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Lst>
  <p:sldIdLst>
    <p:sldId id="436" r:id="rId3"/>
    <p:sldId id="513" r:id="rId4"/>
    <p:sldId id="477"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440" r:id="rId24"/>
    <p:sldId id="281" r:id="rId25"/>
    <p:sldId id="282" r:id="rId26"/>
    <p:sldId id="283" r:id="rId27"/>
    <p:sldId id="284" r:id="rId28"/>
    <p:sldId id="290" r:id="rId29"/>
    <p:sldId id="291" r:id="rId30"/>
    <p:sldId id="292" r:id="rId31"/>
    <p:sldId id="441" r:id="rId32"/>
    <p:sldId id="294" r:id="rId33"/>
    <p:sldId id="295" r:id="rId34"/>
    <p:sldId id="296" r:id="rId35"/>
    <p:sldId id="297" r:id="rId36"/>
    <p:sldId id="298" r:id="rId37"/>
    <p:sldId id="299" r:id="rId38"/>
    <p:sldId id="300" r:id="rId39"/>
    <p:sldId id="443" r:id="rId40"/>
    <p:sldId id="444" r:id="rId41"/>
    <p:sldId id="301" r:id="rId42"/>
    <p:sldId id="302" r:id="rId43"/>
    <p:sldId id="303"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517" r:id="rId108"/>
    <p:sldId id="492" r:id="rId109"/>
    <p:sldId id="482" r:id="rId110"/>
    <p:sldId id="487" r:id="rId111"/>
    <p:sldId id="488" r:id="rId112"/>
    <p:sldId id="491" r:id="rId113"/>
    <p:sldId id="490" r:id="rId114"/>
    <p:sldId id="373" r:id="rId115"/>
    <p:sldId id="374" r:id="rId116"/>
    <p:sldId id="375" r:id="rId117"/>
    <p:sldId id="376" r:id="rId118"/>
    <p:sldId id="377" r:id="rId119"/>
    <p:sldId id="378" r:id="rId120"/>
    <p:sldId id="379" r:id="rId121"/>
    <p:sldId id="380" r:id="rId122"/>
    <p:sldId id="381" r:id="rId123"/>
    <p:sldId id="382" r:id="rId124"/>
    <p:sldId id="383" r:id="rId125"/>
    <p:sldId id="495" r:id="rId126"/>
    <p:sldId id="385" r:id="rId127"/>
    <p:sldId id="386" r:id="rId128"/>
    <p:sldId id="387" r:id="rId129"/>
    <p:sldId id="388" r:id="rId130"/>
    <p:sldId id="389" r:id="rId131"/>
    <p:sldId id="391" r:id="rId132"/>
    <p:sldId id="392" r:id="rId133"/>
    <p:sldId id="393" r:id="rId134"/>
    <p:sldId id="394" r:id="rId135"/>
    <p:sldId id="395" r:id="rId136"/>
    <p:sldId id="396" r:id="rId137"/>
    <p:sldId id="500" r:id="rId138"/>
    <p:sldId id="447" r:id="rId139"/>
    <p:sldId id="398" r:id="rId140"/>
    <p:sldId id="446" r:id="rId141"/>
    <p:sldId id="399" r:id="rId142"/>
    <p:sldId id="515" r:id="rId143"/>
    <p:sldId id="400" r:id="rId144"/>
    <p:sldId id="401" r:id="rId145"/>
    <p:sldId id="402" r:id="rId146"/>
    <p:sldId id="403" r:id="rId147"/>
    <p:sldId id="404" r:id="rId148"/>
    <p:sldId id="406" r:id="rId149"/>
    <p:sldId id="407" r:id="rId150"/>
    <p:sldId id="408" r:id="rId151"/>
    <p:sldId id="409" r:id="rId152"/>
    <p:sldId id="410" r:id="rId153"/>
    <p:sldId id="411" r:id="rId154"/>
    <p:sldId id="412" r:id="rId155"/>
    <p:sldId id="413" r:id="rId156"/>
    <p:sldId id="414" r:id="rId157"/>
    <p:sldId id="415" r:id="rId158"/>
    <p:sldId id="416" r:id="rId159"/>
    <p:sldId id="417" r:id="rId160"/>
    <p:sldId id="418" r:id="rId161"/>
    <p:sldId id="516" r:id="rId162"/>
    <p:sldId id="420" r:id="rId163"/>
    <p:sldId id="421" r:id="rId164"/>
    <p:sldId id="422" r:id="rId165"/>
    <p:sldId id="423" r:id="rId166"/>
    <p:sldId id="424" r:id="rId167"/>
    <p:sldId id="425" r:id="rId168"/>
    <p:sldId id="449" r:id="rId169"/>
    <p:sldId id="428" r:id="rId170"/>
    <p:sldId id="429" r:id="rId171"/>
    <p:sldId id="430" r:id="rId172"/>
    <p:sldId id="431" r:id="rId173"/>
    <p:sldId id="432" r:id="rId174"/>
    <p:sldId id="433" r:id="rId175"/>
    <p:sldId id="434" r:id="rId176"/>
    <p:sldId id="435" r:id="rId177"/>
    <p:sldId id="450" r:id="rId178"/>
    <p:sldId id="451" r:id="rId179"/>
    <p:sldId id="505" r:id="rId180"/>
    <p:sldId id="453" r:id="rId181"/>
    <p:sldId id="454" r:id="rId182"/>
    <p:sldId id="455" r:id="rId183"/>
    <p:sldId id="509" r:id="rId184"/>
    <p:sldId id="457" r:id="rId185"/>
    <p:sldId id="510" r:id="rId186"/>
    <p:sldId id="459" r:id="rId187"/>
    <p:sldId id="460" r:id="rId188"/>
    <p:sldId id="462" r:id="rId189"/>
    <p:sldId id="511" r:id="rId190"/>
    <p:sldId id="512" r:id="rId191"/>
    <p:sldId id="468" r:id="rId192"/>
    <p:sldId id="474" r:id="rId193"/>
    <p:sldId id="514" r:id="rId1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a:srgbClr val="FF9900"/>
    <a:srgbClr val="00FF00"/>
    <a:srgbClr val="FF0000"/>
    <a:srgbClr val="FFFF00"/>
    <a:srgbClr val="660066"/>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75" d="100"/>
          <a:sy n="75" d="100"/>
        </p:scale>
        <p:origin x="-1656" y="-40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slide" Target="slides/slide189.xml"/><Relationship Id="rId196"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tableStyles" Target="tableStyles.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presProps" Target="presProps.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0303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710957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90476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395528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265964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4086257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320100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51209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4146383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1227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306253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40592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4730725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04943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38884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9256814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578340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99576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50497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6282643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86254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593775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00729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342900" indent="-342900" algn="l" rtl="0" eaLnBrk="0" fontAlgn="base" hangingPunct="0">
        <a:spcBef>
          <a:spcPct val="20000"/>
        </a:spcBef>
        <a:spcAft>
          <a:spcPct val="0"/>
        </a:spcAft>
        <a:buChar char="•"/>
        <a:defRPr sz="3200">
          <a:solidFill>
            <a:schemeClr val="tx1"/>
          </a:solidFill>
          <a:latin typeface="+mn-lt"/>
        </a:defRPr>
      </a:lvl2pPr>
      <a:lvl3pPr marL="342900" indent="-342900" algn="l" rtl="0" eaLnBrk="0" fontAlgn="base" hangingPunct="0">
        <a:spcBef>
          <a:spcPct val="20000"/>
        </a:spcBef>
        <a:spcAft>
          <a:spcPct val="0"/>
        </a:spcAft>
        <a:buChar char="•"/>
        <a:defRPr sz="3200">
          <a:solidFill>
            <a:schemeClr val="tx1"/>
          </a:solidFill>
          <a:latin typeface="+mn-lt"/>
        </a:defRPr>
      </a:lvl3pPr>
      <a:lvl4pPr marL="342900" indent="-342900" algn="l" rtl="0" eaLnBrk="0" fontAlgn="base" hangingPunct="0">
        <a:spcBef>
          <a:spcPct val="20000"/>
        </a:spcBef>
        <a:spcAft>
          <a:spcPct val="0"/>
        </a:spcAft>
        <a:buChar char="•"/>
        <a:defRPr sz="3200">
          <a:solidFill>
            <a:schemeClr val="tx1"/>
          </a:solidFill>
          <a:latin typeface="+mn-lt"/>
        </a:defRPr>
      </a:lvl4pPr>
      <a:lvl5pPr marL="342900" indent="-342900" algn="l" rtl="0" eaLnBrk="0" fontAlgn="base" hangingPunct="0">
        <a:spcBef>
          <a:spcPct val="20000"/>
        </a:spcBef>
        <a:spcAft>
          <a:spcPct val="0"/>
        </a:spcAft>
        <a:buChar char="•"/>
        <a:defRPr sz="3200">
          <a:solidFill>
            <a:schemeClr val="tx1"/>
          </a:solidFill>
          <a:latin typeface="+mn-lt"/>
        </a:defRPr>
      </a:lvl5pPr>
      <a:lvl6pPr marL="800100" indent="-342900" algn="l" rtl="0" eaLnBrk="0" fontAlgn="base" hangingPunct="0">
        <a:spcBef>
          <a:spcPct val="20000"/>
        </a:spcBef>
        <a:spcAft>
          <a:spcPct val="0"/>
        </a:spcAft>
        <a:buChar char="•"/>
        <a:defRPr sz="3200">
          <a:solidFill>
            <a:schemeClr val="tx1"/>
          </a:solidFill>
          <a:latin typeface="+mn-lt"/>
        </a:defRPr>
      </a:lvl6pPr>
      <a:lvl7pPr marL="1257300" indent="-342900" algn="l" rtl="0" eaLnBrk="0" fontAlgn="base" hangingPunct="0">
        <a:spcBef>
          <a:spcPct val="20000"/>
        </a:spcBef>
        <a:spcAft>
          <a:spcPct val="0"/>
        </a:spcAft>
        <a:buChar char="•"/>
        <a:defRPr sz="3200">
          <a:solidFill>
            <a:schemeClr val="tx1"/>
          </a:solidFill>
          <a:latin typeface="+mn-lt"/>
        </a:defRPr>
      </a:lvl7pPr>
      <a:lvl8pPr marL="1714500" indent="-342900" algn="l" rtl="0" eaLnBrk="0" fontAlgn="base" hangingPunct="0">
        <a:spcBef>
          <a:spcPct val="20000"/>
        </a:spcBef>
        <a:spcAft>
          <a:spcPct val="0"/>
        </a:spcAft>
        <a:buChar char="•"/>
        <a:defRPr sz="3200">
          <a:solidFill>
            <a:schemeClr val="tx1"/>
          </a:solidFill>
          <a:latin typeface="+mn-lt"/>
        </a:defRPr>
      </a:lvl8pPr>
      <a:lvl9pPr marL="2171700" indent="-342900" algn="l" rtl="0" eaLnBrk="0" fontAlgn="base" hangingPunct="0">
        <a:spcBef>
          <a:spcPct val="20000"/>
        </a:spcBef>
        <a:spcAft>
          <a:spcPct val="0"/>
        </a:spcAft>
        <a:buChar char="•"/>
        <a:defRPr sz="3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xStyles>
    <p:titleStyle>
      <a:lvl1pPr indent="252413" algn="ctr" rtl="0" eaLnBrk="0" fontAlgn="base" hangingPunct="0">
        <a:spcBef>
          <a:spcPct val="0"/>
        </a:spcBef>
        <a:spcAft>
          <a:spcPct val="0"/>
        </a:spcAft>
        <a:defRPr sz="4000" b="1">
          <a:solidFill>
            <a:srgbClr val="800040"/>
          </a:solidFill>
          <a:latin typeface="+mj-lt"/>
          <a:ea typeface="+mj-ea"/>
          <a:cs typeface="+mj-cs"/>
        </a:defRPr>
      </a:lvl1pPr>
      <a:lvl2pPr indent="252413" algn="ctr" rtl="0" eaLnBrk="0" fontAlgn="base" hangingPunct="0">
        <a:spcBef>
          <a:spcPct val="0"/>
        </a:spcBef>
        <a:spcAft>
          <a:spcPct val="0"/>
        </a:spcAft>
        <a:defRPr sz="4000" b="1">
          <a:solidFill>
            <a:srgbClr val="800040"/>
          </a:solidFill>
          <a:latin typeface="Times New Roman" pitchFamily="18" charset="0"/>
        </a:defRPr>
      </a:lvl2pPr>
      <a:lvl3pPr indent="252413" algn="ctr" rtl="0" eaLnBrk="0" fontAlgn="base" hangingPunct="0">
        <a:spcBef>
          <a:spcPct val="0"/>
        </a:spcBef>
        <a:spcAft>
          <a:spcPct val="0"/>
        </a:spcAft>
        <a:defRPr sz="4000" b="1">
          <a:solidFill>
            <a:srgbClr val="800040"/>
          </a:solidFill>
          <a:latin typeface="Times New Roman" pitchFamily="18" charset="0"/>
        </a:defRPr>
      </a:lvl3pPr>
      <a:lvl4pPr indent="252413" algn="ctr" rtl="0" eaLnBrk="0" fontAlgn="base" hangingPunct="0">
        <a:spcBef>
          <a:spcPct val="0"/>
        </a:spcBef>
        <a:spcAft>
          <a:spcPct val="0"/>
        </a:spcAft>
        <a:defRPr sz="4000" b="1">
          <a:solidFill>
            <a:srgbClr val="800040"/>
          </a:solidFill>
          <a:latin typeface="Times New Roman" pitchFamily="18" charset="0"/>
        </a:defRPr>
      </a:lvl4pPr>
      <a:lvl5pPr indent="252413" algn="ctr" rtl="0" eaLnBrk="0" fontAlgn="base" hangingPunct="0">
        <a:spcBef>
          <a:spcPct val="0"/>
        </a:spcBef>
        <a:spcAft>
          <a:spcPct val="0"/>
        </a:spcAft>
        <a:defRPr sz="4000" b="1">
          <a:solidFill>
            <a:srgbClr val="800040"/>
          </a:solidFill>
          <a:latin typeface="Times New Roman" pitchFamily="18" charset="0"/>
        </a:defRPr>
      </a:lvl5pPr>
      <a:lvl6pPr marL="457200" indent="252413" algn="ctr" rtl="0" eaLnBrk="0" fontAlgn="base" hangingPunct="0">
        <a:spcBef>
          <a:spcPct val="0"/>
        </a:spcBef>
        <a:spcAft>
          <a:spcPct val="0"/>
        </a:spcAft>
        <a:defRPr sz="4000" b="1">
          <a:solidFill>
            <a:srgbClr val="800040"/>
          </a:solidFill>
          <a:latin typeface="Times New Roman" pitchFamily="18" charset="0"/>
        </a:defRPr>
      </a:lvl6pPr>
      <a:lvl7pPr marL="914400" indent="252413" algn="ctr" rtl="0" eaLnBrk="0" fontAlgn="base" hangingPunct="0">
        <a:spcBef>
          <a:spcPct val="0"/>
        </a:spcBef>
        <a:spcAft>
          <a:spcPct val="0"/>
        </a:spcAft>
        <a:defRPr sz="4000" b="1">
          <a:solidFill>
            <a:srgbClr val="800040"/>
          </a:solidFill>
          <a:latin typeface="Times New Roman" pitchFamily="18" charset="0"/>
        </a:defRPr>
      </a:lvl7pPr>
      <a:lvl8pPr marL="1371600" indent="252413" algn="ctr" rtl="0" eaLnBrk="0" fontAlgn="base" hangingPunct="0">
        <a:spcBef>
          <a:spcPct val="0"/>
        </a:spcBef>
        <a:spcAft>
          <a:spcPct val="0"/>
        </a:spcAft>
        <a:defRPr sz="4000" b="1">
          <a:solidFill>
            <a:srgbClr val="800040"/>
          </a:solidFill>
          <a:latin typeface="Times New Roman" pitchFamily="18" charset="0"/>
        </a:defRPr>
      </a:lvl8pPr>
      <a:lvl9pPr marL="1828800" indent="252413" algn="ctr" rtl="0" eaLnBrk="0" fontAlgn="base" hangingPunct="0">
        <a:spcBef>
          <a:spcPct val="0"/>
        </a:spcBef>
        <a:spcAft>
          <a:spcPct val="0"/>
        </a:spcAft>
        <a:defRPr sz="4000" b="1">
          <a:solidFill>
            <a:srgbClr val="800040"/>
          </a:solidFill>
          <a:latin typeface="Times New Roman" pitchFamily="18" charset="0"/>
        </a:defRPr>
      </a:lvl9pPr>
    </p:titleStyle>
    <p:bodyStyle>
      <a:lvl1pPr indent="252413" algn="l" rtl="0" eaLnBrk="0" fontAlgn="base" hangingPunct="0">
        <a:spcBef>
          <a:spcPct val="20000"/>
        </a:spcBef>
        <a:spcAft>
          <a:spcPct val="0"/>
        </a:spcAft>
        <a:buClr>
          <a:srgbClr val="667299"/>
        </a:buClr>
        <a:buSzPct val="100000"/>
        <a:buFont typeface="Times New Roman" pitchFamily="18" charset="0"/>
        <a:buChar char="▪"/>
        <a:defRPr sz="3200">
          <a:solidFill>
            <a:srgbClr val="800040"/>
          </a:solidFill>
          <a:latin typeface="+mn-lt"/>
          <a:ea typeface="+mn-ea"/>
          <a:cs typeface="+mn-cs"/>
        </a:defRPr>
      </a:lvl1pPr>
      <a:lvl2pPr marL="252413" indent="254000" algn="l" rtl="0" eaLnBrk="0" fontAlgn="base" hangingPunct="0">
        <a:spcBef>
          <a:spcPct val="20000"/>
        </a:spcBef>
        <a:spcAft>
          <a:spcPct val="0"/>
        </a:spcAft>
        <a:buClr>
          <a:srgbClr val="667299"/>
        </a:buClr>
        <a:buSzPct val="100000"/>
        <a:buFont typeface="Times New Roman" pitchFamily="18" charset="0"/>
        <a:buChar char="▸"/>
        <a:defRPr sz="2800">
          <a:solidFill>
            <a:srgbClr val="667299"/>
          </a:solidFill>
          <a:latin typeface="+mn-lt"/>
        </a:defRPr>
      </a:lvl2pPr>
      <a:lvl3pPr marL="252413" indent="254000" algn="l" rtl="0" eaLnBrk="0" fontAlgn="base" hangingPunct="0">
        <a:spcBef>
          <a:spcPct val="20000"/>
        </a:spcBef>
        <a:spcAft>
          <a:spcPct val="0"/>
        </a:spcAft>
        <a:buClr>
          <a:srgbClr val="667299"/>
        </a:buClr>
        <a:buSzPct val="100000"/>
        <a:buFont typeface="Times New Roman" pitchFamily="18" charset="0"/>
        <a:buChar char="▸"/>
        <a:defRPr sz="2800">
          <a:solidFill>
            <a:srgbClr val="667299"/>
          </a:solidFill>
          <a:latin typeface="+mn-lt"/>
        </a:defRPr>
      </a:lvl3pPr>
      <a:lvl4pPr marL="252413" indent="254000" algn="l" rtl="0" eaLnBrk="0" fontAlgn="base" hangingPunct="0">
        <a:spcBef>
          <a:spcPct val="20000"/>
        </a:spcBef>
        <a:spcAft>
          <a:spcPct val="0"/>
        </a:spcAft>
        <a:buClr>
          <a:srgbClr val="667299"/>
        </a:buClr>
        <a:buSzPct val="100000"/>
        <a:buFont typeface="Times New Roman" pitchFamily="18" charset="0"/>
        <a:buChar char="▸"/>
        <a:defRPr sz="2800">
          <a:solidFill>
            <a:srgbClr val="667299"/>
          </a:solidFill>
          <a:latin typeface="+mn-lt"/>
        </a:defRPr>
      </a:lvl4pPr>
      <a:lvl5pPr marL="252413" indent="254000" algn="l" rtl="0" eaLnBrk="0" fontAlgn="base" hangingPunct="0">
        <a:spcBef>
          <a:spcPct val="20000"/>
        </a:spcBef>
        <a:spcAft>
          <a:spcPct val="0"/>
        </a:spcAft>
        <a:buClr>
          <a:srgbClr val="667299"/>
        </a:buClr>
        <a:buSzPct val="100000"/>
        <a:buFont typeface="Times New Roman" pitchFamily="18" charset="0"/>
        <a:buChar char="▸"/>
        <a:defRPr sz="2800">
          <a:solidFill>
            <a:srgbClr val="667299"/>
          </a:solidFill>
          <a:latin typeface="+mn-lt"/>
        </a:defRPr>
      </a:lvl5pPr>
      <a:lvl6pPr marL="709613" indent="254000" algn="l" rtl="0" eaLnBrk="0" fontAlgn="base" hangingPunct="0">
        <a:spcBef>
          <a:spcPct val="20000"/>
        </a:spcBef>
        <a:spcAft>
          <a:spcPct val="0"/>
        </a:spcAft>
        <a:buClr>
          <a:srgbClr val="667299"/>
        </a:buClr>
        <a:buSzPct val="100000"/>
        <a:buFont typeface="Times New Roman" pitchFamily="18" charset="0"/>
        <a:buChar char="▸"/>
        <a:defRPr sz="2800">
          <a:solidFill>
            <a:srgbClr val="667299"/>
          </a:solidFill>
          <a:latin typeface="+mn-lt"/>
        </a:defRPr>
      </a:lvl6pPr>
      <a:lvl7pPr marL="1166813" indent="254000" algn="l" rtl="0" eaLnBrk="0" fontAlgn="base" hangingPunct="0">
        <a:spcBef>
          <a:spcPct val="20000"/>
        </a:spcBef>
        <a:spcAft>
          <a:spcPct val="0"/>
        </a:spcAft>
        <a:buClr>
          <a:srgbClr val="667299"/>
        </a:buClr>
        <a:buSzPct val="100000"/>
        <a:buFont typeface="Times New Roman" pitchFamily="18" charset="0"/>
        <a:buChar char="▸"/>
        <a:defRPr sz="2800">
          <a:solidFill>
            <a:srgbClr val="667299"/>
          </a:solidFill>
          <a:latin typeface="+mn-lt"/>
        </a:defRPr>
      </a:lvl7pPr>
      <a:lvl8pPr marL="1624013" indent="254000" algn="l" rtl="0" eaLnBrk="0" fontAlgn="base" hangingPunct="0">
        <a:spcBef>
          <a:spcPct val="20000"/>
        </a:spcBef>
        <a:spcAft>
          <a:spcPct val="0"/>
        </a:spcAft>
        <a:buClr>
          <a:srgbClr val="667299"/>
        </a:buClr>
        <a:buSzPct val="100000"/>
        <a:buFont typeface="Times New Roman" pitchFamily="18" charset="0"/>
        <a:buChar char="▸"/>
        <a:defRPr sz="2800">
          <a:solidFill>
            <a:srgbClr val="667299"/>
          </a:solidFill>
          <a:latin typeface="+mn-lt"/>
        </a:defRPr>
      </a:lvl8pPr>
      <a:lvl9pPr marL="2081213" indent="254000" algn="l" rtl="0" eaLnBrk="0" fontAlgn="base" hangingPunct="0">
        <a:spcBef>
          <a:spcPct val="20000"/>
        </a:spcBef>
        <a:spcAft>
          <a:spcPct val="0"/>
        </a:spcAft>
        <a:buClr>
          <a:srgbClr val="667299"/>
        </a:buClr>
        <a:buSzPct val="100000"/>
        <a:buFont typeface="Times New Roman" pitchFamily="18" charset="0"/>
        <a:buChar char="▸"/>
        <a:defRPr sz="2800">
          <a:solidFill>
            <a:srgbClr val="6672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1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wmf"/><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2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3.xml"/></Relationships>
</file>

<file path=ppt/slides/_rels/slide1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7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8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jpeg"/><Relationship Id="rId2" Type="http://schemas.openxmlformats.org/officeDocument/2006/relationships/image" Target="../media/image21.wmf"/><Relationship Id="rId1" Type="http://schemas.openxmlformats.org/officeDocument/2006/relationships/slideLayout" Target="../slideLayouts/slideLayout23.xml"/><Relationship Id="rId6" Type="http://schemas.openxmlformats.org/officeDocument/2006/relationships/image" Target="../media/image25.wmf"/><Relationship Id="rId5" Type="http://schemas.openxmlformats.org/officeDocument/2006/relationships/image" Target="../media/image24.png"/><Relationship Id="rId4" Type="http://schemas.openxmlformats.org/officeDocument/2006/relationships/image" Target="../media/image23.wmf"/></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wmf"/><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3.xml"/><Relationship Id="rId5" Type="http://schemas.openxmlformats.org/officeDocument/2006/relationships/image" Target="../media/image47.wmf"/><Relationship Id="rId4" Type="http://schemas.openxmlformats.org/officeDocument/2006/relationships/image" Target="../media/image46.jpeg"/></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23.xml"/><Relationship Id="rId5" Type="http://schemas.openxmlformats.org/officeDocument/2006/relationships/image" Target="../media/image54.wmf"/><Relationship Id="rId4" Type="http://schemas.openxmlformats.org/officeDocument/2006/relationships/image" Target="../media/image53.wmf"/></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slideLayout" Target="../slideLayouts/slideLayout23.xml"/><Relationship Id="rId5" Type="http://schemas.openxmlformats.org/officeDocument/2006/relationships/image" Target="../media/image58.wmf"/><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wmf"/><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4572000" y="1600200"/>
            <a:ext cx="4038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1789 he became the headmaster of the </a:t>
            </a:r>
            <a:r>
              <a:rPr lang="en-US" altLang="en-US" sz="2000" b="1"/>
              <a:t>Domschule</a:t>
            </a:r>
          </a:p>
          <a:p>
            <a:r>
              <a:rPr lang="en-US" altLang="en-US" sz="2000"/>
              <a:t>(cathedral school) at </a:t>
            </a:r>
            <a:r>
              <a:rPr lang="en-US" altLang="en-US" sz="2000" b="1"/>
              <a:t>Güstrow</a:t>
            </a:r>
          </a:p>
          <a:p>
            <a:r>
              <a:rPr lang="en-US" altLang="en-US" sz="2000"/>
              <a:t>and was granted the title of</a:t>
            </a:r>
          </a:p>
          <a:p>
            <a:r>
              <a:rPr lang="en-US" altLang="en-US" sz="2000" b="1"/>
              <a:t>Professor </a:t>
            </a:r>
            <a:r>
              <a:rPr lang="en-US" altLang="en-US" sz="2000"/>
              <a:t>by a decree from Duke Friedrich Franz of Mecklenburg in 1792.</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886200" y="1447800"/>
            <a:ext cx="487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000"/>
          </a:p>
          <a:p>
            <a:endParaRPr lang="en-US" altLang="en-US" sz="2000"/>
          </a:p>
        </p:txBody>
      </p:sp>
      <p:pic>
        <p:nvPicPr>
          <p:cNvPr id="116739" name="Picture 3" descr="Texanische Lie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3152775" cy="5257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6740" name="Rectangle 4"/>
          <p:cNvSpPr>
            <a:spLocks noChangeArrowheads="1"/>
          </p:cNvSpPr>
          <p:nvPr/>
        </p:nvSpPr>
        <p:spPr bwMode="auto">
          <a:xfrm>
            <a:off x="4114800" y="1370013"/>
            <a:ext cx="45720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1846 Hoffmann von Fallersleben printed a small, private edition of his</a:t>
            </a:r>
          </a:p>
          <a:p>
            <a:r>
              <a:rPr lang="en-US" altLang="en-US" sz="2000" b="1" i="1"/>
              <a:t>Texanische Lieder </a:t>
            </a:r>
            <a:r>
              <a:rPr lang="en-US" altLang="en-US" sz="2000"/>
              <a:t>(Texas Songs). Because he was still in exile from Prussia, the booklet was supposedly published in </a:t>
            </a:r>
            <a:r>
              <a:rPr lang="en-US" altLang="en-US" sz="2000" b="1"/>
              <a:t>San Felipe de Austin </a:t>
            </a:r>
            <a:r>
              <a:rPr lang="en-US" altLang="en-US" sz="2000"/>
              <a:t>by</a:t>
            </a:r>
          </a:p>
          <a:p>
            <a:r>
              <a:rPr lang="en-US" altLang="en-US" sz="2000"/>
              <a:t>“</a:t>
            </a:r>
            <a:r>
              <a:rPr lang="en-US" altLang="en-US" sz="2000" b="1"/>
              <a:t>Adolf Fuchs &amp; Co.</a:t>
            </a:r>
            <a:r>
              <a:rPr lang="en-US" altLang="en-US" sz="2000"/>
              <a:t>”</a:t>
            </a:r>
          </a:p>
          <a:p>
            <a:endParaRPr lang="en-US" altLang="en-US" sz="2000"/>
          </a:p>
          <a:p>
            <a:r>
              <a:rPr lang="en-US" altLang="en-US" sz="2000"/>
              <a:t>The original booklets are even more rare than Adolf Fuchs’ novel </a:t>
            </a:r>
            <a:r>
              <a:rPr lang="en-US" altLang="en-US" sz="2000" b="1" i="1"/>
              <a:t>Robert</a:t>
            </a:r>
            <a:r>
              <a:rPr lang="en-US" altLang="en-US" sz="2000"/>
              <a:t>.</a:t>
            </a:r>
          </a:p>
          <a:p>
            <a:endParaRPr lang="en-US" altLang="en-US" sz="2000"/>
          </a:p>
          <a:p>
            <a:r>
              <a:rPr lang="en-US" altLang="en-US" sz="2000"/>
              <a:t>A new edition was published in Germany by </a:t>
            </a:r>
            <a:r>
              <a:rPr lang="en-US" altLang="en-US" sz="2000" b="1"/>
              <a:t>Uwe Laugwitz </a:t>
            </a:r>
            <a:r>
              <a:rPr lang="en-US" altLang="en-US" sz="2000"/>
              <a:t>in 2001.</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ChangeArrowheads="1"/>
          </p:cNvSpPr>
          <p:nvPr/>
        </p:nvSpPr>
        <p:spPr bwMode="auto">
          <a:xfrm>
            <a:off x="4572000" y="1143000"/>
            <a:ext cx="4114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The family was reunited in the</a:t>
            </a:r>
          </a:p>
          <a:p>
            <a:r>
              <a:rPr lang="en-US" altLang="en-US" sz="2000"/>
              <a:t>    old Hansa city </a:t>
            </a:r>
            <a:r>
              <a:rPr lang="en-US" altLang="en-US" sz="2000" b="1"/>
              <a:t>Bremen</a:t>
            </a:r>
            <a:r>
              <a:rPr lang="en-US" altLang="en-US" sz="2000"/>
              <a:t>, where</a:t>
            </a:r>
          </a:p>
          <a:p>
            <a:r>
              <a:rPr lang="en-US" altLang="en-US" sz="2000"/>
              <a:t>    Adolf Fuchs’ nephew Heinrich</a:t>
            </a:r>
          </a:p>
          <a:p>
            <a:r>
              <a:rPr lang="en-US" altLang="en-US" sz="2000"/>
              <a:t>    Fuchs joined them.</a:t>
            </a:r>
          </a:p>
        </p:txBody>
      </p:sp>
      <p:pic>
        <p:nvPicPr>
          <p:cNvPr id="117764" name="Picture 4" descr="Bremer Rath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3856038" cy="4648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Bremer Rath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3856038" cy="4648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8787" name="Rectangle 3"/>
          <p:cNvSpPr>
            <a:spLocks noChangeArrowheads="1"/>
          </p:cNvSpPr>
          <p:nvPr/>
        </p:nvSpPr>
        <p:spPr bwMode="auto">
          <a:xfrm>
            <a:off x="4572000" y="1143000"/>
            <a:ext cx="41148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The family was reunited in the</a:t>
            </a:r>
          </a:p>
          <a:p>
            <a:r>
              <a:rPr lang="en-US" altLang="en-US" sz="2000"/>
              <a:t>    old Hansa city </a:t>
            </a:r>
            <a:r>
              <a:rPr lang="en-US" altLang="en-US" sz="2000" b="1"/>
              <a:t>Bremen</a:t>
            </a:r>
            <a:r>
              <a:rPr lang="en-US" altLang="en-US" sz="2000"/>
              <a:t>, where</a:t>
            </a:r>
          </a:p>
          <a:p>
            <a:r>
              <a:rPr lang="en-US" altLang="en-US" sz="2000"/>
              <a:t>    Adolf Fuchs’ nephew Heinrich</a:t>
            </a:r>
          </a:p>
          <a:p>
            <a:r>
              <a:rPr lang="en-US" altLang="en-US" sz="2000"/>
              <a:t>    Fuchs joined them.</a:t>
            </a:r>
          </a:p>
          <a:p>
            <a:endParaRPr lang="en-US" altLang="en-US" sz="2000"/>
          </a:p>
          <a:p>
            <a:pPr>
              <a:buFontTx/>
              <a:buChar char="•"/>
            </a:pPr>
            <a:r>
              <a:rPr lang="en-US" altLang="en-US" sz="2000"/>
              <a:t>   They spent eight days in</a:t>
            </a:r>
          </a:p>
          <a:p>
            <a:r>
              <a:rPr lang="en-US" altLang="en-US" sz="2000"/>
              <a:t>    Bremen, admiring its sights,</a:t>
            </a:r>
          </a:p>
          <a:p>
            <a:r>
              <a:rPr lang="en-US" altLang="en-US" sz="2000"/>
              <a:t>    especially the </a:t>
            </a:r>
            <a:r>
              <a:rPr lang="en-US" altLang="en-US" sz="2000" b="1"/>
              <a:t>statue of Roland</a:t>
            </a:r>
          </a:p>
          <a:p>
            <a:r>
              <a:rPr lang="en-US" altLang="en-US" sz="2000"/>
              <a:t>    and the old </a:t>
            </a:r>
            <a:r>
              <a:rPr lang="en-US" altLang="en-US" sz="2000" b="1"/>
              <a:t>City Hall</a:t>
            </a:r>
            <a:r>
              <a:rPr lang="en-US" altLang="en-US" sz="2000"/>
              <a:t>.</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Bremer Ratha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3856038" cy="4648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9811" name="Rectangle 3"/>
          <p:cNvSpPr>
            <a:spLocks noChangeArrowheads="1"/>
          </p:cNvSpPr>
          <p:nvPr/>
        </p:nvSpPr>
        <p:spPr bwMode="auto">
          <a:xfrm>
            <a:off x="4572000" y="1143000"/>
            <a:ext cx="41148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The family was reunited in the</a:t>
            </a:r>
          </a:p>
          <a:p>
            <a:r>
              <a:rPr lang="en-US" altLang="en-US" sz="2000"/>
              <a:t>    old Hansa city </a:t>
            </a:r>
            <a:r>
              <a:rPr lang="en-US" altLang="en-US" sz="2000" b="1"/>
              <a:t>Bremen</a:t>
            </a:r>
            <a:r>
              <a:rPr lang="en-US" altLang="en-US" sz="2000"/>
              <a:t>, where</a:t>
            </a:r>
          </a:p>
          <a:p>
            <a:r>
              <a:rPr lang="en-US" altLang="en-US" sz="2000"/>
              <a:t>    Adolf Fuchs’ nephew Heinrich</a:t>
            </a:r>
          </a:p>
          <a:p>
            <a:r>
              <a:rPr lang="en-US" altLang="en-US" sz="2000"/>
              <a:t>    Fuchs joined them.</a:t>
            </a:r>
          </a:p>
          <a:p>
            <a:endParaRPr lang="en-US" altLang="en-US" sz="2000"/>
          </a:p>
          <a:p>
            <a:pPr>
              <a:buFontTx/>
              <a:buChar char="•"/>
            </a:pPr>
            <a:r>
              <a:rPr lang="en-US" altLang="en-US" sz="2000"/>
              <a:t>   They spent eight days in</a:t>
            </a:r>
          </a:p>
          <a:p>
            <a:r>
              <a:rPr lang="en-US" altLang="en-US" sz="2000"/>
              <a:t>    Bremen, admiring its sights,</a:t>
            </a:r>
          </a:p>
          <a:p>
            <a:r>
              <a:rPr lang="en-US" altLang="en-US" sz="2000"/>
              <a:t>    especially the </a:t>
            </a:r>
            <a:r>
              <a:rPr lang="en-US" altLang="en-US" sz="2000" b="1"/>
              <a:t>statue of Roland</a:t>
            </a:r>
          </a:p>
          <a:p>
            <a:r>
              <a:rPr lang="en-US" altLang="en-US" sz="2000"/>
              <a:t>    and the old </a:t>
            </a:r>
            <a:r>
              <a:rPr lang="en-US" altLang="en-US" sz="2000" b="1"/>
              <a:t>City Hall</a:t>
            </a:r>
            <a:r>
              <a:rPr lang="en-US" altLang="en-US" sz="2000"/>
              <a:t>.</a:t>
            </a:r>
          </a:p>
          <a:p>
            <a:endParaRPr lang="en-US" altLang="en-US" sz="2000"/>
          </a:p>
          <a:p>
            <a:pPr>
              <a:buFontTx/>
              <a:buChar char="•"/>
            </a:pPr>
            <a:r>
              <a:rPr lang="en-US" altLang="en-US" sz="2000"/>
              <a:t>   They </a:t>
            </a:r>
            <a:r>
              <a:rPr lang="en-US" altLang="en-US" sz="2000" b="1"/>
              <a:t>attended the opera </a:t>
            </a:r>
            <a:r>
              <a:rPr lang="en-US" altLang="en-US" sz="2000"/>
              <a:t>and</a:t>
            </a:r>
          </a:p>
          <a:p>
            <a:r>
              <a:rPr lang="en-US" altLang="en-US" sz="2000"/>
              <a:t>    heard </a:t>
            </a:r>
            <a:r>
              <a:rPr lang="en-US" altLang="en-US" sz="2000" i="1"/>
              <a:t>Oberon </a:t>
            </a:r>
            <a:r>
              <a:rPr lang="en-US" altLang="en-US" sz="2000"/>
              <a:t>and </a:t>
            </a:r>
            <a:r>
              <a:rPr lang="en-US" altLang="en-US" sz="2000" i="1"/>
              <a:t>Der</a:t>
            </a:r>
          </a:p>
          <a:p>
            <a:r>
              <a:rPr lang="en-US" altLang="en-US" sz="2000" i="1"/>
              <a:t>    Freischütz </a:t>
            </a:r>
            <a:r>
              <a:rPr lang="en-US" altLang="en-US" sz="2000"/>
              <a:t>by Carl Maria von</a:t>
            </a:r>
          </a:p>
          <a:p>
            <a:r>
              <a:rPr lang="en-US" altLang="en-US" sz="2000"/>
              <a:t>    Weber.</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685800" y="1370013"/>
            <a:ext cx="4191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On </a:t>
            </a:r>
            <a:r>
              <a:rPr lang="en-US" altLang="en-US" sz="2000" b="1"/>
              <a:t>November 13, 1845</a:t>
            </a:r>
            <a:r>
              <a:rPr lang="en-US" altLang="en-US" sz="2000"/>
              <a:t>, Adolf</a:t>
            </a:r>
          </a:p>
          <a:p>
            <a:r>
              <a:rPr lang="en-US" altLang="en-US" sz="2000"/>
              <a:t>    Fuchs, his wife Luise and their</a:t>
            </a:r>
          </a:p>
          <a:p>
            <a:r>
              <a:rPr lang="en-US" altLang="en-US" sz="2000"/>
              <a:t>    seven children, along with his</a:t>
            </a:r>
          </a:p>
          <a:p>
            <a:r>
              <a:rPr lang="en-US" altLang="en-US" sz="2000"/>
              <a:t>    cousin Ludwig Franke and</a:t>
            </a:r>
          </a:p>
          <a:p>
            <a:r>
              <a:rPr lang="en-US" altLang="en-US" sz="2000"/>
              <a:t>    nephew Heinrich Fuchs,</a:t>
            </a:r>
          </a:p>
          <a:p>
            <a:r>
              <a:rPr lang="en-US" altLang="en-US" sz="2000"/>
              <a:t>    boarded the </a:t>
            </a:r>
            <a:r>
              <a:rPr lang="en-US" altLang="en-US" sz="2000" b="1" i="1"/>
              <a:t>Gerhard Hermann</a:t>
            </a:r>
          </a:p>
          <a:p>
            <a:r>
              <a:rPr lang="en-US" altLang="en-US" sz="2000"/>
              <a:t>    at Bremerhaven.</a:t>
            </a:r>
          </a:p>
        </p:txBody>
      </p:sp>
      <p:pic>
        <p:nvPicPr>
          <p:cNvPr id="120836" name="Picture 4" descr="Rep of Texa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0"/>
            <a:ext cx="3106738"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Rep of Texa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0"/>
            <a:ext cx="3106738" cy="3200400"/>
          </a:xfrm>
          <a:prstGeom prst="rect">
            <a:avLst/>
          </a:prstGeom>
          <a:noFill/>
          <a:extLst>
            <a:ext uri="{909E8E84-426E-40DD-AFC4-6F175D3DCCD1}">
              <a14:hiddenFill xmlns:a14="http://schemas.microsoft.com/office/drawing/2010/main">
                <a:solidFill>
                  <a:srgbClr val="FFFFFF"/>
                </a:solidFill>
              </a14:hiddenFill>
            </a:ext>
          </a:extLst>
        </p:spPr>
      </p:pic>
      <p:sp>
        <p:nvSpPr>
          <p:cNvPr id="121859" name="Rectangle 3"/>
          <p:cNvSpPr>
            <a:spLocks noChangeArrowheads="1"/>
          </p:cNvSpPr>
          <p:nvPr/>
        </p:nvSpPr>
        <p:spPr bwMode="auto">
          <a:xfrm>
            <a:off x="685800" y="1370013"/>
            <a:ext cx="41910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On </a:t>
            </a:r>
            <a:r>
              <a:rPr lang="en-US" altLang="en-US" sz="2000" b="1"/>
              <a:t>November 13, 1845</a:t>
            </a:r>
            <a:r>
              <a:rPr lang="en-US" altLang="en-US" sz="2000"/>
              <a:t>, Adolf</a:t>
            </a:r>
          </a:p>
          <a:p>
            <a:r>
              <a:rPr lang="en-US" altLang="en-US" sz="2000"/>
              <a:t>    Fuchs, his wife Luise and their</a:t>
            </a:r>
          </a:p>
          <a:p>
            <a:r>
              <a:rPr lang="en-US" altLang="en-US" sz="2000"/>
              <a:t>    seven children, along with his</a:t>
            </a:r>
          </a:p>
          <a:p>
            <a:r>
              <a:rPr lang="en-US" altLang="en-US" sz="2000"/>
              <a:t>    cousin Ludwig Franke and</a:t>
            </a:r>
          </a:p>
          <a:p>
            <a:r>
              <a:rPr lang="en-US" altLang="en-US" sz="2000"/>
              <a:t>    nephew Heinrich Fuchs,</a:t>
            </a:r>
          </a:p>
          <a:p>
            <a:r>
              <a:rPr lang="en-US" altLang="en-US" sz="2000"/>
              <a:t>    boarded the </a:t>
            </a:r>
            <a:r>
              <a:rPr lang="en-US" altLang="en-US" sz="2000" b="1" i="1"/>
              <a:t>Gerhard Hermann</a:t>
            </a:r>
          </a:p>
          <a:p>
            <a:r>
              <a:rPr lang="en-US" altLang="en-US" sz="2000"/>
              <a:t>    at Bremerhaven.</a:t>
            </a:r>
          </a:p>
          <a:p>
            <a:endParaRPr lang="en-US" altLang="en-US" sz="2000"/>
          </a:p>
          <a:p>
            <a:pPr>
              <a:buFontTx/>
              <a:buChar char="•"/>
            </a:pPr>
            <a:r>
              <a:rPr lang="en-US" altLang="en-US" sz="2000"/>
              <a:t>   Their voyage to the new world</a:t>
            </a:r>
          </a:p>
          <a:p>
            <a:r>
              <a:rPr lang="en-US" altLang="en-US" sz="2000"/>
              <a:t>    – to the </a:t>
            </a:r>
            <a:r>
              <a:rPr lang="en-US" altLang="en-US" sz="2000" b="1"/>
              <a:t>Republic of Texas </a:t>
            </a:r>
            <a:r>
              <a:rPr lang="en-US" altLang="en-US" sz="2000"/>
              <a:t>–</a:t>
            </a:r>
          </a:p>
          <a:p>
            <a:r>
              <a:rPr lang="en-US" altLang="en-US" sz="2000"/>
              <a:t>    was about to begin.</a:t>
            </a: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Rep of Texas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
            <a:ext cx="5991225" cy="6172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4" name="Picture 4" descr="bild europa-texas 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715000" cy="3351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05" name="Text Box 5"/>
          <p:cNvSpPr txBox="1">
            <a:spLocks noChangeArrowheads="1"/>
          </p:cNvSpPr>
          <p:nvPr/>
        </p:nvSpPr>
        <p:spPr bwMode="auto">
          <a:xfrm>
            <a:off x="1295400" y="1143000"/>
            <a:ext cx="655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Due to bad weather, </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4" name="Picture 4" descr="bild europa-texas 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715000" cy="3351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766" name="Text Box 6"/>
          <p:cNvSpPr txBox="1">
            <a:spLocks noChangeArrowheads="1"/>
          </p:cNvSpPr>
          <p:nvPr/>
        </p:nvSpPr>
        <p:spPr bwMode="auto">
          <a:xfrm>
            <a:off x="1295400" y="1143000"/>
            <a:ext cx="655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Due to bad weather, the ship put into port at </a:t>
            </a:r>
            <a:r>
              <a:rPr lang="en-US" altLang="en-US" sz="2000" b="1"/>
              <a:t>Dartmouth, England</a:t>
            </a:r>
            <a:r>
              <a:rPr lang="en-US" altLang="en-US" sz="2000"/>
              <a:t> for several days.</a:t>
            </a:r>
          </a:p>
        </p:txBody>
      </p:sp>
      <p:sp>
        <p:nvSpPr>
          <p:cNvPr id="245767" name="Line 7"/>
          <p:cNvSpPr>
            <a:spLocks noChangeShapeType="1"/>
          </p:cNvSpPr>
          <p:nvPr/>
        </p:nvSpPr>
        <p:spPr bwMode="auto">
          <a:xfrm flipH="1">
            <a:off x="6705600" y="2590800"/>
            <a:ext cx="3810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6" name="Picture 6" descr="bild europa-texas 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715000" cy="3351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0887" name="Line 7"/>
          <p:cNvSpPr>
            <a:spLocks noChangeShapeType="1"/>
          </p:cNvSpPr>
          <p:nvPr/>
        </p:nvSpPr>
        <p:spPr bwMode="auto">
          <a:xfrm flipH="1">
            <a:off x="6705600" y="2590800"/>
            <a:ext cx="3810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888" name="Text Box 8"/>
          <p:cNvSpPr txBox="1">
            <a:spLocks noChangeArrowheads="1"/>
          </p:cNvSpPr>
          <p:nvPr/>
        </p:nvSpPr>
        <p:spPr bwMode="auto">
          <a:xfrm>
            <a:off x="1219200" y="1143000"/>
            <a:ext cx="617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After endless weeks, they reached </a:t>
            </a:r>
            <a:r>
              <a:rPr lang="en-US" altLang="en-US" sz="2000" b="1"/>
              <a:t>Puerto Rico</a:t>
            </a:r>
            <a:r>
              <a:rPr lang="en-US" altLang="en-US" sz="2000"/>
              <a:t>, where they lay for one week due to insufficient wind.</a:t>
            </a:r>
          </a:p>
        </p:txBody>
      </p:sp>
      <p:sp>
        <p:nvSpPr>
          <p:cNvPr id="250889" name="Line 9"/>
          <p:cNvSpPr>
            <a:spLocks noChangeShapeType="1"/>
          </p:cNvSpPr>
          <p:nvPr/>
        </p:nvSpPr>
        <p:spPr bwMode="auto">
          <a:xfrm flipH="1">
            <a:off x="6096000" y="2895600"/>
            <a:ext cx="60960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890" name="Line 10"/>
          <p:cNvSpPr>
            <a:spLocks noChangeShapeType="1"/>
          </p:cNvSpPr>
          <p:nvPr/>
        </p:nvSpPr>
        <p:spPr bwMode="auto">
          <a:xfrm flipH="1">
            <a:off x="5257800" y="3352800"/>
            <a:ext cx="83820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891" name="Line 11"/>
          <p:cNvSpPr>
            <a:spLocks noChangeShapeType="1"/>
          </p:cNvSpPr>
          <p:nvPr/>
        </p:nvSpPr>
        <p:spPr bwMode="auto">
          <a:xfrm flipH="1">
            <a:off x="4191000" y="3962400"/>
            <a:ext cx="106680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0892" name="Line 12"/>
          <p:cNvSpPr>
            <a:spLocks noChangeShapeType="1"/>
          </p:cNvSpPr>
          <p:nvPr/>
        </p:nvSpPr>
        <p:spPr bwMode="auto">
          <a:xfrm flipH="1">
            <a:off x="3429000" y="4572000"/>
            <a:ext cx="7620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4876800" y="1600200"/>
            <a:ext cx="3657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 coin bearing the initials “</a:t>
            </a:r>
            <a:r>
              <a:rPr lang="en-US" altLang="en-US" sz="2000" b="1"/>
              <a:t>AF</a:t>
            </a:r>
            <a:r>
              <a:rPr lang="en-US" altLang="en-US" sz="2000"/>
              <a:t>” for Adolf Friedrich, Duke of</a:t>
            </a:r>
          </a:p>
          <a:p>
            <a:r>
              <a:rPr lang="en-US" altLang="en-US" sz="2000"/>
              <a:t>Mecklenburg-Strelitz.  This logo reappeared in Texas in the 1850s as the officially registered brand of Adolf Fuchs.</a:t>
            </a:r>
          </a:p>
        </p:txBody>
      </p:sp>
      <p:pic>
        <p:nvPicPr>
          <p:cNvPr id="18437" name="Picture 5" descr="AF co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377825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10" name="Picture 6" descr="bild europa-texas 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715000" cy="3351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1911" name="Line 7"/>
          <p:cNvSpPr>
            <a:spLocks noChangeShapeType="1"/>
          </p:cNvSpPr>
          <p:nvPr/>
        </p:nvSpPr>
        <p:spPr bwMode="auto">
          <a:xfrm flipH="1">
            <a:off x="6705600" y="2590800"/>
            <a:ext cx="3810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2" name="Text Box 8"/>
          <p:cNvSpPr txBox="1">
            <a:spLocks noChangeArrowheads="1"/>
          </p:cNvSpPr>
          <p:nvPr/>
        </p:nvSpPr>
        <p:spPr bwMode="auto">
          <a:xfrm>
            <a:off x="1219200" y="1143000"/>
            <a:ext cx="617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Here the family recovered from seasickness and enjoyed various exotic fruits and foods, and . . .</a:t>
            </a:r>
          </a:p>
        </p:txBody>
      </p:sp>
      <p:sp>
        <p:nvSpPr>
          <p:cNvPr id="251913" name="Line 9"/>
          <p:cNvSpPr>
            <a:spLocks noChangeShapeType="1"/>
          </p:cNvSpPr>
          <p:nvPr/>
        </p:nvSpPr>
        <p:spPr bwMode="auto">
          <a:xfrm flipH="1">
            <a:off x="6096000" y="2895600"/>
            <a:ext cx="60960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4" name="Line 10"/>
          <p:cNvSpPr>
            <a:spLocks noChangeShapeType="1"/>
          </p:cNvSpPr>
          <p:nvPr/>
        </p:nvSpPr>
        <p:spPr bwMode="auto">
          <a:xfrm flipH="1">
            <a:off x="5257800" y="3352800"/>
            <a:ext cx="83820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5" name="Line 11"/>
          <p:cNvSpPr>
            <a:spLocks noChangeShapeType="1"/>
          </p:cNvSpPr>
          <p:nvPr/>
        </p:nvSpPr>
        <p:spPr bwMode="auto">
          <a:xfrm flipH="1">
            <a:off x="4191000" y="3962400"/>
            <a:ext cx="106680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6" name="Line 12"/>
          <p:cNvSpPr>
            <a:spLocks noChangeShapeType="1"/>
          </p:cNvSpPr>
          <p:nvPr/>
        </p:nvSpPr>
        <p:spPr bwMode="auto">
          <a:xfrm flipH="1">
            <a:off x="3429000" y="4572000"/>
            <a:ext cx="7620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0" name="Picture 4" descr="bild europa-texas 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715000" cy="3351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4981" name="Text Box 5"/>
          <p:cNvSpPr txBox="1">
            <a:spLocks noChangeArrowheads="1"/>
          </p:cNvSpPr>
          <p:nvPr/>
        </p:nvSpPr>
        <p:spPr bwMode="auto">
          <a:xfrm>
            <a:off x="1219200" y="1143000"/>
            <a:ext cx="6705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as it was close to Christmas, Pastor Fuchs fashioned little wagons out of palm leaves for the two youngest children.</a:t>
            </a:r>
          </a:p>
        </p:txBody>
      </p:sp>
      <p:sp>
        <p:nvSpPr>
          <p:cNvPr id="254982" name="Line 6"/>
          <p:cNvSpPr>
            <a:spLocks noChangeShapeType="1"/>
          </p:cNvSpPr>
          <p:nvPr/>
        </p:nvSpPr>
        <p:spPr bwMode="auto">
          <a:xfrm flipH="1">
            <a:off x="6705600" y="2590800"/>
            <a:ext cx="3810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983" name="Line 7"/>
          <p:cNvSpPr>
            <a:spLocks noChangeShapeType="1"/>
          </p:cNvSpPr>
          <p:nvPr/>
        </p:nvSpPr>
        <p:spPr bwMode="auto">
          <a:xfrm flipH="1">
            <a:off x="6096000" y="2895600"/>
            <a:ext cx="60960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984" name="Line 8"/>
          <p:cNvSpPr>
            <a:spLocks noChangeShapeType="1"/>
          </p:cNvSpPr>
          <p:nvPr/>
        </p:nvSpPr>
        <p:spPr bwMode="auto">
          <a:xfrm flipH="1">
            <a:off x="5257800" y="3352800"/>
            <a:ext cx="83820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985" name="Line 9"/>
          <p:cNvSpPr>
            <a:spLocks noChangeShapeType="1"/>
          </p:cNvSpPr>
          <p:nvPr/>
        </p:nvSpPr>
        <p:spPr bwMode="auto">
          <a:xfrm flipH="1">
            <a:off x="4191000" y="3962400"/>
            <a:ext cx="106680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986" name="Line 10"/>
          <p:cNvSpPr>
            <a:spLocks noChangeShapeType="1"/>
          </p:cNvSpPr>
          <p:nvPr/>
        </p:nvSpPr>
        <p:spPr bwMode="auto">
          <a:xfrm flipH="1">
            <a:off x="3429000" y="4572000"/>
            <a:ext cx="7620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6" name="Picture 4" descr="bild europa-texas 1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715000" cy="3351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3957" name="Line 5"/>
          <p:cNvSpPr>
            <a:spLocks noChangeShapeType="1"/>
          </p:cNvSpPr>
          <p:nvPr/>
        </p:nvSpPr>
        <p:spPr bwMode="auto">
          <a:xfrm flipH="1">
            <a:off x="6705600" y="2590800"/>
            <a:ext cx="3810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8" name="Line 6"/>
          <p:cNvSpPr>
            <a:spLocks noChangeShapeType="1"/>
          </p:cNvSpPr>
          <p:nvPr/>
        </p:nvSpPr>
        <p:spPr bwMode="auto">
          <a:xfrm flipH="1">
            <a:off x="6096000" y="2895600"/>
            <a:ext cx="60960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9" name="Line 7"/>
          <p:cNvSpPr>
            <a:spLocks noChangeShapeType="1"/>
          </p:cNvSpPr>
          <p:nvPr/>
        </p:nvSpPr>
        <p:spPr bwMode="auto">
          <a:xfrm flipH="1">
            <a:off x="5257800" y="3352800"/>
            <a:ext cx="83820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60" name="Line 8"/>
          <p:cNvSpPr>
            <a:spLocks noChangeShapeType="1"/>
          </p:cNvSpPr>
          <p:nvPr/>
        </p:nvSpPr>
        <p:spPr bwMode="auto">
          <a:xfrm flipH="1">
            <a:off x="4191000" y="3962400"/>
            <a:ext cx="1066800" cy="609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61" name="Line 9"/>
          <p:cNvSpPr>
            <a:spLocks noChangeShapeType="1"/>
          </p:cNvSpPr>
          <p:nvPr/>
        </p:nvSpPr>
        <p:spPr bwMode="auto">
          <a:xfrm flipH="1">
            <a:off x="3429000" y="4572000"/>
            <a:ext cx="7620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62" name="Line 10"/>
          <p:cNvSpPr>
            <a:spLocks noChangeShapeType="1"/>
          </p:cNvSpPr>
          <p:nvPr/>
        </p:nvSpPr>
        <p:spPr bwMode="auto">
          <a:xfrm flipH="1" flipV="1">
            <a:off x="2514600" y="4495800"/>
            <a:ext cx="914400" cy="457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63" name="Text Box 11"/>
          <p:cNvSpPr txBox="1">
            <a:spLocks noChangeArrowheads="1"/>
          </p:cNvSpPr>
          <p:nvPr/>
        </p:nvSpPr>
        <p:spPr bwMode="auto">
          <a:xfrm>
            <a:off x="1219200" y="1143000"/>
            <a:ext cx="6705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final part of their voyage lasted only a few more weeks.</a:t>
            </a:r>
          </a:p>
        </p:txBody>
      </p:sp>
      <p:sp>
        <p:nvSpPr>
          <p:cNvPr id="253964" name="Line 12"/>
          <p:cNvSpPr>
            <a:spLocks noChangeShapeType="1"/>
          </p:cNvSpPr>
          <p:nvPr/>
        </p:nvSpPr>
        <p:spPr bwMode="auto">
          <a:xfrm flipH="1" flipV="1">
            <a:off x="1905000" y="4114800"/>
            <a:ext cx="609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descr="Deutsche Auswanderer 600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3700"/>
            <a:ext cx="6705600" cy="6159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10" name="Rectangle 6"/>
          <p:cNvSpPr>
            <a:spLocks noChangeArrowheads="1"/>
          </p:cNvSpPr>
          <p:nvPr/>
        </p:nvSpPr>
        <p:spPr bwMode="auto">
          <a:xfrm>
            <a:off x="1524000" y="609600"/>
            <a:ext cx="6400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“Our journey in the fall of the year was the worst</a:t>
            </a:r>
          </a:p>
          <a:p>
            <a:r>
              <a:rPr lang="en-US" altLang="en-US" sz="2000"/>
              <a:t>    imaginable time to sail.</a:t>
            </a:r>
          </a:p>
          <a:p>
            <a:endParaRPr lang="en-US" altLang="en-US" sz="200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Deutsche Auswanderer 600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3700"/>
            <a:ext cx="6705600" cy="6159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4932" name="Rectangle 4"/>
          <p:cNvSpPr>
            <a:spLocks noChangeArrowheads="1"/>
          </p:cNvSpPr>
          <p:nvPr/>
        </p:nvSpPr>
        <p:spPr bwMode="auto">
          <a:xfrm>
            <a:off x="1524000" y="609600"/>
            <a:ext cx="6400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“Our journey in the fall of the year was the worst</a:t>
            </a:r>
          </a:p>
          <a:p>
            <a:r>
              <a:rPr lang="en-US" altLang="en-US" sz="2000"/>
              <a:t>    imaginable time to sail.</a:t>
            </a:r>
          </a:p>
          <a:p>
            <a:endParaRPr lang="en-US" altLang="en-US" sz="2000"/>
          </a:p>
          <a:p>
            <a:pPr>
              <a:buFontTx/>
              <a:buChar char="•"/>
            </a:pPr>
            <a:r>
              <a:rPr lang="en-US" altLang="en-US" sz="2000"/>
              <a:t>   The food was wretched, the water barely drinkable,</a:t>
            </a:r>
          </a:p>
          <a:p>
            <a:r>
              <a:rPr lang="en-US" altLang="en-US" sz="2000"/>
              <a:t>    and we were seasick throughout most of the voyage.</a:t>
            </a:r>
          </a:p>
          <a:p>
            <a:endParaRPr lang="en-US" altLang="en-US" sz="2000"/>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Deutsche Auswanderer 600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3700"/>
            <a:ext cx="6705600" cy="6159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5956" name="Rectangle 4"/>
          <p:cNvSpPr>
            <a:spLocks noChangeArrowheads="1"/>
          </p:cNvSpPr>
          <p:nvPr/>
        </p:nvSpPr>
        <p:spPr bwMode="auto">
          <a:xfrm>
            <a:off x="1524000" y="609600"/>
            <a:ext cx="64008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“Our journey in the fall of the year was the worst</a:t>
            </a:r>
          </a:p>
          <a:p>
            <a:r>
              <a:rPr lang="en-US" altLang="en-US" sz="2000"/>
              <a:t>    imaginable time to sail.</a:t>
            </a:r>
          </a:p>
          <a:p>
            <a:endParaRPr lang="en-US" altLang="en-US" sz="2000"/>
          </a:p>
          <a:p>
            <a:pPr>
              <a:buFontTx/>
              <a:buChar char="•"/>
            </a:pPr>
            <a:r>
              <a:rPr lang="en-US" altLang="en-US" sz="2000"/>
              <a:t>   The food was wretched, the water barely drinkable,</a:t>
            </a:r>
          </a:p>
          <a:p>
            <a:r>
              <a:rPr lang="en-US" altLang="en-US" sz="2000"/>
              <a:t>    and we were seasick throughout most of the voyage.</a:t>
            </a:r>
          </a:p>
          <a:p>
            <a:endParaRPr lang="en-US" altLang="en-US" sz="2000"/>
          </a:p>
          <a:p>
            <a:pPr>
              <a:buFontTx/>
              <a:buChar char="•"/>
            </a:pPr>
            <a:r>
              <a:rPr lang="en-US" altLang="en-US" sz="2000"/>
              <a:t>   It was particularly rough in the North Sea, with its</a:t>
            </a:r>
          </a:p>
          <a:p>
            <a:r>
              <a:rPr lang="en-US" altLang="en-US" sz="2000"/>
              <a:t>    choppy green waves. . .</a:t>
            </a:r>
          </a:p>
          <a:p>
            <a:endParaRPr lang="en-US" altLang="en-US" sz="2000"/>
          </a:p>
          <a:p>
            <a:endParaRPr lang="en-US" altLang="en-US" sz="2000"/>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Deutsche Auswanderer 600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3700"/>
            <a:ext cx="6705600" cy="6159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Rectangle 4"/>
          <p:cNvSpPr>
            <a:spLocks noChangeArrowheads="1"/>
          </p:cNvSpPr>
          <p:nvPr/>
        </p:nvSpPr>
        <p:spPr bwMode="auto">
          <a:xfrm>
            <a:off x="1524000" y="609600"/>
            <a:ext cx="64008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“Our journey in the fall of the year was the worst</a:t>
            </a:r>
          </a:p>
          <a:p>
            <a:r>
              <a:rPr lang="en-US" altLang="en-US" sz="2000"/>
              <a:t>    imaginable time to sail.</a:t>
            </a:r>
          </a:p>
          <a:p>
            <a:endParaRPr lang="en-US" altLang="en-US" sz="2000"/>
          </a:p>
          <a:p>
            <a:pPr>
              <a:buFontTx/>
              <a:buChar char="•"/>
            </a:pPr>
            <a:r>
              <a:rPr lang="en-US" altLang="en-US" sz="2000"/>
              <a:t>   The food was wretched, the water barely drinkable,</a:t>
            </a:r>
          </a:p>
          <a:p>
            <a:r>
              <a:rPr lang="en-US" altLang="en-US" sz="2000"/>
              <a:t>    and we were seasick throughout most of the voyage.</a:t>
            </a:r>
          </a:p>
          <a:p>
            <a:endParaRPr lang="en-US" altLang="en-US" sz="2000"/>
          </a:p>
          <a:p>
            <a:pPr>
              <a:buFontTx/>
              <a:buChar char="•"/>
            </a:pPr>
            <a:r>
              <a:rPr lang="en-US" altLang="en-US" sz="2000"/>
              <a:t>   It was particularly rough in the North Sea, with its</a:t>
            </a:r>
          </a:p>
          <a:p>
            <a:r>
              <a:rPr lang="en-US" altLang="en-US" sz="2000"/>
              <a:t>    choppy green waves. . .</a:t>
            </a:r>
          </a:p>
          <a:p>
            <a:endParaRPr lang="en-US" altLang="en-US" sz="2000"/>
          </a:p>
          <a:p>
            <a:pPr>
              <a:buFontTx/>
              <a:buChar char="•"/>
            </a:pPr>
            <a:r>
              <a:rPr lang="en-US" altLang="en-US" sz="2000"/>
              <a:t>   The voyage lasting for weeks and weeks, seemed</a:t>
            </a:r>
          </a:p>
          <a:p>
            <a:r>
              <a:rPr lang="en-US" altLang="en-US" sz="2000"/>
              <a:t>    endless.</a:t>
            </a:r>
          </a:p>
          <a:p>
            <a:endParaRPr lang="en-US" altLang="en-US" sz="2000"/>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3" descr="Deutsche Auswanderer 600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3700"/>
            <a:ext cx="6705600" cy="6159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04" name="Rectangle 4"/>
          <p:cNvSpPr>
            <a:spLocks noChangeArrowheads="1"/>
          </p:cNvSpPr>
          <p:nvPr/>
        </p:nvSpPr>
        <p:spPr bwMode="auto">
          <a:xfrm>
            <a:off x="1524000" y="609600"/>
            <a:ext cx="64008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“Our journey in the fall of the year was the worst</a:t>
            </a:r>
          </a:p>
          <a:p>
            <a:r>
              <a:rPr lang="en-US" altLang="en-US" sz="2000"/>
              <a:t>    imaginable time to sail.</a:t>
            </a:r>
          </a:p>
          <a:p>
            <a:endParaRPr lang="en-US" altLang="en-US" sz="2000"/>
          </a:p>
          <a:p>
            <a:pPr>
              <a:buFontTx/>
              <a:buChar char="•"/>
            </a:pPr>
            <a:r>
              <a:rPr lang="en-US" altLang="en-US" sz="2000"/>
              <a:t>   The food was wretched, the water barely drinkable,</a:t>
            </a:r>
          </a:p>
          <a:p>
            <a:r>
              <a:rPr lang="en-US" altLang="en-US" sz="2000"/>
              <a:t>    and we were seasick throughout most of the voyage.</a:t>
            </a:r>
          </a:p>
          <a:p>
            <a:endParaRPr lang="en-US" altLang="en-US" sz="2000"/>
          </a:p>
          <a:p>
            <a:pPr>
              <a:buFontTx/>
              <a:buChar char="•"/>
            </a:pPr>
            <a:r>
              <a:rPr lang="en-US" altLang="en-US" sz="2000"/>
              <a:t>   It was particularly rough in the North Sea, with its</a:t>
            </a:r>
          </a:p>
          <a:p>
            <a:r>
              <a:rPr lang="en-US" altLang="en-US" sz="2000"/>
              <a:t>    choppy green waves. . .</a:t>
            </a:r>
          </a:p>
          <a:p>
            <a:endParaRPr lang="en-US" altLang="en-US" sz="2000"/>
          </a:p>
          <a:p>
            <a:pPr>
              <a:buFontTx/>
              <a:buChar char="•"/>
            </a:pPr>
            <a:r>
              <a:rPr lang="en-US" altLang="en-US" sz="2000"/>
              <a:t>   The voyage lasting for weeks and weeks, seemed</a:t>
            </a:r>
          </a:p>
          <a:p>
            <a:r>
              <a:rPr lang="en-US" altLang="en-US" sz="2000"/>
              <a:t>    endless.</a:t>
            </a:r>
          </a:p>
          <a:p>
            <a:endParaRPr lang="en-US" altLang="en-US" sz="2000"/>
          </a:p>
          <a:p>
            <a:pPr>
              <a:buFontTx/>
              <a:buChar char="•"/>
            </a:pPr>
            <a:r>
              <a:rPr lang="en-US" altLang="en-US" sz="2000"/>
              <a:t>   Constantly seasick, we lay around on the deck, our</a:t>
            </a:r>
          </a:p>
          <a:p>
            <a:r>
              <a:rPr lang="en-US" altLang="en-US" sz="2000"/>
              <a:t>    spirits greatly depressed; even Columbus could not</a:t>
            </a:r>
          </a:p>
          <a:p>
            <a:r>
              <a:rPr lang="en-US" altLang="en-US" sz="2000"/>
              <a:t>    have looked more eagerly for land than did we   </a:t>
            </a:r>
          </a:p>
          <a:p>
            <a:r>
              <a:rPr lang="en-US" altLang="en-US" sz="2000"/>
              <a:t>    hollow-eyed, half-starved, pale-faced specimens.”</a:t>
            </a:r>
          </a:p>
          <a:p>
            <a:endParaRPr lang="en-US" altLang="en-US" sz="2000"/>
          </a:p>
          <a:p>
            <a:r>
              <a:rPr lang="en-US" altLang="en-US" sz="2000"/>
              <a:t> 			</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descr="Deutsche Auswanderer 600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93700"/>
            <a:ext cx="6705600" cy="6159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9028" name="Rectangle 4"/>
          <p:cNvSpPr>
            <a:spLocks noChangeArrowheads="1"/>
          </p:cNvSpPr>
          <p:nvPr/>
        </p:nvSpPr>
        <p:spPr bwMode="auto">
          <a:xfrm>
            <a:off x="1524000" y="609600"/>
            <a:ext cx="64008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“Our journey in the fall of the year was the worst</a:t>
            </a:r>
          </a:p>
          <a:p>
            <a:r>
              <a:rPr lang="en-US" altLang="en-US" sz="2000"/>
              <a:t>    imaginable time to sail.</a:t>
            </a:r>
          </a:p>
          <a:p>
            <a:endParaRPr lang="en-US" altLang="en-US" sz="2000"/>
          </a:p>
          <a:p>
            <a:pPr>
              <a:buFontTx/>
              <a:buChar char="•"/>
            </a:pPr>
            <a:r>
              <a:rPr lang="en-US" altLang="en-US" sz="2000"/>
              <a:t>   The food was wretched, the water barely drinkable,</a:t>
            </a:r>
          </a:p>
          <a:p>
            <a:r>
              <a:rPr lang="en-US" altLang="en-US" sz="2000"/>
              <a:t>    and we were seasick throughout most of the voyage.</a:t>
            </a:r>
          </a:p>
          <a:p>
            <a:endParaRPr lang="en-US" altLang="en-US" sz="2000"/>
          </a:p>
          <a:p>
            <a:pPr>
              <a:buFontTx/>
              <a:buChar char="•"/>
            </a:pPr>
            <a:r>
              <a:rPr lang="en-US" altLang="en-US" sz="2000"/>
              <a:t>   It was particularly rough in the North Sea, with its</a:t>
            </a:r>
          </a:p>
          <a:p>
            <a:r>
              <a:rPr lang="en-US" altLang="en-US" sz="2000"/>
              <a:t>    choppy green waves. . .</a:t>
            </a:r>
          </a:p>
          <a:p>
            <a:endParaRPr lang="en-US" altLang="en-US" sz="2000"/>
          </a:p>
          <a:p>
            <a:pPr>
              <a:buFontTx/>
              <a:buChar char="•"/>
            </a:pPr>
            <a:r>
              <a:rPr lang="en-US" altLang="en-US" sz="2000"/>
              <a:t>   The voyage lasting for weeks and weeks, seemed</a:t>
            </a:r>
          </a:p>
          <a:p>
            <a:r>
              <a:rPr lang="en-US" altLang="en-US" sz="2000"/>
              <a:t>    endless.</a:t>
            </a:r>
          </a:p>
          <a:p>
            <a:endParaRPr lang="en-US" altLang="en-US" sz="2000"/>
          </a:p>
          <a:p>
            <a:pPr>
              <a:buFontTx/>
              <a:buChar char="•"/>
            </a:pPr>
            <a:r>
              <a:rPr lang="en-US" altLang="en-US" sz="2000"/>
              <a:t>   Constantly seasick, we lay around on the deck, our</a:t>
            </a:r>
          </a:p>
          <a:p>
            <a:r>
              <a:rPr lang="en-US" altLang="en-US" sz="2000"/>
              <a:t>    spirits greatly depressed; even Columbus could not</a:t>
            </a:r>
          </a:p>
          <a:p>
            <a:r>
              <a:rPr lang="en-US" altLang="en-US" sz="2000"/>
              <a:t>    have looked more eagerly for land than did we   </a:t>
            </a:r>
          </a:p>
          <a:p>
            <a:r>
              <a:rPr lang="en-US" altLang="en-US" sz="2000"/>
              <a:t>    hollow-eyed, half-starved, pale-faced specimens.”</a:t>
            </a:r>
          </a:p>
          <a:p>
            <a:endParaRPr lang="en-US" altLang="en-US" sz="2000"/>
          </a:p>
          <a:p>
            <a:r>
              <a:rPr lang="en-US" altLang="en-US" sz="2000"/>
              <a:t> 				Ottilie Fuchs Goeth</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4572000" y="838200"/>
            <a:ext cx="403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On December 29, 1845, the</a:t>
            </a:r>
          </a:p>
          <a:p>
            <a:r>
              <a:rPr lang="en-US" altLang="en-US" sz="2000"/>
              <a:t>    Republic of Texas ceased to</a:t>
            </a:r>
          </a:p>
          <a:p>
            <a:r>
              <a:rPr lang="en-US" altLang="en-US" sz="2000"/>
              <a:t>    exist when Texas was annexed  </a:t>
            </a:r>
          </a:p>
          <a:p>
            <a:r>
              <a:rPr lang="en-US" altLang="en-US" sz="2000"/>
              <a:t>    into the United States.</a:t>
            </a:r>
          </a:p>
        </p:txBody>
      </p:sp>
      <p:pic>
        <p:nvPicPr>
          <p:cNvPr id="130053" name="Picture 5" descr="State of Texas 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3657600" cy="3624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0"/>
            <a:ext cx="4678363" cy="6553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Rectangle 3"/>
          <p:cNvSpPr>
            <a:spLocks noChangeArrowheads="1"/>
          </p:cNvSpPr>
          <p:nvPr/>
        </p:nvSpPr>
        <p:spPr bwMode="auto">
          <a:xfrm>
            <a:off x="1066800" y="1828800"/>
            <a:ext cx="2438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patent of 1792 which granted </a:t>
            </a:r>
            <a:r>
              <a:rPr lang="en-US" altLang="en-US" sz="2000" b="1"/>
              <a:t>the title of Professor </a:t>
            </a:r>
            <a:r>
              <a:rPr lang="en-US" altLang="en-US" sz="2000"/>
              <a:t>to Adolf Friedrich</a:t>
            </a:r>
          </a:p>
          <a:p>
            <a:r>
              <a:rPr lang="en-US" altLang="en-US" sz="2000"/>
              <a:t>Fuchs</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Rectangle 3"/>
          <p:cNvSpPr>
            <a:spLocks noChangeArrowheads="1"/>
          </p:cNvSpPr>
          <p:nvPr/>
        </p:nvSpPr>
        <p:spPr bwMode="auto">
          <a:xfrm>
            <a:off x="4572000" y="838200"/>
            <a:ext cx="40386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On December 29, 1845, the</a:t>
            </a:r>
          </a:p>
          <a:p>
            <a:r>
              <a:rPr lang="en-US" altLang="en-US" sz="2000"/>
              <a:t>    Republic of Texas ceased to</a:t>
            </a:r>
          </a:p>
          <a:p>
            <a:r>
              <a:rPr lang="en-US" altLang="en-US" sz="2000"/>
              <a:t>    exist when Texas was annexed  </a:t>
            </a:r>
          </a:p>
          <a:p>
            <a:r>
              <a:rPr lang="en-US" altLang="en-US" sz="2000"/>
              <a:t>    into the United States.</a:t>
            </a:r>
          </a:p>
          <a:p>
            <a:endParaRPr lang="en-US" altLang="en-US" sz="2000"/>
          </a:p>
          <a:p>
            <a:pPr>
              <a:buFontTx/>
              <a:buChar char="•"/>
            </a:pPr>
            <a:r>
              <a:rPr lang="en-US" altLang="en-US" sz="2000"/>
              <a:t>   The </a:t>
            </a:r>
            <a:r>
              <a:rPr lang="en-US" altLang="en-US" sz="2000" i="1"/>
              <a:t>Gerhard Hermann </a:t>
            </a:r>
            <a:r>
              <a:rPr lang="en-US" altLang="en-US" sz="2000"/>
              <a:t>sailed</a:t>
            </a:r>
          </a:p>
          <a:p>
            <a:r>
              <a:rPr lang="en-US" altLang="en-US" sz="2000"/>
              <a:t>     into the port of </a:t>
            </a:r>
            <a:r>
              <a:rPr lang="en-US" altLang="en-US" sz="2000" b="1"/>
              <a:t>Galveston </a:t>
            </a:r>
            <a:r>
              <a:rPr lang="en-US" altLang="en-US" sz="2000"/>
              <a:t>on</a:t>
            </a:r>
          </a:p>
          <a:p>
            <a:r>
              <a:rPr lang="en-US" altLang="en-US" sz="2000" b="1"/>
              <a:t>    January 20, 1846</a:t>
            </a:r>
            <a:r>
              <a:rPr lang="en-US" altLang="en-US" sz="2000"/>
              <a:t>.</a:t>
            </a:r>
          </a:p>
        </p:txBody>
      </p:sp>
      <p:pic>
        <p:nvPicPr>
          <p:cNvPr id="131076" name="Picture 4" descr="State of Texas 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3657600" cy="3624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ChangeArrowheads="1"/>
          </p:cNvSpPr>
          <p:nvPr/>
        </p:nvSpPr>
        <p:spPr bwMode="auto">
          <a:xfrm>
            <a:off x="4572000" y="838200"/>
            <a:ext cx="40386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On December 29, 1845, the</a:t>
            </a:r>
          </a:p>
          <a:p>
            <a:r>
              <a:rPr lang="en-US" altLang="en-US" sz="2000"/>
              <a:t>    Republic of Texas ceased to</a:t>
            </a:r>
          </a:p>
          <a:p>
            <a:r>
              <a:rPr lang="en-US" altLang="en-US" sz="2000"/>
              <a:t>    exist when Texas was annexed  </a:t>
            </a:r>
          </a:p>
          <a:p>
            <a:r>
              <a:rPr lang="en-US" altLang="en-US" sz="2000"/>
              <a:t>    into the United States.</a:t>
            </a:r>
          </a:p>
          <a:p>
            <a:endParaRPr lang="en-US" altLang="en-US" sz="2000"/>
          </a:p>
          <a:p>
            <a:pPr>
              <a:buFontTx/>
              <a:buChar char="•"/>
            </a:pPr>
            <a:r>
              <a:rPr lang="en-US" altLang="en-US" sz="2000"/>
              <a:t>   The </a:t>
            </a:r>
            <a:r>
              <a:rPr lang="en-US" altLang="en-US" sz="2000" i="1"/>
              <a:t>Gerhard Hermann </a:t>
            </a:r>
            <a:r>
              <a:rPr lang="en-US" altLang="en-US" sz="2000"/>
              <a:t>sailed</a:t>
            </a:r>
          </a:p>
          <a:p>
            <a:r>
              <a:rPr lang="en-US" altLang="en-US" sz="2000"/>
              <a:t>     into the port of </a:t>
            </a:r>
            <a:r>
              <a:rPr lang="en-US" altLang="en-US" sz="2000" b="1"/>
              <a:t>Galveston </a:t>
            </a:r>
            <a:r>
              <a:rPr lang="en-US" altLang="en-US" sz="2000"/>
              <a:t>on</a:t>
            </a:r>
          </a:p>
          <a:p>
            <a:r>
              <a:rPr lang="en-US" altLang="en-US" sz="2000" b="1"/>
              <a:t>    January 20, 1846</a:t>
            </a:r>
            <a:r>
              <a:rPr lang="en-US" altLang="en-US" sz="2000"/>
              <a:t>.</a:t>
            </a:r>
          </a:p>
          <a:p>
            <a:endParaRPr lang="en-US" altLang="en-US" sz="2000"/>
          </a:p>
          <a:p>
            <a:pPr>
              <a:buFontTx/>
              <a:buChar char="•"/>
            </a:pPr>
            <a:r>
              <a:rPr lang="en-US" altLang="en-US" sz="2000"/>
              <a:t>   Adolf Fuchs and his family  </a:t>
            </a:r>
          </a:p>
          <a:p>
            <a:r>
              <a:rPr lang="en-US" altLang="en-US" sz="2000"/>
              <a:t>    were </a:t>
            </a:r>
            <a:r>
              <a:rPr lang="en-US" altLang="en-US" sz="2000" b="1"/>
              <a:t>now in Texas – in the</a:t>
            </a:r>
          </a:p>
          <a:p>
            <a:r>
              <a:rPr lang="en-US" altLang="en-US" sz="2000" b="1"/>
              <a:t>    United States of America</a:t>
            </a:r>
            <a:r>
              <a:rPr lang="en-US" altLang="en-US" sz="2000"/>
              <a:t>.</a:t>
            </a:r>
          </a:p>
          <a:p>
            <a:endParaRPr lang="en-US" altLang="en-US" sz="2000"/>
          </a:p>
        </p:txBody>
      </p:sp>
      <p:pic>
        <p:nvPicPr>
          <p:cNvPr id="132100" name="Picture 4" descr="State of Texas 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3657600" cy="3624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p:cNvSpPr>
            <a:spLocks noChangeArrowheads="1"/>
          </p:cNvSpPr>
          <p:nvPr/>
        </p:nvSpPr>
        <p:spPr bwMode="auto">
          <a:xfrm>
            <a:off x="4572000" y="838200"/>
            <a:ext cx="40386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On December 29, 1845, the</a:t>
            </a:r>
          </a:p>
          <a:p>
            <a:r>
              <a:rPr lang="en-US" altLang="en-US" sz="2000"/>
              <a:t>    Republic of Texas ceased to</a:t>
            </a:r>
          </a:p>
          <a:p>
            <a:r>
              <a:rPr lang="en-US" altLang="en-US" sz="2000"/>
              <a:t>    exist when Texas was annexed  </a:t>
            </a:r>
          </a:p>
          <a:p>
            <a:r>
              <a:rPr lang="en-US" altLang="en-US" sz="2000"/>
              <a:t>    into the United States.</a:t>
            </a:r>
          </a:p>
          <a:p>
            <a:endParaRPr lang="en-US" altLang="en-US" sz="2000"/>
          </a:p>
          <a:p>
            <a:pPr>
              <a:buFontTx/>
              <a:buChar char="•"/>
            </a:pPr>
            <a:r>
              <a:rPr lang="en-US" altLang="en-US" sz="2000"/>
              <a:t>   The </a:t>
            </a:r>
            <a:r>
              <a:rPr lang="en-US" altLang="en-US" sz="2000" i="1"/>
              <a:t>Gerhard Hermann </a:t>
            </a:r>
            <a:r>
              <a:rPr lang="en-US" altLang="en-US" sz="2000"/>
              <a:t>sailed</a:t>
            </a:r>
          </a:p>
          <a:p>
            <a:r>
              <a:rPr lang="en-US" altLang="en-US" sz="2000"/>
              <a:t>     into the port of </a:t>
            </a:r>
            <a:r>
              <a:rPr lang="en-US" altLang="en-US" sz="2000" b="1"/>
              <a:t>Galveston </a:t>
            </a:r>
            <a:r>
              <a:rPr lang="en-US" altLang="en-US" sz="2000"/>
              <a:t>on</a:t>
            </a:r>
          </a:p>
          <a:p>
            <a:r>
              <a:rPr lang="en-US" altLang="en-US" sz="2000" b="1"/>
              <a:t>    January 20, 1846</a:t>
            </a:r>
            <a:r>
              <a:rPr lang="en-US" altLang="en-US" sz="2000"/>
              <a:t>.</a:t>
            </a:r>
          </a:p>
          <a:p>
            <a:endParaRPr lang="en-US" altLang="en-US" sz="2000"/>
          </a:p>
          <a:p>
            <a:pPr>
              <a:buFontTx/>
              <a:buChar char="•"/>
            </a:pPr>
            <a:r>
              <a:rPr lang="en-US" altLang="en-US" sz="2000"/>
              <a:t>   Adolf Fuchs and his family  </a:t>
            </a:r>
          </a:p>
          <a:p>
            <a:r>
              <a:rPr lang="en-US" altLang="en-US" sz="2000"/>
              <a:t>    were </a:t>
            </a:r>
            <a:r>
              <a:rPr lang="en-US" altLang="en-US" sz="2000" b="1"/>
              <a:t>now in Texas – in the</a:t>
            </a:r>
          </a:p>
          <a:p>
            <a:r>
              <a:rPr lang="en-US" altLang="en-US" sz="2000" b="1"/>
              <a:t>    United States of America</a:t>
            </a:r>
            <a:r>
              <a:rPr lang="en-US" altLang="en-US" sz="2000"/>
              <a:t>.</a:t>
            </a:r>
          </a:p>
          <a:p>
            <a:endParaRPr lang="en-US" altLang="en-US" sz="2000"/>
          </a:p>
          <a:p>
            <a:pPr>
              <a:buFontTx/>
              <a:buChar char="•"/>
            </a:pPr>
            <a:r>
              <a:rPr lang="en-US" altLang="en-US" sz="2000"/>
              <a:t>   As he stepped onto American</a:t>
            </a:r>
          </a:p>
          <a:p>
            <a:r>
              <a:rPr lang="en-US" altLang="en-US" sz="2000"/>
              <a:t>    soil, fluent in English, Adolf</a:t>
            </a:r>
          </a:p>
          <a:p>
            <a:r>
              <a:rPr lang="en-US" altLang="en-US" sz="2000"/>
              <a:t>    Fuchs declared, “I am now</a:t>
            </a:r>
          </a:p>
          <a:p>
            <a:r>
              <a:rPr lang="en-US" altLang="en-US" sz="2000"/>
              <a:t>    Mr. “Fox.”</a:t>
            </a:r>
          </a:p>
        </p:txBody>
      </p:sp>
      <p:pic>
        <p:nvPicPr>
          <p:cNvPr id="133124" name="Picture 4" descr="State of Texas 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3657600" cy="36242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Oxen1s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36638"/>
            <a:ext cx="6248400" cy="46783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4148" name="Rectangle 4"/>
          <p:cNvSpPr>
            <a:spLocks noChangeArrowheads="1"/>
          </p:cNvSpPr>
          <p:nvPr/>
        </p:nvSpPr>
        <p:spPr bwMode="auto">
          <a:xfrm>
            <a:off x="2209800" y="2057400"/>
            <a:ext cx="5105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Discouraged by reports concerning</a:t>
            </a:r>
          </a:p>
          <a:p>
            <a:r>
              <a:rPr lang="en-US" altLang="en-US" sz="2000"/>
              <a:t>conditions for the immigrants sponsored</a:t>
            </a:r>
          </a:p>
          <a:p>
            <a:r>
              <a:rPr lang="en-US" altLang="en-US" sz="2000"/>
              <a:t>by the Society for the Protection of German Immigrants in Texas, Adolf Fuchs dropped out of the Society, and he and his family traveled across the prairies to the German settlement at </a:t>
            </a:r>
            <a:r>
              <a:rPr lang="en-US" altLang="en-US" sz="2000" b="1"/>
              <a:t>Cat Spring </a:t>
            </a:r>
            <a:r>
              <a:rPr lang="en-US" altLang="en-US" sz="2000"/>
              <a:t>in </a:t>
            </a:r>
            <a:r>
              <a:rPr lang="en-US" altLang="en-US" sz="2000" b="1"/>
              <a:t>Austin County</a:t>
            </a:r>
            <a:r>
              <a:rPr lang="en-US" altLang="en-US" sz="2000"/>
              <a:t>.</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6" name="Picture 4" descr="Cat Spring 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143000"/>
            <a:ext cx="5638800" cy="42989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9077" name="Line 5"/>
          <p:cNvSpPr>
            <a:spLocks noChangeShapeType="1"/>
          </p:cNvSpPr>
          <p:nvPr/>
        </p:nvSpPr>
        <p:spPr bwMode="auto">
          <a:xfrm flipH="1" flipV="1">
            <a:off x="5867400" y="3505200"/>
            <a:ext cx="228600" cy="457200"/>
          </a:xfrm>
          <a:prstGeom prst="line">
            <a:avLst/>
          </a:prstGeom>
          <a:noFill/>
          <a:ln w="5715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078" name="Line 6"/>
          <p:cNvSpPr>
            <a:spLocks noChangeShapeType="1"/>
          </p:cNvSpPr>
          <p:nvPr/>
        </p:nvSpPr>
        <p:spPr bwMode="auto">
          <a:xfrm flipH="1" flipV="1">
            <a:off x="5486400" y="3352800"/>
            <a:ext cx="381000" cy="152400"/>
          </a:xfrm>
          <a:prstGeom prst="line">
            <a:avLst/>
          </a:prstGeom>
          <a:noFill/>
          <a:ln w="5715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9079" name="Line 7"/>
          <p:cNvSpPr>
            <a:spLocks noChangeShapeType="1"/>
          </p:cNvSpPr>
          <p:nvPr/>
        </p:nvSpPr>
        <p:spPr bwMode="auto">
          <a:xfrm flipH="1" flipV="1">
            <a:off x="4572000" y="3276600"/>
            <a:ext cx="914400" cy="76200"/>
          </a:xfrm>
          <a:prstGeom prst="line">
            <a:avLst/>
          </a:prstGeom>
          <a:noFill/>
          <a:ln w="5715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143000"/>
            <a:ext cx="5257800" cy="43211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2133600" y="2057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000"/>
          </a:p>
        </p:txBody>
      </p:sp>
      <p:pic>
        <p:nvPicPr>
          <p:cNvPr id="137220" name="Picture 4" descr="oxen plowing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705600" cy="43910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1" name="Rectangle 5"/>
          <p:cNvSpPr>
            <a:spLocks noChangeArrowheads="1"/>
          </p:cNvSpPr>
          <p:nvPr/>
        </p:nvSpPr>
        <p:spPr bwMode="auto">
          <a:xfrm>
            <a:off x="2133600" y="2057400"/>
            <a:ext cx="4724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Because he was unsuited for </a:t>
            </a:r>
          </a:p>
          <a:p>
            <a:r>
              <a:rPr lang="en-US" altLang="en-US" sz="2000"/>
              <a:t>    physical labor, Adolf Fuchs’ older </a:t>
            </a:r>
          </a:p>
          <a:p>
            <a:r>
              <a:rPr lang="en-US" altLang="en-US" sz="2000"/>
              <a:t>    sons, Conrad and Wilhelm, took over </a:t>
            </a:r>
          </a:p>
          <a:p>
            <a:r>
              <a:rPr lang="en-US" altLang="en-US" sz="2000"/>
              <a:t>    the duties of running the farm.</a:t>
            </a:r>
          </a:p>
          <a:p>
            <a:endParaRPr lang="en-US" altLang="en-US" sz="200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oxen plowing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705600" cy="43910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8244" name="Rectangle 4"/>
          <p:cNvSpPr>
            <a:spLocks noChangeArrowheads="1"/>
          </p:cNvSpPr>
          <p:nvPr/>
        </p:nvSpPr>
        <p:spPr bwMode="auto">
          <a:xfrm>
            <a:off x="2133600" y="2057400"/>
            <a:ext cx="4724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Because he was unsuited for </a:t>
            </a:r>
          </a:p>
          <a:p>
            <a:r>
              <a:rPr lang="en-US" altLang="en-US" sz="2000"/>
              <a:t>    physical labor, Adolf Fuchs’ older </a:t>
            </a:r>
          </a:p>
          <a:p>
            <a:r>
              <a:rPr lang="en-US" altLang="en-US" sz="2000"/>
              <a:t>    sons, Conrad and Wilhelm, took over </a:t>
            </a:r>
          </a:p>
          <a:p>
            <a:r>
              <a:rPr lang="en-US" altLang="en-US" sz="2000"/>
              <a:t>    the duties of running the farm.</a:t>
            </a:r>
          </a:p>
          <a:p>
            <a:endParaRPr lang="en-US" altLang="en-US" sz="2000"/>
          </a:p>
          <a:p>
            <a:pPr>
              <a:buFontTx/>
              <a:buChar char="•"/>
            </a:pPr>
            <a:r>
              <a:rPr lang="en-US" altLang="en-US" sz="2000"/>
              <a:t>   Their father decided to make use of  </a:t>
            </a:r>
          </a:p>
          <a:p>
            <a:r>
              <a:rPr lang="en-US" altLang="en-US" sz="2000"/>
              <a:t>    his great musical talent by </a:t>
            </a:r>
            <a:r>
              <a:rPr lang="en-US" altLang="en-US" sz="2000" b="1"/>
              <a:t>teaching</a:t>
            </a:r>
            <a:r>
              <a:rPr lang="en-US" altLang="en-US" sz="2000"/>
              <a:t>.</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p:cNvSpPr>
            <a:spLocks noChangeArrowheads="1"/>
          </p:cNvSpPr>
          <p:nvPr/>
        </p:nvSpPr>
        <p:spPr bwMode="auto">
          <a:xfrm>
            <a:off x="838200" y="1828800"/>
            <a:ext cx="3581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At first he taught in the</a:t>
            </a:r>
          </a:p>
          <a:p>
            <a:r>
              <a:rPr lang="en-US" altLang="en-US" sz="2000"/>
              <a:t>    homes of wealthy</a:t>
            </a:r>
          </a:p>
          <a:p>
            <a:r>
              <a:rPr lang="en-US" altLang="en-US" sz="2000"/>
              <a:t>    plantation owners along</a:t>
            </a:r>
          </a:p>
          <a:p>
            <a:r>
              <a:rPr lang="en-US" altLang="en-US" sz="2000"/>
              <a:t>    the Brazos River.</a:t>
            </a:r>
          </a:p>
          <a:p>
            <a:endParaRPr lang="en-US" altLang="en-US" sz="200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Baylor Female Colle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143000"/>
            <a:ext cx="3375025" cy="3886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0291" name="Rectangle 3"/>
          <p:cNvSpPr>
            <a:spLocks noChangeArrowheads="1"/>
          </p:cNvSpPr>
          <p:nvPr/>
        </p:nvSpPr>
        <p:spPr bwMode="auto">
          <a:xfrm>
            <a:off x="838200" y="1828800"/>
            <a:ext cx="3581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At first he taught in the</a:t>
            </a:r>
          </a:p>
          <a:p>
            <a:r>
              <a:rPr lang="en-US" altLang="en-US" sz="2000"/>
              <a:t>    homes of wealthy</a:t>
            </a:r>
          </a:p>
          <a:p>
            <a:r>
              <a:rPr lang="en-US" altLang="en-US" sz="2000"/>
              <a:t>    plantation owners along</a:t>
            </a:r>
          </a:p>
          <a:p>
            <a:r>
              <a:rPr lang="en-US" altLang="en-US" sz="2000"/>
              <a:t>    the Brazos River.</a:t>
            </a:r>
          </a:p>
          <a:p>
            <a:endParaRPr lang="en-US" altLang="en-US" sz="2000"/>
          </a:p>
          <a:p>
            <a:pPr>
              <a:buFontTx/>
              <a:buChar char="•"/>
            </a:pPr>
            <a:r>
              <a:rPr lang="en-US" altLang="en-US" sz="2000"/>
              <a:t>   Later he taught music at</a:t>
            </a:r>
          </a:p>
          <a:p>
            <a:r>
              <a:rPr lang="en-US" altLang="en-US" sz="2000" b="1"/>
              <a:t>    Baylor Female College </a:t>
            </a:r>
            <a:r>
              <a:rPr lang="en-US" altLang="en-US" sz="2000"/>
              <a:t>at</a:t>
            </a:r>
          </a:p>
          <a:p>
            <a:r>
              <a:rPr lang="en-US" altLang="en-US" sz="2000" b="1"/>
              <a:t>    Independence</a:t>
            </a:r>
            <a:r>
              <a:rPr lang="en-US" altLang="en-US" sz="2000"/>
              <a:t>.</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1000"/>
            <a:ext cx="7131050" cy="53546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219200" y="5791200"/>
            <a:ext cx="6705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Güstrow </a:t>
            </a:r>
            <a:r>
              <a:rPr lang="en-US" altLang="en-US" sz="2000" b="1"/>
              <a:t>Schloss </a:t>
            </a:r>
            <a:r>
              <a:rPr lang="en-US" altLang="en-US" sz="2000"/>
              <a:t>(palace), residence of the dukes of Mecklenburg, located a couple of blocks from the Dom.</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1" name="Rectangle 5"/>
          <p:cNvSpPr>
            <a:spLocks noChangeArrowheads="1"/>
          </p:cNvSpPr>
          <p:nvPr/>
        </p:nvSpPr>
        <p:spPr bwMode="auto">
          <a:xfrm>
            <a:off x="1524000" y="2574925"/>
            <a:ext cx="6019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1847, </a:t>
            </a:r>
            <a:r>
              <a:rPr lang="en-US" altLang="en-US" sz="2000" b="1"/>
              <a:t>Lulu </a:t>
            </a:r>
            <a:r>
              <a:rPr lang="en-US" altLang="en-US" sz="2000"/>
              <a:t>(Luise), the oldest  daughter, only</a:t>
            </a:r>
          </a:p>
          <a:p>
            <a:r>
              <a:rPr lang="en-US" altLang="en-US" sz="2000"/>
              <a:t>    seventeen, married Wilhelm von Roeder.  She</a:t>
            </a:r>
          </a:p>
          <a:p>
            <a:r>
              <a:rPr lang="en-US" altLang="en-US" sz="2000" b="1"/>
              <a:t>    died </a:t>
            </a:r>
            <a:r>
              <a:rPr lang="en-US" altLang="en-US" sz="2000"/>
              <a:t>of fever two months later.</a:t>
            </a:r>
          </a:p>
        </p:txBody>
      </p:sp>
      <p:sp>
        <p:nvSpPr>
          <p:cNvPr id="142342" name="Rectangle 6"/>
          <p:cNvSpPr>
            <a:spLocks noChangeArrowheads="1"/>
          </p:cNvSpPr>
          <p:nvPr/>
        </p:nvSpPr>
        <p:spPr bwMode="auto">
          <a:xfrm>
            <a:off x="2895600" y="1812925"/>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Tragedy and Joy in Texas:</a:t>
            </a:r>
          </a:p>
        </p:txBody>
      </p:sp>
      <p:pic>
        <p:nvPicPr>
          <p:cNvPr id="142345" name="Picture 9" descr="funeral wreath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90600"/>
            <a:ext cx="1371600" cy="128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5" name="Rectangle 5"/>
          <p:cNvSpPr>
            <a:spLocks noChangeArrowheads="1"/>
          </p:cNvSpPr>
          <p:nvPr/>
        </p:nvSpPr>
        <p:spPr bwMode="auto">
          <a:xfrm>
            <a:off x="1524000" y="2574925"/>
            <a:ext cx="6019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1847, </a:t>
            </a:r>
            <a:r>
              <a:rPr lang="en-US" altLang="en-US" sz="2000" b="1"/>
              <a:t>Lulu </a:t>
            </a:r>
            <a:r>
              <a:rPr lang="en-US" altLang="en-US" sz="2000"/>
              <a:t>(Luise), the oldest  daughter, only</a:t>
            </a:r>
          </a:p>
          <a:p>
            <a:r>
              <a:rPr lang="en-US" altLang="en-US" sz="2000"/>
              <a:t>    seventeen, married Wilhelm von Roeder.  She</a:t>
            </a:r>
          </a:p>
          <a:p>
            <a:r>
              <a:rPr lang="en-US" altLang="en-US" sz="2000" b="1"/>
              <a:t>    died </a:t>
            </a:r>
            <a:r>
              <a:rPr lang="en-US" altLang="en-US" sz="2000"/>
              <a:t>of fever two months later.</a:t>
            </a:r>
          </a:p>
          <a:p>
            <a:endParaRPr lang="en-US" altLang="en-US" sz="2000"/>
          </a:p>
          <a:p>
            <a:pPr>
              <a:buFontTx/>
              <a:buChar char="•"/>
            </a:pPr>
            <a:r>
              <a:rPr lang="en-US" altLang="en-US" sz="2000"/>
              <a:t>   In January 1848 </a:t>
            </a:r>
            <a:r>
              <a:rPr lang="en-US" altLang="en-US" sz="2000" b="1"/>
              <a:t>another son was born </a:t>
            </a:r>
            <a:r>
              <a:rPr lang="en-US" altLang="en-US" sz="2000"/>
              <a:t>to Adolf</a:t>
            </a:r>
          </a:p>
          <a:p>
            <a:r>
              <a:rPr lang="en-US" altLang="en-US" sz="2000"/>
              <a:t>    and Luise Fuchs. They named him Benjamin</a:t>
            </a:r>
          </a:p>
          <a:p>
            <a:r>
              <a:rPr lang="en-US" altLang="en-US" sz="2000"/>
              <a:t>    (</a:t>
            </a:r>
            <a:r>
              <a:rPr lang="en-US" altLang="en-US" sz="2000" b="1"/>
              <a:t>Benno</a:t>
            </a:r>
            <a:r>
              <a:rPr lang="en-US" altLang="en-US" sz="2000"/>
              <a:t>).</a:t>
            </a:r>
          </a:p>
        </p:txBody>
      </p:sp>
      <p:sp>
        <p:nvSpPr>
          <p:cNvPr id="143366" name="Rectangle 6"/>
          <p:cNvSpPr>
            <a:spLocks noChangeArrowheads="1"/>
          </p:cNvSpPr>
          <p:nvPr/>
        </p:nvSpPr>
        <p:spPr bwMode="auto">
          <a:xfrm>
            <a:off x="2895600" y="1812925"/>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Tragedy and Joy in Texas:</a:t>
            </a:r>
          </a:p>
        </p:txBody>
      </p:sp>
      <p:pic>
        <p:nvPicPr>
          <p:cNvPr id="143369" name="Picture 9" descr="funeral wreath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90600"/>
            <a:ext cx="1371600" cy="1289050"/>
          </a:xfrm>
          <a:prstGeom prst="rect">
            <a:avLst/>
          </a:prstGeom>
          <a:noFill/>
          <a:extLst>
            <a:ext uri="{909E8E84-426E-40DD-AFC4-6F175D3DCCD1}">
              <a14:hiddenFill xmlns:a14="http://schemas.microsoft.com/office/drawing/2010/main">
                <a:solidFill>
                  <a:srgbClr val="FFFFFF"/>
                </a:solidFill>
              </a14:hiddenFill>
            </a:ext>
          </a:extLst>
        </p:spPr>
      </p:pic>
      <p:pic>
        <p:nvPicPr>
          <p:cNvPr id="143370" name="Picture 10" descr="TOT_BACK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826000"/>
            <a:ext cx="2057400" cy="81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94" name="Rectangle 10"/>
          <p:cNvSpPr>
            <a:spLocks noChangeArrowheads="1"/>
          </p:cNvSpPr>
          <p:nvPr/>
        </p:nvSpPr>
        <p:spPr bwMode="auto">
          <a:xfrm>
            <a:off x="5181600" y="1598613"/>
            <a:ext cx="3352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During the years at Cat</a:t>
            </a:r>
          </a:p>
          <a:p>
            <a:r>
              <a:rPr lang="en-US" altLang="en-US" sz="2000"/>
              <a:t>Spring, the Fuchs Family</a:t>
            </a:r>
          </a:p>
          <a:p>
            <a:r>
              <a:rPr lang="en-US" altLang="en-US" sz="2000"/>
              <a:t>began a lasting friendship</a:t>
            </a:r>
          </a:p>
          <a:p>
            <a:r>
              <a:rPr lang="en-US" altLang="en-US" sz="2000"/>
              <a:t>with a neighboring family,</a:t>
            </a:r>
          </a:p>
          <a:p>
            <a:r>
              <a:rPr lang="en-US" altLang="en-US" sz="2000"/>
              <a:t>the </a:t>
            </a:r>
            <a:r>
              <a:rPr lang="en-US" altLang="en-US" sz="2000" b="1"/>
              <a:t>Rombergs</a:t>
            </a:r>
            <a:r>
              <a:rPr lang="en-US" altLang="en-US" sz="2000"/>
              <a:t>, who later</a:t>
            </a:r>
          </a:p>
          <a:p>
            <a:r>
              <a:rPr lang="en-US" altLang="en-US" sz="2000"/>
              <a:t>moved to Black Jack</a:t>
            </a:r>
          </a:p>
          <a:p>
            <a:r>
              <a:rPr lang="en-US" altLang="en-US" sz="2000"/>
              <a:t>Springs in Fayette County.</a:t>
            </a:r>
          </a:p>
        </p:txBody>
      </p:sp>
      <p:sp>
        <p:nvSpPr>
          <p:cNvPr id="144396" name="Rectangle 12"/>
          <p:cNvSpPr>
            <a:spLocks noChangeArrowheads="1"/>
          </p:cNvSpPr>
          <p:nvPr/>
        </p:nvSpPr>
        <p:spPr bwMode="auto">
          <a:xfrm>
            <a:off x="609600" y="5943600"/>
            <a:ext cx="41328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smtClean="0"/>
              <a:t>Johannes and </a:t>
            </a:r>
            <a:r>
              <a:rPr lang="en-US" altLang="en-US" sz="2000" dirty="0" err="1" smtClean="0"/>
              <a:t>Friederike</a:t>
            </a:r>
            <a:r>
              <a:rPr lang="en-US" altLang="en-US" sz="2000" dirty="0" smtClean="0"/>
              <a:t> </a:t>
            </a:r>
            <a:r>
              <a:rPr lang="en-US" altLang="en-US" sz="2000" dirty="0"/>
              <a:t>Romberg</a:t>
            </a:r>
          </a:p>
        </p:txBody>
      </p:sp>
      <p:pic>
        <p:nvPicPr>
          <p:cNvPr id="144397" name="Picture 13" descr="BCPetiteBlack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4114800"/>
            <a:ext cx="1549400" cy="746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762000"/>
            <a:ext cx="4047180"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descr="2001-05-22 21a Colorado River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23900"/>
            <a:ext cx="7162800" cy="53721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5412" name="Rectangle 4"/>
          <p:cNvSpPr>
            <a:spLocks noChangeArrowheads="1"/>
          </p:cNvSpPr>
          <p:nvPr/>
        </p:nvSpPr>
        <p:spPr bwMode="auto">
          <a:xfrm>
            <a:off x="1600200" y="1143000"/>
            <a:ext cx="6172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a:t>
            </a:r>
            <a:r>
              <a:rPr lang="en-US" altLang="en-US" sz="2000" b="1"/>
              <a:t>1853 Ulla </a:t>
            </a:r>
            <a:r>
              <a:rPr lang="en-US" altLang="en-US" sz="2000"/>
              <a:t>(Ulrike), the oldest surviving</a:t>
            </a:r>
          </a:p>
          <a:p>
            <a:r>
              <a:rPr lang="en-US" altLang="en-US" sz="2000"/>
              <a:t>    daughter, married </a:t>
            </a:r>
            <a:r>
              <a:rPr lang="en-US" altLang="en-US" sz="2000" b="1"/>
              <a:t>Carl Andreas Matern </a:t>
            </a:r>
            <a:r>
              <a:rPr lang="en-US" altLang="en-US" sz="2000"/>
              <a:t>in  </a:t>
            </a:r>
          </a:p>
          <a:p>
            <a:r>
              <a:rPr lang="en-US" altLang="en-US" sz="2000"/>
              <a:t>    Cat Spring.</a:t>
            </a:r>
          </a:p>
          <a:p>
            <a:endParaRPr lang="en-US" altLang="en-US" sz="2000"/>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descr="2001-05-22 21a Colorado River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23900"/>
            <a:ext cx="7162800" cy="53721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6437" name="Rectangle 5"/>
          <p:cNvSpPr>
            <a:spLocks noChangeArrowheads="1"/>
          </p:cNvSpPr>
          <p:nvPr/>
        </p:nvSpPr>
        <p:spPr bwMode="auto">
          <a:xfrm>
            <a:off x="1600200" y="1143000"/>
            <a:ext cx="6172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a:t>
            </a:r>
            <a:r>
              <a:rPr lang="en-US" altLang="en-US" sz="2000" b="1"/>
              <a:t>1853 Ulla </a:t>
            </a:r>
            <a:r>
              <a:rPr lang="en-US" altLang="en-US" sz="2000"/>
              <a:t>(Ulrike), the oldest surviving</a:t>
            </a:r>
          </a:p>
          <a:p>
            <a:r>
              <a:rPr lang="en-US" altLang="en-US" sz="2000"/>
              <a:t>    daughter, married </a:t>
            </a:r>
            <a:r>
              <a:rPr lang="en-US" altLang="en-US" sz="2000" b="1"/>
              <a:t>Carl Andreas Matern </a:t>
            </a:r>
            <a:r>
              <a:rPr lang="en-US" altLang="en-US" sz="2000"/>
              <a:t>in  </a:t>
            </a:r>
          </a:p>
          <a:p>
            <a:r>
              <a:rPr lang="en-US" altLang="en-US" sz="2000"/>
              <a:t>    Cat Spring.</a:t>
            </a:r>
          </a:p>
          <a:p>
            <a:endParaRPr lang="en-US" altLang="en-US" sz="2000"/>
          </a:p>
          <a:p>
            <a:pPr>
              <a:buFontTx/>
              <a:buChar char="•"/>
            </a:pPr>
            <a:r>
              <a:rPr lang="en-US" altLang="en-US" sz="2000"/>
              <a:t>   That same year, </a:t>
            </a:r>
            <a:r>
              <a:rPr lang="en-US" altLang="en-US" sz="2000" b="1"/>
              <a:t>1853</a:t>
            </a:r>
            <a:r>
              <a:rPr lang="en-US" altLang="en-US" sz="2000"/>
              <a:t>, Adolf Fuchs finally</a:t>
            </a:r>
          </a:p>
          <a:p>
            <a:r>
              <a:rPr lang="en-US" altLang="en-US" sz="2000"/>
              <a:t>    gained possession of the land originally</a:t>
            </a:r>
          </a:p>
          <a:p>
            <a:r>
              <a:rPr lang="en-US" altLang="en-US" sz="2000"/>
              <a:t>    granted to Mayor Lüders’ brother.  One third of</a:t>
            </a:r>
          </a:p>
          <a:p>
            <a:r>
              <a:rPr lang="en-US" altLang="en-US" sz="2000"/>
              <a:t>    the land went to a surveyor, and the rest was in</a:t>
            </a:r>
          </a:p>
          <a:p>
            <a:r>
              <a:rPr lang="en-US" altLang="en-US" sz="2000"/>
              <a:t>    four different sections.</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descr="2001-05-22 21a Colorado River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23900"/>
            <a:ext cx="7162800" cy="53721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7460" name="Rectangle 4"/>
          <p:cNvSpPr>
            <a:spLocks noChangeArrowheads="1"/>
          </p:cNvSpPr>
          <p:nvPr/>
        </p:nvSpPr>
        <p:spPr bwMode="auto">
          <a:xfrm>
            <a:off x="1600200" y="1143000"/>
            <a:ext cx="6172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a:t>
            </a:r>
            <a:r>
              <a:rPr lang="en-US" altLang="en-US" sz="2000" b="1"/>
              <a:t>1853 Ulla </a:t>
            </a:r>
            <a:r>
              <a:rPr lang="en-US" altLang="en-US" sz="2000"/>
              <a:t>(Ulrike), the oldest surviving</a:t>
            </a:r>
          </a:p>
          <a:p>
            <a:r>
              <a:rPr lang="en-US" altLang="en-US" sz="2000"/>
              <a:t>    daughter, married </a:t>
            </a:r>
            <a:r>
              <a:rPr lang="en-US" altLang="en-US" sz="2000" b="1"/>
              <a:t>Carl Andreas Matern </a:t>
            </a:r>
            <a:r>
              <a:rPr lang="en-US" altLang="en-US" sz="2000"/>
              <a:t>in  </a:t>
            </a:r>
          </a:p>
          <a:p>
            <a:r>
              <a:rPr lang="en-US" altLang="en-US" sz="2000"/>
              <a:t>    Cat Spring.</a:t>
            </a:r>
          </a:p>
          <a:p>
            <a:endParaRPr lang="en-US" altLang="en-US" sz="2000"/>
          </a:p>
          <a:p>
            <a:pPr>
              <a:buFontTx/>
              <a:buChar char="•"/>
            </a:pPr>
            <a:r>
              <a:rPr lang="en-US" altLang="en-US" sz="2000"/>
              <a:t>   That same year, </a:t>
            </a:r>
            <a:r>
              <a:rPr lang="en-US" altLang="en-US" sz="2000" b="1"/>
              <a:t>1853</a:t>
            </a:r>
            <a:r>
              <a:rPr lang="en-US" altLang="en-US" sz="2000"/>
              <a:t>, Adolf Fuchs finally</a:t>
            </a:r>
          </a:p>
          <a:p>
            <a:r>
              <a:rPr lang="en-US" altLang="en-US" sz="2000"/>
              <a:t>    gained possession of the land originally</a:t>
            </a:r>
          </a:p>
          <a:p>
            <a:r>
              <a:rPr lang="en-US" altLang="en-US" sz="2000"/>
              <a:t>    granted to Mayor Lüders’ brother.  One third of</a:t>
            </a:r>
          </a:p>
          <a:p>
            <a:r>
              <a:rPr lang="en-US" altLang="en-US" sz="2000"/>
              <a:t>    the land went to a surveyor, and the rest was in</a:t>
            </a:r>
          </a:p>
          <a:p>
            <a:r>
              <a:rPr lang="en-US" altLang="en-US" sz="2000"/>
              <a:t>    four different sections.</a:t>
            </a:r>
          </a:p>
          <a:p>
            <a:endParaRPr lang="en-US" altLang="en-US" sz="2000"/>
          </a:p>
          <a:p>
            <a:pPr>
              <a:buFontTx/>
              <a:buChar char="•"/>
            </a:pPr>
            <a:r>
              <a:rPr lang="en-US" altLang="en-US" sz="2000"/>
              <a:t>   He moved his family to property </a:t>
            </a:r>
            <a:r>
              <a:rPr lang="en-US" altLang="en-US" sz="2000" b="1"/>
              <a:t>on the south</a:t>
            </a:r>
          </a:p>
          <a:p>
            <a:r>
              <a:rPr lang="en-US" altLang="en-US" sz="2000" b="1"/>
              <a:t>    bank of the Colorado River in Burnet County</a:t>
            </a:r>
            <a:r>
              <a:rPr lang="en-US" altLang="en-US" sz="2000"/>
              <a:t>,</a:t>
            </a:r>
          </a:p>
          <a:p>
            <a:r>
              <a:rPr lang="en-US" altLang="en-US" sz="2000"/>
              <a:t>    several miles above present-day Marble Falls.</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6" name="Picture 4" descr="Marble Falls map 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334000" cy="40671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4197" name="Line 5"/>
          <p:cNvSpPr>
            <a:spLocks noChangeShapeType="1"/>
          </p:cNvSpPr>
          <p:nvPr/>
        </p:nvSpPr>
        <p:spPr bwMode="auto">
          <a:xfrm flipH="1" flipV="1">
            <a:off x="4419600" y="3886200"/>
            <a:ext cx="609600" cy="30480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198" name="Line 6"/>
          <p:cNvSpPr>
            <a:spLocks noChangeShapeType="1"/>
          </p:cNvSpPr>
          <p:nvPr/>
        </p:nvSpPr>
        <p:spPr bwMode="auto">
          <a:xfrm flipH="1" flipV="1">
            <a:off x="3657600" y="3505200"/>
            <a:ext cx="762000" cy="381000"/>
          </a:xfrm>
          <a:prstGeom prst="line">
            <a:avLst/>
          </a:prstGeom>
          <a:noFill/>
          <a:ln w="57150">
            <a:solidFill>
              <a:srgbClr val="00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0" name="Line 8"/>
          <p:cNvSpPr>
            <a:spLocks noChangeShapeType="1"/>
          </p:cNvSpPr>
          <p:nvPr/>
        </p:nvSpPr>
        <p:spPr bwMode="auto">
          <a:xfrm flipH="1" flipV="1">
            <a:off x="3200400" y="3276600"/>
            <a:ext cx="457200" cy="228600"/>
          </a:xfrm>
          <a:prstGeom prst="line">
            <a:avLst/>
          </a:prstGeom>
          <a:noFill/>
          <a:ln w="5715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4201" name="AutoShape 9"/>
          <p:cNvSpPr>
            <a:spLocks noChangeArrowheads="1"/>
          </p:cNvSpPr>
          <p:nvPr/>
        </p:nvSpPr>
        <p:spPr bwMode="auto">
          <a:xfrm>
            <a:off x="4876800" y="4038600"/>
            <a:ext cx="228600" cy="228600"/>
          </a:xfrm>
          <a:prstGeom prst="star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43000"/>
            <a:ext cx="5181600" cy="42592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descr="Marble Falls map 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219200"/>
            <a:ext cx="5410200" cy="41243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181600" cy="47291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
            <a:ext cx="6781800" cy="50419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Rectangle 3"/>
          <p:cNvSpPr>
            <a:spLocks noChangeArrowheads="1"/>
          </p:cNvSpPr>
          <p:nvPr/>
        </p:nvSpPr>
        <p:spPr bwMode="auto">
          <a:xfrm>
            <a:off x="685800" y="5562600"/>
            <a:ext cx="7620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Domschule in Güstrow, around 1800. The </a:t>
            </a:r>
            <a:r>
              <a:rPr lang="en-US" altLang="en-US" sz="2000" b="1"/>
              <a:t>Director’s house</a:t>
            </a:r>
            <a:r>
              <a:rPr lang="en-US" altLang="en-US" sz="2000"/>
              <a:t>, where Carl Adolf most likely was born in 1805, can be seen in the distance on the right.</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4" name="Picture 6" descr="Colorado River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6324600" cy="47434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0535" name="Rectangle 7"/>
          <p:cNvSpPr>
            <a:spLocks noChangeArrowheads="1"/>
          </p:cNvSpPr>
          <p:nvPr/>
        </p:nvSpPr>
        <p:spPr bwMode="auto">
          <a:xfrm>
            <a:off x="1219200" y="304800"/>
            <a:ext cx="7239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At first life was still a struggle, but over the years the Fuchs Family prospered there on the Colorado.</a:t>
            </a:r>
          </a:p>
        </p:txBody>
      </p:sp>
      <p:sp>
        <p:nvSpPr>
          <p:cNvPr id="150536" name="Rectangle 8"/>
          <p:cNvSpPr>
            <a:spLocks noChangeArrowheads="1"/>
          </p:cNvSpPr>
          <p:nvPr/>
        </p:nvSpPr>
        <p:spPr bwMode="auto">
          <a:xfrm>
            <a:off x="1143000" y="5927725"/>
            <a:ext cx="723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children grew up, married, and began their own families:</a:t>
            </a: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5" name="Picture 3" descr="LargeWeddingBells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85800"/>
            <a:ext cx="1751013" cy="1905000"/>
          </a:xfrm>
          <a:prstGeom prst="rect">
            <a:avLst/>
          </a:prstGeom>
          <a:noFill/>
          <a:extLst>
            <a:ext uri="{909E8E84-426E-40DD-AFC4-6F175D3DCCD1}">
              <a14:hiddenFill xmlns:a14="http://schemas.microsoft.com/office/drawing/2010/main">
                <a:solidFill>
                  <a:srgbClr val="FFFFFF"/>
                </a:solidFill>
              </a14:hiddenFill>
            </a:ext>
          </a:extLst>
        </p:spPr>
      </p:pic>
      <p:sp>
        <p:nvSpPr>
          <p:cNvPr id="279557" name="Text Box 5"/>
          <p:cNvSpPr txBox="1">
            <a:spLocks noChangeArrowheads="1"/>
          </p:cNvSpPr>
          <p:nvPr/>
        </p:nvSpPr>
        <p:spPr bwMode="auto">
          <a:xfrm>
            <a:off x="2286000" y="1143000"/>
            <a:ext cx="5867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September 1859 </a:t>
            </a:r>
            <a:r>
              <a:rPr lang="en-US" altLang="en-US" sz="2000" b="1"/>
              <a:t>Ottilie married Carl Goeth </a:t>
            </a:r>
          </a:p>
          <a:p>
            <a:r>
              <a:rPr lang="en-US" altLang="en-US" sz="2000"/>
              <a:t>    and moved to New Ulm; later they lived on </a:t>
            </a:r>
            <a:r>
              <a:rPr lang="en-US" altLang="en-US" sz="2000" b="1"/>
              <a:t>a </a:t>
            </a:r>
          </a:p>
          <a:p>
            <a:r>
              <a:rPr lang="en-US" altLang="en-US" sz="2000" b="1"/>
              <a:t>    ranch on Cypress Creek </a:t>
            </a:r>
            <a:r>
              <a:rPr lang="en-US" altLang="en-US" sz="2000"/>
              <a:t>in Blanco County.</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60" name="Picture 8" descr="LargeWeddingBells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85800"/>
            <a:ext cx="1751013" cy="1905000"/>
          </a:xfrm>
          <a:prstGeom prst="rect">
            <a:avLst/>
          </a:prstGeom>
          <a:noFill/>
          <a:extLst>
            <a:ext uri="{909E8E84-426E-40DD-AFC4-6F175D3DCCD1}">
              <a14:hiddenFill xmlns:a14="http://schemas.microsoft.com/office/drawing/2010/main">
                <a:solidFill>
                  <a:srgbClr val="FFFFFF"/>
                </a:solidFill>
              </a14:hiddenFill>
            </a:ext>
          </a:extLst>
        </p:spPr>
      </p:pic>
      <p:sp>
        <p:nvSpPr>
          <p:cNvPr id="151562" name="Text Box 10"/>
          <p:cNvSpPr txBox="1">
            <a:spLocks noChangeArrowheads="1"/>
          </p:cNvSpPr>
          <p:nvPr/>
        </p:nvSpPr>
        <p:spPr bwMode="auto">
          <a:xfrm>
            <a:off x="2286000" y="1143000"/>
            <a:ext cx="5867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September 1859 </a:t>
            </a:r>
            <a:r>
              <a:rPr lang="en-US" altLang="en-US" sz="2000" b="1"/>
              <a:t>Ottilie married Carl Goeth </a:t>
            </a:r>
          </a:p>
          <a:p>
            <a:r>
              <a:rPr lang="en-US" altLang="en-US" sz="2000"/>
              <a:t>    and moved to New Ulm; later they lived on </a:t>
            </a:r>
            <a:r>
              <a:rPr lang="en-US" altLang="en-US" sz="2000" b="1"/>
              <a:t>a </a:t>
            </a:r>
          </a:p>
          <a:p>
            <a:r>
              <a:rPr lang="en-US" altLang="en-US" sz="2000" b="1"/>
              <a:t>    ranch on Cypress Creek </a:t>
            </a:r>
            <a:r>
              <a:rPr lang="en-US" altLang="en-US" sz="2000"/>
              <a:t>in Blanco County.</a:t>
            </a:r>
          </a:p>
          <a:p>
            <a:endParaRPr lang="en-US" altLang="en-US" sz="2000"/>
          </a:p>
          <a:p>
            <a:pPr>
              <a:buFontTx/>
              <a:buChar char="•"/>
            </a:pPr>
            <a:r>
              <a:rPr lang="en-US" altLang="en-US" sz="2000"/>
              <a:t>   In August 1861 </a:t>
            </a:r>
            <a:r>
              <a:rPr lang="en-US" altLang="en-US" sz="2000" b="1"/>
              <a:t>Conrad married Anna Perlitz </a:t>
            </a:r>
          </a:p>
          <a:p>
            <a:r>
              <a:rPr lang="en-US" altLang="en-US" sz="2000"/>
              <a:t>    and began a saw mill on Tiger Creek just south    </a:t>
            </a:r>
          </a:p>
          <a:p>
            <a:r>
              <a:rPr lang="en-US" altLang="en-US" sz="2000"/>
              <a:t>    of his parents’ property.  He was also the </a:t>
            </a:r>
          </a:p>
          <a:p>
            <a:r>
              <a:rPr lang="en-US" altLang="en-US" sz="2000"/>
              <a:t>    postmaster of the </a:t>
            </a:r>
            <a:r>
              <a:rPr lang="en-US" altLang="en-US" sz="2000" b="1"/>
              <a:t>Tiger Creek Post Office</a:t>
            </a:r>
            <a:r>
              <a:rPr lang="en-US" altLang="en-US" sz="2000"/>
              <a:t>.</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4" name="Picture 8" descr="LargeWeddingBells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685800"/>
            <a:ext cx="1751013"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2585" name="Picture 9" descr="WEDCAK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34340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52586" name="Text Box 10"/>
          <p:cNvSpPr txBox="1">
            <a:spLocks noChangeArrowheads="1"/>
          </p:cNvSpPr>
          <p:nvPr/>
        </p:nvSpPr>
        <p:spPr bwMode="auto">
          <a:xfrm>
            <a:off x="2286000" y="1143000"/>
            <a:ext cx="5867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September 1859 </a:t>
            </a:r>
            <a:r>
              <a:rPr lang="en-US" altLang="en-US" sz="2000" b="1"/>
              <a:t>Ottilie married Carl Goeth </a:t>
            </a:r>
          </a:p>
          <a:p>
            <a:r>
              <a:rPr lang="en-US" altLang="en-US" sz="2000"/>
              <a:t>    and moved to New Ulm; later they lived on </a:t>
            </a:r>
            <a:r>
              <a:rPr lang="en-US" altLang="en-US" sz="2000" b="1"/>
              <a:t>a </a:t>
            </a:r>
          </a:p>
          <a:p>
            <a:r>
              <a:rPr lang="en-US" altLang="en-US" sz="2000" b="1"/>
              <a:t>    ranch on Cypress Creek </a:t>
            </a:r>
            <a:r>
              <a:rPr lang="en-US" altLang="en-US" sz="2000"/>
              <a:t>in Blanco County.</a:t>
            </a:r>
          </a:p>
          <a:p>
            <a:endParaRPr lang="en-US" altLang="en-US" sz="2000"/>
          </a:p>
          <a:p>
            <a:pPr>
              <a:buFontTx/>
              <a:buChar char="•"/>
            </a:pPr>
            <a:r>
              <a:rPr lang="en-US" altLang="en-US" sz="2000"/>
              <a:t>   In August 1861 </a:t>
            </a:r>
            <a:r>
              <a:rPr lang="en-US" altLang="en-US" sz="2000" b="1"/>
              <a:t>Conrad married Anna Perlitz </a:t>
            </a:r>
          </a:p>
          <a:p>
            <a:r>
              <a:rPr lang="en-US" altLang="en-US" sz="2000"/>
              <a:t>    and began a saw mill on Tiger Creek just south    </a:t>
            </a:r>
          </a:p>
          <a:p>
            <a:r>
              <a:rPr lang="en-US" altLang="en-US" sz="2000"/>
              <a:t>    of his parents’ property.  He was also the </a:t>
            </a:r>
          </a:p>
          <a:p>
            <a:r>
              <a:rPr lang="en-US" altLang="en-US" sz="2000"/>
              <a:t>    postmaster of the </a:t>
            </a:r>
            <a:r>
              <a:rPr lang="en-US" altLang="en-US" sz="2000" b="1"/>
              <a:t>Tiger Creek Post Office</a:t>
            </a:r>
            <a:r>
              <a:rPr lang="en-US" altLang="en-US" sz="2000"/>
              <a:t>.</a:t>
            </a:r>
          </a:p>
          <a:p>
            <a:endParaRPr lang="en-US" altLang="en-US" sz="2000"/>
          </a:p>
          <a:p>
            <a:pPr>
              <a:buFontTx/>
              <a:buChar char="•"/>
            </a:pPr>
            <a:r>
              <a:rPr lang="en-US" altLang="en-US" sz="2000"/>
              <a:t>   In October 1861 </a:t>
            </a:r>
            <a:r>
              <a:rPr lang="en-US" altLang="en-US" sz="2000" b="1"/>
              <a:t>Wilhelm married Louise </a:t>
            </a:r>
          </a:p>
          <a:p>
            <a:r>
              <a:rPr lang="en-US" altLang="en-US" sz="2000" b="1"/>
              <a:t>    Romberg </a:t>
            </a:r>
            <a:r>
              <a:rPr lang="en-US" altLang="en-US" sz="2000"/>
              <a:t>and took over a mill on Cypress </a:t>
            </a:r>
          </a:p>
          <a:p>
            <a:r>
              <a:rPr lang="en-US" altLang="en-US" sz="2000"/>
              <a:t>    Creek in Blanco County (</a:t>
            </a:r>
            <a:r>
              <a:rPr lang="en-US" altLang="en-US" sz="2000" b="1"/>
              <a:t>Cypress Mill</a:t>
            </a:r>
            <a:r>
              <a:rPr lang="en-US" altLang="en-US" sz="2000"/>
              <a:t>).</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7" name="Picture 7" descr="WEDCAK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43434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3608" name="Picture 8" descr="LargeWeddingBells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85800"/>
            <a:ext cx="1751013" cy="1905000"/>
          </a:xfrm>
          <a:prstGeom prst="rect">
            <a:avLst/>
          </a:prstGeom>
          <a:noFill/>
          <a:extLst>
            <a:ext uri="{909E8E84-426E-40DD-AFC4-6F175D3DCCD1}">
              <a14:hiddenFill xmlns:a14="http://schemas.microsoft.com/office/drawing/2010/main">
                <a:solidFill>
                  <a:srgbClr val="FFFFFF"/>
                </a:solidFill>
              </a14:hiddenFill>
            </a:ext>
          </a:extLst>
        </p:spPr>
      </p:pic>
      <p:sp>
        <p:nvSpPr>
          <p:cNvPr id="153609" name="Rectangle 9"/>
          <p:cNvSpPr>
            <a:spLocks noChangeArrowheads="1"/>
          </p:cNvSpPr>
          <p:nvPr/>
        </p:nvSpPr>
        <p:spPr bwMode="auto">
          <a:xfrm>
            <a:off x="2284413" y="1141413"/>
            <a:ext cx="62499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December 1864 </a:t>
            </a:r>
            <a:r>
              <a:rPr lang="en-US" altLang="en-US" sz="2000" b="1"/>
              <a:t>Ino married Adolf Varnhagen</a:t>
            </a:r>
            <a:r>
              <a:rPr lang="en-US" altLang="en-US" sz="2000"/>
              <a:t>. </a:t>
            </a:r>
          </a:p>
          <a:p>
            <a:r>
              <a:rPr lang="en-US" altLang="en-US" sz="2000"/>
              <a:t>    They had a large farm just south of Conrad’s </a:t>
            </a:r>
          </a:p>
          <a:p>
            <a:r>
              <a:rPr lang="en-US" altLang="en-US" sz="2000"/>
              <a:t>    property.</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32" name="Picture 8" descr="WEDCAK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43434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4633" name="Picture 9" descr="LargeWeddingBells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85800"/>
            <a:ext cx="1751013" cy="1905000"/>
          </a:xfrm>
          <a:prstGeom prst="rect">
            <a:avLst/>
          </a:prstGeom>
          <a:noFill/>
          <a:extLst>
            <a:ext uri="{909E8E84-426E-40DD-AFC4-6F175D3DCCD1}">
              <a14:hiddenFill xmlns:a14="http://schemas.microsoft.com/office/drawing/2010/main">
                <a:solidFill>
                  <a:srgbClr val="FFFFFF"/>
                </a:solidFill>
              </a14:hiddenFill>
            </a:ext>
          </a:extLst>
        </p:spPr>
      </p:pic>
      <p:sp>
        <p:nvSpPr>
          <p:cNvPr id="154634" name="Rectangle 10"/>
          <p:cNvSpPr>
            <a:spLocks noChangeArrowheads="1"/>
          </p:cNvSpPr>
          <p:nvPr/>
        </p:nvSpPr>
        <p:spPr bwMode="auto">
          <a:xfrm>
            <a:off x="2284413" y="1141413"/>
            <a:ext cx="624998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December 1864 </a:t>
            </a:r>
            <a:r>
              <a:rPr lang="en-US" altLang="en-US" sz="2000" b="1"/>
              <a:t>Ino married Adolf Varnhagen</a:t>
            </a:r>
            <a:r>
              <a:rPr lang="en-US" altLang="en-US" sz="2000"/>
              <a:t>. </a:t>
            </a:r>
          </a:p>
          <a:p>
            <a:r>
              <a:rPr lang="en-US" altLang="en-US" sz="2000"/>
              <a:t>    They had a large farm just south of Conrad’s </a:t>
            </a:r>
          </a:p>
          <a:p>
            <a:r>
              <a:rPr lang="en-US" altLang="en-US" sz="2000"/>
              <a:t>    property.</a:t>
            </a:r>
          </a:p>
          <a:p>
            <a:endParaRPr lang="en-US" altLang="en-US" sz="2000"/>
          </a:p>
          <a:p>
            <a:pPr>
              <a:buFontTx/>
              <a:buChar char="•"/>
            </a:pPr>
            <a:r>
              <a:rPr lang="en-US" altLang="en-US" sz="2000"/>
              <a:t>   In July 1868 </a:t>
            </a:r>
            <a:r>
              <a:rPr lang="en-US" altLang="en-US" sz="2000" b="1"/>
              <a:t>Hermann married Caroline </a:t>
            </a:r>
          </a:p>
          <a:p>
            <a:r>
              <a:rPr lang="en-US" altLang="en-US" sz="2000" b="1"/>
              <a:t>    Romberg </a:t>
            </a:r>
            <a:r>
              <a:rPr lang="en-US" altLang="en-US" sz="2000"/>
              <a:t>and they had a large </a:t>
            </a:r>
            <a:r>
              <a:rPr lang="en-US" altLang="en-US" sz="2000" b="1"/>
              <a:t>goat ranch </a:t>
            </a:r>
            <a:r>
              <a:rPr lang="en-US" altLang="en-US" sz="2000"/>
              <a:t>just </a:t>
            </a:r>
          </a:p>
          <a:p>
            <a:r>
              <a:rPr lang="en-US" altLang="en-US" sz="2000"/>
              <a:t>    south of his parent’s property.</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6" name="Picture 8" descr="WEDCAK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43434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55657" name="Picture 9" descr="LargeWeddingBells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685800"/>
            <a:ext cx="1751013" cy="1905000"/>
          </a:xfrm>
          <a:prstGeom prst="rect">
            <a:avLst/>
          </a:prstGeom>
          <a:noFill/>
          <a:extLst>
            <a:ext uri="{909E8E84-426E-40DD-AFC4-6F175D3DCCD1}">
              <a14:hiddenFill xmlns:a14="http://schemas.microsoft.com/office/drawing/2010/main">
                <a:solidFill>
                  <a:srgbClr val="FFFFFF"/>
                </a:solidFill>
              </a14:hiddenFill>
            </a:ext>
          </a:extLst>
        </p:spPr>
      </p:pic>
      <p:sp>
        <p:nvSpPr>
          <p:cNvPr id="155658" name="Rectangle 10"/>
          <p:cNvSpPr>
            <a:spLocks noChangeArrowheads="1"/>
          </p:cNvSpPr>
          <p:nvPr/>
        </p:nvSpPr>
        <p:spPr bwMode="auto">
          <a:xfrm>
            <a:off x="2284413" y="1141413"/>
            <a:ext cx="6249987"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December 1864 </a:t>
            </a:r>
            <a:r>
              <a:rPr lang="en-US" altLang="en-US" sz="2000" b="1"/>
              <a:t>Ino married Adolf Varnhagen</a:t>
            </a:r>
            <a:r>
              <a:rPr lang="en-US" altLang="en-US" sz="2000"/>
              <a:t>. </a:t>
            </a:r>
          </a:p>
          <a:p>
            <a:r>
              <a:rPr lang="en-US" altLang="en-US" sz="2000"/>
              <a:t>    They had a large farm just south of Conrad’s </a:t>
            </a:r>
          </a:p>
          <a:p>
            <a:r>
              <a:rPr lang="en-US" altLang="en-US" sz="2000"/>
              <a:t>    property.</a:t>
            </a:r>
          </a:p>
          <a:p>
            <a:endParaRPr lang="en-US" altLang="en-US" sz="2000"/>
          </a:p>
          <a:p>
            <a:pPr>
              <a:buFontTx/>
              <a:buChar char="•"/>
            </a:pPr>
            <a:r>
              <a:rPr lang="en-US" altLang="en-US" sz="2000"/>
              <a:t>   In July 1868 </a:t>
            </a:r>
            <a:r>
              <a:rPr lang="en-US" altLang="en-US" sz="2000" b="1"/>
              <a:t>Hermann married Caroline </a:t>
            </a:r>
          </a:p>
          <a:p>
            <a:r>
              <a:rPr lang="en-US" altLang="en-US" sz="2000" b="1"/>
              <a:t>    Romberg </a:t>
            </a:r>
            <a:r>
              <a:rPr lang="en-US" altLang="en-US" sz="2000"/>
              <a:t>and they had a large </a:t>
            </a:r>
            <a:r>
              <a:rPr lang="en-US" altLang="en-US" sz="2000" b="1"/>
              <a:t>goat ranch </a:t>
            </a:r>
            <a:r>
              <a:rPr lang="en-US" altLang="en-US" sz="2000"/>
              <a:t>just </a:t>
            </a:r>
          </a:p>
          <a:p>
            <a:r>
              <a:rPr lang="en-US" altLang="en-US" sz="2000"/>
              <a:t>    south of his parent’s property.</a:t>
            </a:r>
          </a:p>
          <a:p>
            <a:endParaRPr lang="en-US" altLang="en-US" sz="2000"/>
          </a:p>
          <a:p>
            <a:pPr>
              <a:buFontTx/>
              <a:buChar char="•"/>
            </a:pPr>
            <a:r>
              <a:rPr lang="en-US" altLang="en-US" sz="2000"/>
              <a:t>   In May 1876 </a:t>
            </a:r>
            <a:r>
              <a:rPr lang="en-US" altLang="en-US" sz="2000" b="1"/>
              <a:t>Benno married Emma </a:t>
            </a:r>
          </a:p>
          <a:p>
            <a:r>
              <a:rPr lang="en-US" altLang="en-US" sz="2000" b="1"/>
              <a:t>    Kellersberger </a:t>
            </a:r>
            <a:r>
              <a:rPr lang="en-US" altLang="en-US" sz="2000"/>
              <a:t>in San Francisco. He raised cattle </a:t>
            </a:r>
          </a:p>
          <a:p>
            <a:r>
              <a:rPr lang="en-US" altLang="en-US" sz="2000"/>
              <a:t>    and </a:t>
            </a:r>
            <a:r>
              <a:rPr lang="en-US" altLang="en-US" sz="2000" b="1"/>
              <a:t>tuned pianos</a:t>
            </a:r>
            <a:r>
              <a:rPr lang="en-US" altLang="en-US" sz="2000"/>
              <a:t>.</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2971800" y="1219200"/>
            <a:ext cx="2789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Ottilie and Carl Goeth</a:t>
            </a:r>
          </a:p>
        </p:txBody>
      </p:sp>
      <p:pic>
        <p:nvPicPr>
          <p:cNvPr id="157700" name="Picture 4" descr="Carl and Ottilie yo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2492375" cy="3352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7702" name="Picture 6" descr="Ottilie Fuchs Goeth1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0900" y="2438400"/>
            <a:ext cx="2019300" cy="2438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7703" name="Picture 7" descr="Carl &amp; Ottilie Goeth 02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981200"/>
            <a:ext cx="2844800" cy="3352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33400"/>
            <a:ext cx="6076950" cy="49101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3" name="Picture 3" descr="Conrad Fuc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200400"/>
            <a:ext cx="2105025" cy="2438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8725" name="Rectangle 5"/>
          <p:cNvSpPr>
            <a:spLocks noChangeArrowheads="1"/>
          </p:cNvSpPr>
          <p:nvPr/>
        </p:nvSpPr>
        <p:spPr bwMode="auto">
          <a:xfrm>
            <a:off x="1143000" y="5562600"/>
            <a:ext cx="3206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a:t>
            </a:r>
            <a:r>
              <a:rPr lang="en-US" altLang="en-US" sz="2000" b="1"/>
              <a:t>Conrad Fuchs </a:t>
            </a:r>
            <a:r>
              <a:rPr lang="en-US" altLang="en-US" sz="2000"/>
              <a:t>House</a:t>
            </a:r>
          </a:p>
        </p:txBody>
      </p:sp>
      <p:sp>
        <p:nvSpPr>
          <p:cNvPr id="158726" name="Text Box 6"/>
          <p:cNvSpPr txBox="1">
            <a:spLocks noChangeArrowheads="1"/>
          </p:cNvSpPr>
          <p:nvPr/>
        </p:nvSpPr>
        <p:spPr bwMode="auto">
          <a:xfrm>
            <a:off x="6400800" y="5791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a:t>Conrad Fuchs</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Marble Falls map C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6800"/>
            <a:ext cx="4800600" cy="45831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33400"/>
            <a:ext cx="3209925" cy="5105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533400"/>
            <a:ext cx="3224213" cy="5105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Rectangle 4"/>
          <p:cNvSpPr>
            <a:spLocks noChangeArrowheads="1"/>
          </p:cNvSpPr>
          <p:nvPr/>
        </p:nvSpPr>
        <p:spPr bwMode="auto">
          <a:xfrm>
            <a:off x="2362200" y="5943600"/>
            <a:ext cx="4333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The Domschule in 1928 and in 2001.</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1" name="Picture 3" descr="Cypress M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6243638" cy="44783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Louise and Wilhelm Fuc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81200"/>
            <a:ext cx="3014663" cy="3810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0775" name="Rectangle 7"/>
          <p:cNvSpPr>
            <a:spLocks noChangeArrowheads="1"/>
          </p:cNvSpPr>
          <p:nvPr/>
        </p:nvSpPr>
        <p:spPr bwMode="auto">
          <a:xfrm>
            <a:off x="1219200" y="5105400"/>
            <a:ext cx="3525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Fuchs Mill </a:t>
            </a:r>
            <a:r>
              <a:rPr lang="en-US" altLang="en-US" sz="2000"/>
              <a:t>on Cypress Creek</a:t>
            </a:r>
          </a:p>
        </p:txBody>
      </p:sp>
      <p:sp>
        <p:nvSpPr>
          <p:cNvPr id="160776" name="Rectangle 8"/>
          <p:cNvSpPr>
            <a:spLocks noChangeArrowheads="1"/>
          </p:cNvSpPr>
          <p:nvPr/>
        </p:nvSpPr>
        <p:spPr bwMode="auto">
          <a:xfrm>
            <a:off x="5486400" y="5867400"/>
            <a:ext cx="3357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Louise </a:t>
            </a:r>
            <a:r>
              <a:rPr lang="en-US" altLang="en-US" sz="2000"/>
              <a:t>and </a:t>
            </a:r>
            <a:r>
              <a:rPr lang="en-US" altLang="en-US" sz="2000" b="1"/>
              <a:t>Wilhelm Fuchs</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3" descr="Ino Varnh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2824163" cy="4114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1796" name="Rectangle 4"/>
          <p:cNvSpPr>
            <a:spLocks noChangeArrowheads="1"/>
          </p:cNvSpPr>
          <p:nvPr/>
        </p:nvSpPr>
        <p:spPr bwMode="auto">
          <a:xfrm>
            <a:off x="2971800" y="838200"/>
            <a:ext cx="31623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Ino </a:t>
            </a:r>
            <a:r>
              <a:rPr lang="en-US" altLang="en-US" sz="2000"/>
              <a:t>and </a:t>
            </a:r>
            <a:r>
              <a:rPr lang="en-US" altLang="en-US" sz="2000" b="1"/>
              <a:t>Adolf Varnhagen</a:t>
            </a:r>
          </a:p>
        </p:txBody>
      </p:sp>
      <p:pic>
        <p:nvPicPr>
          <p:cNvPr id="161797" name="Picture 5" descr="Adolf Varnh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2825750" cy="4114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ChangeArrowheads="1"/>
          </p:cNvSpPr>
          <p:nvPr/>
        </p:nvSpPr>
        <p:spPr bwMode="auto">
          <a:xfrm>
            <a:off x="4800600" y="914400"/>
            <a:ext cx="396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Ino died </a:t>
            </a:r>
            <a:r>
              <a:rPr lang="en-US" altLang="en-US" sz="2000"/>
              <a:t>in July 1869, soon  </a:t>
            </a:r>
          </a:p>
          <a:p>
            <a:r>
              <a:rPr lang="en-US" altLang="en-US" sz="2000"/>
              <a:t>    after giving birth to their only  </a:t>
            </a:r>
          </a:p>
          <a:p>
            <a:r>
              <a:rPr lang="en-US" altLang="en-US" sz="2000"/>
              <a:t>    child, Ulrich.</a:t>
            </a:r>
          </a:p>
        </p:txBody>
      </p:sp>
      <p:pic>
        <p:nvPicPr>
          <p:cNvPr id="162820" name="Picture 4" descr="Ulrich, Ulla Varnh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394493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Ulrich, Ulla Varnh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394493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43" name="Rectangle 3"/>
          <p:cNvSpPr>
            <a:spLocks noChangeArrowheads="1"/>
          </p:cNvSpPr>
          <p:nvPr/>
        </p:nvSpPr>
        <p:spPr bwMode="auto">
          <a:xfrm>
            <a:off x="4800600" y="914400"/>
            <a:ext cx="3962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Ino died </a:t>
            </a:r>
            <a:r>
              <a:rPr lang="en-US" altLang="en-US" sz="2000"/>
              <a:t>in July 1869, soon  </a:t>
            </a:r>
          </a:p>
          <a:p>
            <a:r>
              <a:rPr lang="en-US" altLang="en-US" sz="2000"/>
              <a:t>    after giving birth to their only  </a:t>
            </a:r>
          </a:p>
          <a:p>
            <a:r>
              <a:rPr lang="en-US" altLang="en-US" sz="2000"/>
              <a:t>    child, Ulrich.</a:t>
            </a:r>
          </a:p>
          <a:p>
            <a:endParaRPr lang="en-US" altLang="en-US" sz="2000"/>
          </a:p>
          <a:p>
            <a:pPr>
              <a:buFontTx/>
              <a:buChar char="•"/>
            </a:pPr>
            <a:r>
              <a:rPr lang="en-US" altLang="en-US" sz="2000"/>
              <a:t>   Ulrike (Ulla)’s husband </a:t>
            </a:r>
            <a:r>
              <a:rPr lang="en-US" altLang="en-US" sz="2000" b="1"/>
              <a:t>Carl</a:t>
            </a:r>
          </a:p>
          <a:p>
            <a:r>
              <a:rPr lang="en-US" altLang="en-US" sz="2000" b="1"/>
              <a:t>    Adolf Matern died </a:t>
            </a:r>
            <a:r>
              <a:rPr lang="en-US" altLang="en-US" sz="2000"/>
              <a:t>in October</a:t>
            </a:r>
          </a:p>
          <a:p>
            <a:r>
              <a:rPr lang="en-US" altLang="en-US" sz="2000"/>
              <a:t>    1867. They had eight children.</a:t>
            </a:r>
          </a:p>
          <a:p>
            <a:endParaRPr lang="en-US" altLang="en-US" sz="2000"/>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Ulrich, Ulla Varnh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394493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4867" name="Rectangle 3"/>
          <p:cNvSpPr>
            <a:spLocks noChangeArrowheads="1"/>
          </p:cNvSpPr>
          <p:nvPr/>
        </p:nvSpPr>
        <p:spPr bwMode="auto">
          <a:xfrm>
            <a:off x="4800600" y="914400"/>
            <a:ext cx="3962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Ino died </a:t>
            </a:r>
            <a:r>
              <a:rPr lang="en-US" altLang="en-US" sz="2000"/>
              <a:t>in July 1869, soon  </a:t>
            </a:r>
          </a:p>
          <a:p>
            <a:r>
              <a:rPr lang="en-US" altLang="en-US" sz="2000"/>
              <a:t>    after giving birth to their only  </a:t>
            </a:r>
          </a:p>
          <a:p>
            <a:r>
              <a:rPr lang="en-US" altLang="en-US" sz="2000"/>
              <a:t>    child, Ulrich.</a:t>
            </a:r>
          </a:p>
          <a:p>
            <a:endParaRPr lang="en-US" altLang="en-US" sz="2000"/>
          </a:p>
          <a:p>
            <a:pPr>
              <a:buFontTx/>
              <a:buChar char="•"/>
            </a:pPr>
            <a:r>
              <a:rPr lang="en-US" altLang="en-US" sz="2000"/>
              <a:t>   Ulrike (Ulla)’s husband </a:t>
            </a:r>
            <a:r>
              <a:rPr lang="en-US" altLang="en-US" sz="2000" b="1"/>
              <a:t>Carl</a:t>
            </a:r>
          </a:p>
          <a:p>
            <a:r>
              <a:rPr lang="en-US" altLang="en-US" sz="2000" b="1"/>
              <a:t>    Adolf Matern died </a:t>
            </a:r>
            <a:r>
              <a:rPr lang="en-US" altLang="en-US" sz="2000"/>
              <a:t>in October</a:t>
            </a:r>
          </a:p>
          <a:p>
            <a:r>
              <a:rPr lang="en-US" altLang="en-US" sz="2000"/>
              <a:t>    1867. They had eight children.</a:t>
            </a:r>
          </a:p>
          <a:p>
            <a:endParaRPr lang="en-US" altLang="en-US" sz="2000"/>
          </a:p>
          <a:p>
            <a:pPr>
              <a:buFontTx/>
              <a:buChar char="•"/>
            </a:pPr>
            <a:r>
              <a:rPr lang="en-US" altLang="en-US" sz="2000"/>
              <a:t>   Ulla began raising her nephew</a:t>
            </a:r>
          </a:p>
          <a:p>
            <a:r>
              <a:rPr lang="en-US" altLang="en-US" sz="2000"/>
              <a:t>    Ulrich, and in 1872 she </a:t>
            </a:r>
          </a:p>
          <a:p>
            <a:r>
              <a:rPr lang="en-US" altLang="en-US" sz="2000"/>
              <a:t>    married her widower brother- </a:t>
            </a:r>
          </a:p>
          <a:p>
            <a:r>
              <a:rPr lang="en-US" altLang="en-US" sz="2000"/>
              <a:t>    in-law Adolf Varnhagen.</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Ulrich, Ulla Varnh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09600"/>
            <a:ext cx="394493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5891" name="Rectangle 3"/>
          <p:cNvSpPr>
            <a:spLocks noChangeArrowheads="1"/>
          </p:cNvSpPr>
          <p:nvPr/>
        </p:nvSpPr>
        <p:spPr bwMode="auto">
          <a:xfrm>
            <a:off x="4800600" y="914400"/>
            <a:ext cx="3962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Ino died </a:t>
            </a:r>
            <a:r>
              <a:rPr lang="en-US" altLang="en-US" sz="2000"/>
              <a:t>in July 1869, soon  </a:t>
            </a:r>
          </a:p>
          <a:p>
            <a:r>
              <a:rPr lang="en-US" altLang="en-US" sz="2000"/>
              <a:t>    after giving birth to their only  </a:t>
            </a:r>
          </a:p>
          <a:p>
            <a:r>
              <a:rPr lang="en-US" altLang="en-US" sz="2000"/>
              <a:t>    child, Ulrich.</a:t>
            </a:r>
          </a:p>
          <a:p>
            <a:endParaRPr lang="en-US" altLang="en-US" sz="2000"/>
          </a:p>
          <a:p>
            <a:pPr>
              <a:buFontTx/>
              <a:buChar char="•"/>
            </a:pPr>
            <a:r>
              <a:rPr lang="en-US" altLang="en-US" sz="2000"/>
              <a:t>   Ulrike (Ulla)’s husband </a:t>
            </a:r>
            <a:r>
              <a:rPr lang="en-US" altLang="en-US" sz="2000" b="1"/>
              <a:t>Carl</a:t>
            </a:r>
          </a:p>
          <a:p>
            <a:r>
              <a:rPr lang="en-US" altLang="en-US" sz="2000" b="1"/>
              <a:t>    Adolf Matern died </a:t>
            </a:r>
            <a:r>
              <a:rPr lang="en-US" altLang="en-US" sz="2000"/>
              <a:t>in October</a:t>
            </a:r>
          </a:p>
          <a:p>
            <a:r>
              <a:rPr lang="en-US" altLang="en-US" sz="2000"/>
              <a:t>    1867. They had eight children.</a:t>
            </a:r>
          </a:p>
          <a:p>
            <a:endParaRPr lang="en-US" altLang="en-US" sz="2000"/>
          </a:p>
          <a:p>
            <a:pPr>
              <a:buFontTx/>
              <a:buChar char="•"/>
            </a:pPr>
            <a:r>
              <a:rPr lang="en-US" altLang="en-US" sz="2000"/>
              <a:t>   Ulla began raising her nephew</a:t>
            </a:r>
          </a:p>
          <a:p>
            <a:r>
              <a:rPr lang="en-US" altLang="en-US" sz="2000"/>
              <a:t>    Ulrich, and in 1872 she </a:t>
            </a:r>
          </a:p>
          <a:p>
            <a:r>
              <a:rPr lang="en-US" altLang="en-US" sz="2000"/>
              <a:t>    married her widower brother- </a:t>
            </a:r>
          </a:p>
          <a:p>
            <a:r>
              <a:rPr lang="en-US" altLang="en-US" sz="2000"/>
              <a:t>    in-law Adolf Varnhagen.</a:t>
            </a:r>
          </a:p>
        </p:txBody>
      </p:sp>
      <p:sp>
        <p:nvSpPr>
          <p:cNvPr id="165892" name="Rectangle 4"/>
          <p:cNvSpPr>
            <a:spLocks noChangeArrowheads="1"/>
          </p:cNvSpPr>
          <p:nvPr/>
        </p:nvSpPr>
        <p:spPr bwMode="auto">
          <a:xfrm>
            <a:off x="4572000" y="5334000"/>
            <a:ext cx="365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Ulrich Varnhagen and his stepmother/aunt Ulla in 1890.</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3" descr="Caroline and Hermann 18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219200"/>
            <a:ext cx="3517900" cy="5105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6" name="Rectangle 4"/>
          <p:cNvSpPr>
            <a:spLocks noChangeArrowheads="1"/>
          </p:cNvSpPr>
          <p:nvPr/>
        </p:nvSpPr>
        <p:spPr bwMode="auto">
          <a:xfrm>
            <a:off x="2716213" y="609600"/>
            <a:ext cx="3684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Hermann </a:t>
            </a:r>
            <a:r>
              <a:rPr lang="en-US" altLang="en-US" sz="2000"/>
              <a:t>and </a:t>
            </a:r>
            <a:r>
              <a:rPr lang="en-US" altLang="en-US" sz="2000" b="1"/>
              <a:t>Caroline Fuchs</a:t>
            </a:r>
          </a:p>
        </p:txBody>
      </p:sp>
      <p:pic>
        <p:nvPicPr>
          <p:cNvPr id="166917" name="Picture 5" descr="Hermann Fuchs tinty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81000"/>
            <a:ext cx="2363788"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66918" name="Picture 6" descr="Caroline Fuchs tintyp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57200"/>
            <a:ext cx="23304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66919" name="Picture 7" descr="Caroline Fuchs 1890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962400"/>
            <a:ext cx="1952625" cy="2209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6920" name="Picture 8" descr="Hermann Fuchs 1890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3657600"/>
            <a:ext cx="1931988" cy="2514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Marble Falls map H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14400"/>
            <a:ext cx="5105400" cy="48736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2514600" y="762000"/>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Benjamin (</a:t>
            </a:r>
            <a:r>
              <a:rPr lang="en-US" altLang="en-US" sz="2000" b="1"/>
              <a:t>Benno</a:t>
            </a:r>
            <a:r>
              <a:rPr lang="en-US" altLang="en-US" sz="2000"/>
              <a:t>) and </a:t>
            </a:r>
            <a:r>
              <a:rPr lang="en-US" altLang="en-US" sz="2000" b="1"/>
              <a:t>Emma Fuchs</a:t>
            </a:r>
          </a:p>
        </p:txBody>
      </p:sp>
      <p:pic>
        <p:nvPicPr>
          <p:cNvPr id="168963" name="Picture 3" descr="Benno Fuchs, d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3783013" cy="4876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8964" name="Picture 4" descr="Benno and Em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3138488" cy="45291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808" y="559472"/>
            <a:ext cx="7325401" cy="5561928"/>
          </a:xfrm>
          <a:prstGeom prst="rect">
            <a:avLst/>
          </a:prstGeom>
        </p:spPr>
      </p:pic>
      <p:sp>
        <p:nvSpPr>
          <p:cNvPr id="170001" name="Rectangle 17"/>
          <p:cNvSpPr>
            <a:spLocks noChangeArrowheads="1"/>
          </p:cNvSpPr>
          <p:nvPr/>
        </p:nvSpPr>
        <p:spPr bwMode="auto">
          <a:xfrm>
            <a:off x="5791200" y="762000"/>
            <a:ext cx="1074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Conrad</a:t>
            </a:r>
          </a:p>
        </p:txBody>
      </p:sp>
      <p:sp>
        <p:nvSpPr>
          <p:cNvPr id="170000" name="Rectangle 16"/>
          <p:cNvSpPr>
            <a:spLocks noChangeArrowheads="1"/>
          </p:cNvSpPr>
          <p:nvPr/>
        </p:nvSpPr>
        <p:spPr bwMode="auto">
          <a:xfrm>
            <a:off x="4419600" y="686117"/>
            <a:ext cx="1155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Wilhelm</a:t>
            </a:r>
          </a:p>
        </p:txBody>
      </p:sp>
      <p:sp>
        <p:nvSpPr>
          <p:cNvPr id="169999" name="Rectangle 15"/>
          <p:cNvSpPr>
            <a:spLocks noChangeArrowheads="1"/>
          </p:cNvSpPr>
          <p:nvPr/>
        </p:nvSpPr>
        <p:spPr bwMode="auto">
          <a:xfrm>
            <a:off x="2667000" y="854075"/>
            <a:ext cx="1285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Hermann</a:t>
            </a:r>
          </a:p>
        </p:txBody>
      </p:sp>
      <p:sp>
        <p:nvSpPr>
          <p:cNvPr id="169998" name="Rectangle 14"/>
          <p:cNvSpPr>
            <a:spLocks noChangeArrowheads="1"/>
          </p:cNvSpPr>
          <p:nvPr/>
        </p:nvSpPr>
        <p:spPr bwMode="auto">
          <a:xfrm>
            <a:off x="1066800" y="899477"/>
            <a:ext cx="1327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Benjamin</a:t>
            </a:r>
          </a:p>
        </p:txBody>
      </p:sp>
      <p:sp>
        <p:nvSpPr>
          <p:cNvPr id="170002" name="Rectangle 18"/>
          <p:cNvSpPr>
            <a:spLocks noChangeArrowheads="1"/>
          </p:cNvSpPr>
          <p:nvPr/>
        </p:nvSpPr>
        <p:spPr bwMode="auto">
          <a:xfrm>
            <a:off x="1828800" y="5867400"/>
            <a:ext cx="900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dirty="0" err="1"/>
              <a:t>Ottilie</a:t>
            </a:r>
            <a:endParaRPr lang="en-US" altLang="en-US" sz="2000" b="1" dirty="0"/>
          </a:p>
        </p:txBody>
      </p:sp>
      <p:sp>
        <p:nvSpPr>
          <p:cNvPr id="170003" name="Rectangle 19"/>
          <p:cNvSpPr>
            <a:spLocks noChangeArrowheads="1"/>
          </p:cNvSpPr>
          <p:nvPr/>
        </p:nvSpPr>
        <p:spPr bwMode="auto">
          <a:xfrm>
            <a:off x="3352800" y="6096000"/>
            <a:ext cx="847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dirty="0" err="1"/>
              <a:t>Luise</a:t>
            </a:r>
            <a:endParaRPr lang="en-US" altLang="en-US" sz="2000" b="1" dirty="0"/>
          </a:p>
        </p:txBody>
      </p:sp>
      <p:sp>
        <p:nvSpPr>
          <p:cNvPr id="170004" name="Rectangle 20"/>
          <p:cNvSpPr>
            <a:spLocks noChangeArrowheads="1"/>
          </p:cNvSpPr>
          <p:nvPr/>
        </p:nvSpPr>
        <p:spPr bwMode="auto">
          <a:xfrm>
            <a:off x="4648200" y="6096000"/>
            <a:ext cx="833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Adolf</a:t>
            </a:r>
          </a:p>
        </p:txBody>
      </p:sp>
      <p:sp>
        <p:nvSpPr>
          <p:cNvPr id="170005" name="Rectangle 21"/>
          <p:cNvSpPr>
            <a:spLocks noChangeArrowheads="1"/>
          </p:cNvSpPr>
          <p:nvPr/>
        </p:nvSpPr>
        <p:spPr bwMode="auto">
          <a:xfrm>
            <a:off x="6172200" y="5867400"/>
            <a:ext cx="88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Ulrike</a:t>
            </a:r>
          </a:p>
        </p:txBody>
      </p:sp>
      <p:sp>
        <p:nvSpPr>
          <p:cNvPr id="170006" name="Rectangle 22"/>
          <p:cNvSpPr>
            <a:spLocks noChangeArrowheads="1"/>
          </p:cNvSpPr>
          <p:nvPr/>
        </p:nvSpPr>
        <p:spPr bwMode="auto">
          <a:xfrm>
            <a:off x="6858000" y="5410200"/>
            <a:ext cx="10390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c. </a:t>
            </a:r>
            <a:r>
              <a:rPr lang="en-US" altLang="en-US" sz="2000" b="1" dirty="0" smtClean="0"/>
              <a:t>1875</a:t>
            </a:r>
            <a:endParaRPr lang="en-US" altLang="en-US" sz="2000" b="1"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7466013" cy="49514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angle 3"/>
          <p:cNvSpPr>
            <a:spLocks noChangeArrowheads="1"/>
          </p:cNvSpPr>
          <p:nvPr/>
        </p:nvSpPr>
        <p:spPr bwMode="auto">
          <a:xfrm>
            <a:off x="609600" y="5791200"/>
            <a:ext cx="800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Domschule, built in 1579, Mecklenburg’s oldest school building</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0" name="Rectangle 4"/>
          <p:cNvSpPr>
            <a:spLocks noChangeArrowheads="1"/>
          </p:cNvSpPr>
          <p:nvPr/>
        </p:nvSpPr>
        <p:spPr bwMode="auto">
          <a:xfrm>
            <a:off x="1371600" y="774700"/>
            <a:ext cx="67818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and Luise celebrated their </a:t>
            </a:r>
            <a:r>
              <a:rPr lang="en-US" altLang="en-US" sz="2000" b="1"/>
              <a:t>Golden Wedding</a:t>
            </a:r>
          </a:p>
          <a:p>
            <a:r>
              <a:rPr lang="en-US" altLang="en-US" sz="2000" b="1"/>
              <a:t>    Anniversary </a:t>
            </a:r>
            <a:r>
              <a:rPr lang="en-US" altLang="en-US" sz="2000"/>
              <a:t>on July 10, 1879.</a:t>
            </a:r>
          </a:p>
          <a:p>
            <a:endParaRPr lang="en-US" altLang="en-US"/>
          </a:p>
        </p:txBody>
      </p:sp>
      <p:pic>
        <p:nvPicPr>
          <p:cNvPr id="4" name="Picture 7" descr="cake6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96570"/>
            <a:ext cx="1524000" cy="1419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7" name="Rectangle 5"/>
          <p:cNvSpPr>
            <a:spLocks noChangeArrowheads="1"/>
          </p:cNvSpPr>
          <p:nvPr/>
        </p:nvSpPr>
        <p:spPr bwMode="auto">
          <a:xfrm>
            <a:off x="1371600" y="774700"/>
            <a:ext cx="6781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dirty="0"/>
              <a:t>   Adolf and </a:t>
            </a:r>
            <a:r>
              <a:rPr lang="en-US" altLang="en-US" sz="2000" dirty="0" err="1"/>
              <a:t>Luise</a:t>
            </a:r>
            <a:r>
              <a:rPr lang="en-US" altLang="en-US" sz="2000" dirty="0"/>
              <a:t> celebrated their </a:t>
            </a:r>
            <a:r>
              <a:rPr lang="en-US" altLang="en-US" sz="2000" b="1" dirty="0"/>
              <a:t>Golden Wedding</a:t>
            </a:r>
          </a:p>
          <a:p>
            <a:r>
              <a:rPr lang="en-US" altLang="en-US" sz="2000" b="1" dirty="0"/>
              <a:t>    Anniversary </a:t>
            </a:r>
            <a:r>
              <a:rPr lang="en-US" altLang="en-US" sz="2000" dirty="0"/>
              <a:t>on July 10, 1879.</a:t>
            </a:r>
          </a:p>
          <a:p>
            <a:endParaRPr lang="en-US" altLang="en-US" sz="2000" dirty="0"/>
          </a:p>
          <a:p>
            <a:pPr>
              <a:buFontTx/>
              <a:buChar char="•"/>
            </a:pPr>
            <a:r>
              <a:rPr lang="en-US" altLang="en-US" sz="2000" dirty="0"/>
              <a:t>   Their six surviving children and their spouses,</a:t>
            </a:r>
          </a:p>
          <a:p>
            <a:r>
              <a:rPr lang="en-US" altLang="en-US" sz="2000" dirty="0"/>
              <a:t>    thirty-six grandchildren, and three great-grandchildren</a:t>
            </a:r>
          </a:p>
          <a:p>
            <a:r>
              <a:rPr lang="en-US" altLang="en-US" sz="2000" dirty="0"/>
              <a:t>    were present.</a:t>
            </a:r>
          </a:p>
        </p:txBody>
      </p:sp>
      <p:pic>
        <p:nvPicPr>
          <p:cNvPr id="4" name="Picture 7" descr="cake6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96570"/>
            <a:ext cx="1524000" cy="1419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1" name="Rectangle 5"/>
          <p:cNvSpPr>
            <a:spLocks noChangeArrowheads="1"/>
          </p:cNvSpPr>
          <p:nvPr/>
        </p:nvSpPr>
        <p:spPr bwMode="auto">
          <a:xfrm>
            <a:off x="1371600" y="774700"/>
            <a:ext cx="67818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and Luise celebrated their </a:t>
            </a:r>
            <a:r>
              <a:rPr lang="en-US" altLang="en-US" sz="2000" b="1"/>
              <a:t>Golden Wedding</a:t>
            </a:r>
          </a:p>
          <a:p>
            <a:r>
              <a:rPr lang="en-US" altLang="en-US" sz="2000" b="1"/>
              <a:t>    Anniversary </a:t>
            </a:r>
            <a:r>
              <a:rPr lang="en-US" altLang="en-US" sz="2000"/>
              <a:t>on July 10, 1879.</a:t>
            </a:r>
          </a:p>
          <a:p>
            <a:endParaRPr lang="en-US" altLang="en-US" sz="2000"/>
          </a:p>
          <a:p>
            <a:pPr>
              <a:buFontTx/>
              <a:buChar char="•"/>
            </a:pPr>
            <a:r>
              <a:rPr lang="en-US" altLang="en-US" sz="2000"/>
              <a:t>   Their six surviving children and their spouses,</a:t>
            </a:r>
          </a:p>
          <a:p>
            <a:r>
              <a:rPr lang="en-US" altLang="en-US" sz="2000"/>
              <a:t>    thirty-six grandchildren, and three great-grandchildren</a:t>
            </a:r>
          </a:p>
          <a:p>
            <a:r>
              <a:rPr lang="en-US" altLang="en-US" sz="2000"/>
              <a:t>    were present.</a:t>
            </a:r>
          </a:p>
          <a:p>
            <a:endParaRPr lang="en-US" altLang="en-US" sz="2000"/>
          </a:p>
          <a:p>
            <a:pPr>
              <a:buFontTx/>
              <a:buChar char="•"/>
            </a:pPr>
            <a:r>
              <a:rPr lang="en-US" altLang="en-US" sz="2000" b="1"/>
              <a:t>   Adolf Fuchs died </a:t>
            </a:r>
            <a:r>
              <a:rPr lang="en-US" altLang="en-US" sz="2000"/>
              <a:t>on </a:t>
            </a:r>
            <a:r>
              <a:rPr lang="en-US" altLang="en-US" sz="2000" b="1"/>
              <a:t>December 9, 1885</a:t>
            </a:r>
            <a:r>
              <a:rPr lang="en-US" altLang="en-US" sz="2000"/>
              <a:t>, in daughter</a:t>
            </a:r>
          </a:p>
          <a:p>
            <a:r>
              <a:rPr lang="en-US" altLang="en-US" sz="2000"/>
              <a:t>    Ottilie Goeth’s home.</a:t>
            </a:r>
          </a:p>
        </p:txBody>
      </p:sp>
      <p:pic>
        <p:nvPicPr>
          <p:cNvPr id="5" name="Picture 7" descr="cake6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96570"/>
            <a:ext cx="1524000" cy="1419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funeral wreath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4606925"/>
            <a:ext cx="1371600" cy="128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8" name="Rectangle 8"/>
          <p:cNvSpPr>
            <a:spLocks noChangeArrowheads="1"/>
          </p:cNvSpPr>
          <p:nvPr/>
        </p:nvSpPr>
        <p:spPr bwMode="auto">
          <a:xfrm>
            <a:off x="1371600" y="774700"/>
            <a:ext cx="67818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dirty="0"/>
              <a:t>   Adolf and </a:t>
            </a:r>
            <a:r>
              <a:rPr lang="en-US" altLang="en-US" sz="2000" dirty="0" err="1"/>
              <a:t>Luise</a:t>
            </a:r>
            <a:r>
              <a:rPr lang="en-US" altLang="en-US" sz="2000" dirty="0"/>
              <a:t> celebrated their </a:t>
            </a:r>
            <a:r>
              <a:rPr lang="en-US" altLang="en-US" sz="2000" b="1" dirty="0"/>
              <a:t>Golden Wedding</a:t>
            </a:r>
          </a:p>
          <a:p>
            <a:r>
              <a:rPr lang="en-US" altLang="en-US" sz="2000" b="1" dirty="0"/>
              <a:t>    Anniversary </a:t>
            </a:r>
            <a:r>
              <a:rPr lang="en-US" altLang="en-US" sz="2000" dirty="0"/>
              <a:t>on July 10, 1879.</a:t>
            </a:r>
          </a:p>
          <a:p>
            <a:endParaRPr lang="en-US" altLang="en-US" sz="2000" dirty="0"/>
          </a:p>
          <a:p>
            <a:pPr>
              <a:buFontTx/>
              <a:buChar char="•"/>
            </a:pPr>
            <a:r>
              <a:rPr lang="en-US" altLang="en-US" sz="2000" dirty="0"/>
              <a:t>   Their six surviving children and their spouses,</a:t>
            </a:r>
          </a:p>
          <a:p>
            <a:r>
              <a:rPr lang="en-US" altLang="en-US" sz="2000" dirty="0"/>
              <a:t>    thirty-six grandchildren, and three great-grandchildren</a:t>
            </a:r>
          </a:p>
          <a:p>
            <a:r>
              <a:rPr lang="en-US" altLang="en-US" sz="2000" dirty="0"/>
              <a:t>    were present.</a:t>
            </a:r>
          </a:p>
          <a:p>
            <a:endParaRPr lang="en-US" altLang="en-US" sz="2000" dirty="0"/>
          </a:p>
          <a:p>
            <a:pPr>
              <a:buFontTx/>
              <a:buChar char="•"/>
            </a:pPr>
            <a:r>
              <a:rPr lang="en-US" altLang="en-US" sz="2000" b="1" dirty="0"/>
              <a:t>   Adolf Fuchs died </a:t>
            </a:r>
            <a:r>
              <a:rPr lang="en-US" altLang="en-US" sz="2000" dirty="0"/>
              <a:t>on </a:t>
            </a:r>
            <a:r>
              <a:rPr lang="en-US" altLang="en-US" sz="2000" b="1" dirty="0"/>
              <a:t>December 9, 1885</a:t>
            </a:r>
            <a:r>
              <a:rPr lang="en-US" altLang="en-US" sz="2000" dirty="0"/>
              <a:t>, in daughter</a:t>
            </a:r>
          </a:p>
          <a:p>
            <a:r>
              <a:rPr lang="en-US" altLang="en-US" sz="2000" dirty="0"/>
              <a:t>    </a:t>
            </a:r>
            <a:r>
              <a:rPr lang="en-US" altLang="en-US" sz="2000" dirty="0" err="1"/>
              <a:t>Ottilie</a:t>
            </a:r>
            <a:r>
              <a:rPr lang="en-US" altLang="en-US" sz="2000" dirty="0"/>
              <a:t> </a:t>
            </a:r>
            <a:r>
              <a:rPr lang="en-US" altLang="en-US" sz="2000" dirty="0" err="1"/>
              <a:t>Goeth’s</a:t>
            </a:r>
            <a:r>
              <a:rPr lang="en-US" altLang="en-US" sz="2000" dirty="0"/>
              <a:t> home.</a:t>
            </a:r>
          </a:p>
          <a:p>
            <a:endParaRPr lang="en-US" altLang="en-US" sz="2000" dirty="0"/>
          </a:p>
          <a:p>
            <a:pPr>
              <a:buFontTx/>
              <a:buChar char="•"/>
            </a:pPr>
            <a:r>
              <a:rPr lang="en-US" altLang="en-US" sz="2000" b="1" dirty="0"/>
              <a:t>   </a:t>
            </a:r>
            <a:r>
              <a:rPr lang="en-US" altLang="en-US" sz="2000" b="1" dirty="0" err="1"/>
              <a:t>Luise</a:t>
            </a:r>
            <a:r>
              <a:rPr lang="en-US" altLang="en-US" sz="2000" b="1" dirty="0"/>
              <a:t> </a:t>
            </a:r>
            <a:r>
              <a:rPr lang="en-US" altLang="en-US" sz="2000" dirty="0"/>
              <a:t>joined him for eternity on </a:t>
            </a:r>
            <a:r>
              <a:rPr lang="en-US" altLang="en-US" sz="2000" b="1" dirty="0"/>
              <a:t>March 1, 1886</a:t>
            </a:r>
            <a:r>
              <a:rPr lang="en-US" altLang="en-US" sz="2000" dirty="0"/>
              <a:t>.</a:t>
            </a:r>
          </a:p>
          <a:p>
            <a:endParaRPr lang="en-US" altLang="en-US" sz="2000" dirty="0"/>
          </a:p>
        </p:txBody>
      </p:sp>
      <p:pic>
        <p:nvPicPr>
          <p:cNvPr id="5" name="Picture 7" descr="cake6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96570"/>
            <a:ext cx="1524000" cy="1419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funeral wreath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4606925"/>
            <a:ext cx="1371600" cy="128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9" name="Rectangle 5"/>
          <p:cNvSpPr>
            <a:spLocks noChangeArrowheads="1"/>
          </p:cNvSpPr>
          <p:nvPr/>
        </p:nvSpPr>
        <p:spPr bwMode="auto">
          <a:xfrm>
            <a:off x="1371600" y="774700"/>
            <a:ext cx="67818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and Luise celebrated their </a:t>
            </a:r>
            <a:r>
              <a:rPr lang="en-US" altLang="en-US" sz="2000" b="1"/>
              <a:t>Golden Wedding</a:t>
            </a:r>
          </a:p>
          <a:p>
            <a:r>
              <a:rPr lang="en-US" altLang="en-US" sz="2000" b="1"/>
              <a:t>    Anniversary </a:t>
            </a:r>
            <a:r>
              <a:rPr lang="en-US" altLang="en-US" sz="2000"/>
              <a:t>on July 10, 1879.</a:t>
            </a:r>
          </a:p>
          <a:p>
            <a:endParaRPr lang="en-US" altLang="en-US" sz="2000"/>
          </a:p>
          <a:p>
            <a:pPr>
              <a:buFontTx/>
              <a:buChar char="•"/>
            </a:pPr>
            <a:r>
              <a:rPr lang="en-US" altLang="en-US" sz="2000"/>
              <a:t>   Their six surviving children and their spouses,</a:t>
            </a:r>
          </a:p>
          <a:p>
            <a:r>
              <a:rPr lang="en-US" altLang="en-US" sz="2000"/>
              <a:t>    thirty-six grandchildren, and three great-grandchildren</a:t>
            </a:r>
          </a:p>
          <a:p>
            <a:r>
              <a:rPr lang="en-US" altLang="en-US" sz="2000"/>
              <a:t>    were present.</a:t>
            </a:r>
          </a:p>
          <a:p>
            <a:endParaRPr lang="en-US" altLang="en-US" sz="2000"/>
          </a:p>
          <a:p>
            <a:pPr>
              <a:buFontTx/>
              <a:buChar char="•"/>
            </a:pPr>
            <a:r>
              <a:rPr lang="en-US" altLang="en-US" sz="2000" b="1"/>
              <a:t>   Adolf Fuchs died </a:t>
            </a:r>
            <a:r>
              <a:rPr lang="en-US" altLang="en-US" sz="2000"/>
              <a:t>on </a:t>
            </a:r>
            <a:r>
              <a:rPr lang="en-US" altLang="en-US" sz="2000" b="1"/>
              <a:t>December 9, 1885</a:t>
            </a:r>
            <a:r>
              <a:rPr lang="en-US" altLang="en-US" sz="2000"/>
              <a:t>, in daughter</a:t>
            </a:r>
          </a:p>
          <a:p>
            <a:r>
              <a:rPr lang="en-US" altLang="en-US" sz="2000"/>
              <a:t>    Ottilie Goeth’s home.</a:t>
            </a:r>
          </a:p>
          <a:p>
            <a:endParaRPr lang="en-US" altLang="en-US" sz="2000"/>
          </a:p>
          <a:p>
            <a:pPr>
              <a:buFontTx/>
              <a:buChar char="•"/>
            </a:pPr>
            <a:r>
              <a:rPr lang="en-US" altLang="en-US" sz="2000" b="1"/>
              <a:t>   Luise </a:t>
            </a:r>
            <a:r>
              <a:rPr lang="en-US" altLang="en-US" sz="2000"/>
              <a:t>joined him for eternity on </a:t>
            </a:r>
            <a:r>
              <a:rPr lang="en-US" altLang="en-US" sz="2000" b="1"/>
              <a:t>March 1, 1886</a:t>
            </a:r>
            <a:r>
              <a:rPr lang="en-US" altLang="en-US" sz="2000"/>
              <a:t>.</a:t>
            </a:r>
          </a:p>
          <a:p>
            <a:pPr>
              <a:buFontTx/>
              <a:buChar char="•"/>
            </a:pPr>
            <a:endParaRPr lang="en-US" altLang="en-US" sz="2000"/>
          </a:p>
          <a:p>
            <a:pPr>
              <a:buFontTx/>
              <a:buChar char="•"/>
            </a:pPr>
            <a:r>
              <a:rPr lang="en-US" altLang="en-US" sz="2000"/>
              <a:t>   They were buried in the </a:t>
            </a:r>
            <a:r>
              <a:rPr lang="en-US" altLang="en-US" sz="2000" b="1"/>
              <a:t>Fuchs Family Cemetery</a:t>
            </a:r>
          </a:p>
          <a:p>
            <a:r>
              <a:rPr lang="en-US" altLang="en-US" sz="2000"/>
              <a:t>    near their old home </a:t>
            </a:r>
            <a:r>
              <a:rPr lang="en-US" altLang="en-US" sz="2000" b="1"/>
              <a:t>on the Colorado River</a:t>
            </a:r>
            <a:r>
              <a:rPr lang="en-US" altLang="en-US" sz="2000"/>
              <a:t>.</a:t>
            </a:r>
          </a:p>
        </p:txBody>
      </p:sp>
      <p:pic>
        <p:nvPicPr>
          <p:cNvPr id="5" name="Picture 7" descr="cake6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96570"/>
            <a:ext cx="1524000" cy="1419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funeral wreath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4606925"/>
            <a:ext cx="1371600" cy="128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3" descr="funeral wreath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4606925"/>
            <a:ext cx="1371600" cy="1289050"/>
          </a:xfrm>
          <a:prstGeom prst="rect">
            <a:avLst/>
          </a:prstGeom>
          <a:noFill/>
          <a:extLst>
            <a:ext uri="{909E8E84-426E-40DD-AFC4-6F175D3DCCD1}">
              <a14:hiddenFill xmlns:a14="http://schemas.microsoft.com/office/drawing/2010/main">
                <a:solidFill>
                  <a:srgbClr val="FFFFFF"/>
                </a:solidFill>
              </a14:hiddenFill>
            </a:ext>
          </a:extLst>
        </p:spPr>
      </p:pic>
      <p:sp>
        <p:nvSpPr>
          <p:cNvPr id="176133" name="Rectangle 5"/>
          <p:cNvSpPr>
            <a:spLocks noChangeArrowheads="1"/>
          </p:cNvSpPr>
          <p:nvPr/>
        </p:nvSpPr>
        <p:spPr bwMode="auto">
          <a:xfrm>
            <a:off x="1371600" y="774700"/>
            <a:ext cx="67818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dirty="0"/>
              <a:t>   Adolf and </a:t>
            </a:r>
            <a:r>
              <a:rPr lang="en-US" altLang="en-US" sz="2000" dirty="0" err="1"/>
              <a:t>Luise</a:t>
            </a:r>
            <a:r>
              <a:rPr lang="en-US" altLang="en-US" sz="2000" dirty="0"/>
              <a:t> celebrated their </a:t>
            </a:r>
            <a:r>
              <a:rPr lang="en-US" altLang="en-US" sz="2000" b="1" dirty="0"/>
              <a:t>Golden Wedding</a:t>
            </a:r>
          </a:p>
          <a:p>
            <a:r>
              <a:rPr lang="en-US" altLang="en-US" sz="2000" b="1" dirty="0"/>
              <a:t>    Anniversary </a:t>
            </a:r>
            <a:r>
              <a:rPr lang="en-US" altLang="en-US" sz="2000" dirty="0"/>
              <a:t>on July 10, 1879.</a:t>
            </a:r>
          </a:p>
          <a:p>
            <a:endParaRPr lang="en-US" altLang="en-US" sz="2000" dirty="0"/>
          </a:p>
          <a:p>
            <a:pPr>
              <a:buFontTx/>
              <a:buChar char="•"/>
            </a:pPr>
            <a:r>
              <a:rPr lang="en-US" altLang="en-US" sz="2000" dirty="0"/>
              <a:t>   Their six surviving children and their spouses,</a:t>
            </a:r>
          </a:p>
          <a:p>
            <a:r>
              <a:rPr lang="en-US" altLang="en-US" sz="2000" dirty="0"/>
              <a:t>    thirty-six grandchildren, and three great-grandchildren</a:t>
            </a:r>
          </a:p>
          <a:p>
            <a:r>
              <a:rPr lang="en-US" altLang="en-US" sz="2000" dirty="0"/>
              <a:t>    were present.</a:t>
            </a:r>
          </a:p>
          <a:p>
            <a:endParaRPr lang="en-US" altLang="en-US" sz="2000" dirty="0"/>
          </a:p>
          <a:p>
            <a:pPr>
              <a:buFontTx/>
              <a:buChar char="•"/>
            </a:pPr>
            <a:r>
              <a:rPr lang="en-US" altLang="en-US" sz="2000" b="1" dirty="0"/>
              <a:t>   Adolf Fuchs died </a:t>
            </a:r>
            <a:r>
              <a:rPr lang="en-US" altLang="en-US" sz="2000" dirty="0"/>
              <a:t>on </a:t>
            </a:r>
            <a:r>
              <a:rPr lang="en-US" altLang="en-US" sz="2000" b="1" dirty="0"/>
              <a:t>December 9, 1885</a:t>
            </a:r>
            <a:r>
              <a:rPr lang="en-US" altLang="en-US" sz="2000" dirty="0"/>
              <a:t>, in daughter</a:t>
            </a:r>
          </a:p>
          <a:p>
            <a:r>
              <a:rPr lang="en-US" altLang="en-US" sz="2000" dirty="0"/>
              <a:t>    </a:t>
            </a:r>
            <a:r>
              <a:rPr lang="en-US" altLang="en-US" sz="2000" dirty="0" err="1"/>
              <a:t>Ottilie</a:t>
            </a:r>
            <a:r>
              <a:rPr lang="en-US" altLang="en-US" sz="2000" dirty="0"/>
              <a:t> </a:t>
            </a:r>
            <a:r>
              <a:rPr lang="en-US" altLang="en-US" sz="2000" dirty="0" err="1"/>
              <a:t>Goeth’s</a:t>
            </a:r>
            <a:r>
              <a:rPr lang="en-US" altLang="en-US" sz="2000" dirty="0"/>
              <a:t> home.</a:t>
            </a:r>
          </a:p>
          <a:p>
            <a:endParaRPr lang="en-US" altLang="en-US" sz="2000" dirty="0"/>
          </a:p>
          <a:p>
            <a:pPr>
              <a:buFontTx/>
              <a:buChar char="•"/>
            </a:pPr>
            <a:r>
              <a:rPr lang="en-US" altLang="en-US" sz="2000" b="1" dirty="0"/>
              <a:t>   </a:t>
            </a:r>
            <a:r>
              <a:rPr lang="en-US" altLang="en-US" sz="2000" b="1" dirty="0" err="1"/>
              <a:t>Luise</a:t>
            </a:r>
            <a:r>
              <a:rPr lang="en-US" altLang="en-US" sz="2000" b="1" dirty="0"/>
              <a:t> </a:t>
            </a:r>
            <a:r>
              <a:rPr lang="en-US" altLang="en-US" sz="2000" dirty="0"/>
              <a:t>joined him for eternity on </a:t>
            </a:r>
            <a:r>
              <a:rPr lang="en-US" altLang="en-US" sz="2000" b="1" dirty="0"/>
              <a:t>March 1, 1886</a:t>
            </a:r>
            <a:r>
              <a:rPr lang="en-US" altLang="en-US" sz="2000" dirty="0"/>
              <a:t>.</a:t>
            </a:r>
          </a:p>
          <a:p>
            <a:pPr>
              <a:buFontTx/>
              <a:buChar char="•"/>
            </a:pPr>
            <a:endParaRPr lang="en-US" altLang="en-US" sz="2000" dirty="0"/>
          </a:p>
          <a:p>
            <a:pPr>
              <a:buFontTx/>
              <a:buChar char="•"/>
            </a:pPr>
            <a:r>
              <a:rPr lang="en-US" altLang="en-US" sz="2000" dirty="0"/>
              <a:t>   They were buried in the </a:t>
            </a:r>
            <a:r>
              <a:rPr lang="en-US" altLang="en-US" sz="2000" b="1" dirty="0"/>
              <a:t>Fuchs Family Cemetery</a:t>
            </a:r>
          </a:p>
          <a:p>
            <a:r>
              <a:rPr lang="en-US" altLang="en-US" sz="2000" dirty="0"/>
              <a:t>    near their old home </a:t>
            </a:r>
            <a:r>
              <a:rPr lang="en-US" altLang="en-US" sz="2000" b="1" dirty="0"/>
              <a:t>on the Colorado River</a:t>
            </a:r>
            <a:r>
              <a:rPr lang="en-US" altLang="en-US" sz="2000" dirty="0"/>
              <a:t>.</a:t>
            </a:r>
          </a:p>
          <a:p>
            <a:endParaRPr lang="en-US" altLang="en-US" sz="2000" dirty="0"/>
          </a:p>
          <a:p>
            <a:pPr>
              <a:buFontTx/>
              <a:buChar char="•"/>
            </a:pPr>
            <a:r>
              <a:rPr lang="en-US" altLang="en-US" sz="2000" dirty="0"/>
              <a:t>   Their graves are marked by a tall </a:t>
            </a:r>
            <a:r>
              <a:rPr lang="en-US" altLang="en-US" sz="2000" b="1" dirty="0"/>
              <a:t>obelisk</a:t>
            </a:r>
            <a:r>
              <a:rPr lang="en-US" altLang="en-US" dirty="0"/>
              <a:t>.</a:t>
            </a:r>
          </a:p>
        </p:txBody>
      </p:sp>
      <p:pic>
        <p:nvPicPr>
          <p:cNvPr id="5" name="Picture 7" descr="cake6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6570"/>
            <a:ext cx="1524000" cy="14198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5" name="Picture 3" descr="Obelisk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838200"/>
            <a:ext cx="3808413" cy="5105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715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838200"/>
            <a:ext cx="3544888" cy="5105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p:cNvSpPr>
            <a:spLocks noChangeArrowheads="1"/>
          </p:cNvSpPr>
          <p:nvPr/>
        </p:nvSpPr>
        <p:spPr bwMode="auto">
          <a:xfrm>
            <a:off x="1524000" y="533400"/>
            <a:ext cx="622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t>Memoirs of a Texas Pioneer Grandmother</a:t>
            </a:r>
          </a:p>
        </p:txBody>
      </p:sp>
      <p:sp>
        <p:nvSpPr>
          <p:cNvPr id="209925" name="Rectangle 5"/>
          <p:cNvSpPr>
            <a:spLocks noChangeArrowheads="1"/>
          </p:cNvSpPr>
          <p:nvPr/>
        </p:nvSpPr>
        <p:spPr bwMode="auto">
          <a:xfrm>
            <a:off x="4038600" y="1600200"/>
            <a:ext cx="45720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1915, Adolf Fuchs’ daughter</a:t>
            </a:r>
          </a:p>
          <a:p>
            <a:r>
              <a:rPr lang="en-US" altLang="en-US" sz="2000" b="1"/>
              <a:t>    Ottilie Goeth </a:t>
            </a:r>
            <a:r>
              <a:rPr lang="en-US" altLang="en-US" sz="2000"/>
              <a:t>published her</a:t>
            </a:r>
          </a:p>
          <a:p>
            <a:r>
              <a:rPr lang="en-US" altLang="en-US" sz="2000"/>
              <a:t>    memoirs in German with the title</a:t>
            </a:r>
          </a:p>
          <a:p>
            <a:r>
              <a:rPr lang="en-US" altLang="en-US" sz="2000" b="1" i="1"/>
              <a:t>    Was Grossmutter Erzaehlt</a:t>
            </a:r>
            <a:r>
              <a:rPr lang="en-US" altLang="en-US" sz="2000"/>
              <a:t>. The</a:t>
            </a:r>
          </a:p>
          <a:p>
            <a:r>
              <a:rPr lang="en-US" altLang="en-US" sz="2000"/>
              <a:t>    book provides her detailed</a:t>
            </a:r>
          </a:p>
          <a:p>
            <a:r>
              <a:rPr lang="en-US" altLang="en-US" sz="2000"/>
              <a:t>    recollections of the family’s life</a:t>
            </a:r>
          </a:p>
          <a:p>
            <a:r>
              <a:rPr lang="en-US" altLang="en-US" sz="2000"/>
              <a:t>    in Germany and those early</a:t>
            </a:r>
          </a:p>
          <a:p>
            <a:r>
              <a:rPr lang="en-US" altLang="en-US" sz="2000"/>
              <a:t>    years in Texas.</a:t>
            </a:r>
          </a:p>
          <a:p>
            <a:endParaRPr lang="en-US" altLang="en-US" sz="2000"/>
          </a:p>
        </p:txBody>
      </p:sp>
      <p:sp>
        <p:nvSpPr>
          <p:cNvPr id="209926" name="Line 6"/>
          <p:cNvSpPr>
            <a:spLocks noChangeShapeType="1"/>
          </p:cNvSpPr>
          <p:nvPr/>
        </p:nvSpPr>
        <p:spPr bwMode="auto">
          <a:xfrm>
            <a:off x="1143000" y="1143000"/>
            <a:ext cx="6781800" cy="0"/>
          </a:xfrm>
          <a:prstGeom prst="line">
            <a:avLst/>
          </a:prstGeom>
          <a:noFill/>
          <a:ln w="38100">
            <a:solidFill>
              <a:schemeClr val="bg2"/>
            </a:solidFill>
            <a:round/>
            <a:headEnd/>
            <a:tailEnd/>
          </a:ln>
          <a:effectLst>
            <a:prstShdw prst="shdw17" dist="17961" dir="2700000">
              <a:schemeClr val="bg2">
                <a:gamma/>
                <a:shade val="60000"/>
                <a:invGamma/>
              </a:schemeClr>
            </a:prstShdw>
          </a:effectLst>
          <a:extLst>
            <a:ext uri="{909E8E84-426E-40DD-AFC4-6F175D3DCCD1}">
              <a14:hiddenFill xmlns:a14="http://schemas.microsoft.com/office/drawing/2010/main">
                <a:noFill/>
              </a14:hiddenFill>
            </a:ext>
          </a:extLst>
        </p:spPr>
        <p:txBody>
          <a:bodyPr/>
          <a:lstStyle/>
          <a:p>
            <a:endParaRPr lang="en-US"/>
          </a:p>
        </p:txBody>
      </p:sp>
      <p:pic>
        <p:nvPicPr>
          <p:cNvPr id="209927" name="Picture 7" descr="Memoi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447800"/>
            <a:ext cx="3101975" cy="4724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4038600" y="1600200"/>
            <a:ext cx="45720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1915, Adolf Fuchs’ daughter</a:t>
            </a:r>
          </a:p>
          <a:p>
            <a:r>
              <a:rPr lang="en-US" altLang="en-US" sz="2000" b="1"/>
              <a:t>    Ottilie Goeth </a:t>
            </a:r>
            <a:r>
              <a:rPr lang="en-US" altLang="en-US" sz="2000"/>
              <a:t>published her</a:t>
            </a:r>
          </a:p>
          <a:p>
            <a:r>
              <a:rPr lang="en-US" altLang="en-US" sz="2000"/>
              <a:t>    memoirs in German with the title</a:t>
            </a:r>
          </a:p>
          <a:p>
            <a:r>
              <a:rPr lang="en-US" altLang="en-US" sz="2000" b="1" i="1"/>
              <a:t>    Was Grossmutter Erzaehlt</a:t>
            </a:r>
            <a:r>
              <a:rPr lang="en-US" altLang="en-US" sz="2000"/>
              <a:t>. The</a:t>
            </a:r>
          </a:p>
          <a:p>
            <a:r>
              <a:rPr lang="en-US" altLang="en-US" sz="2000"/>
              <a:t>    book provides her detailed</a:t>
            </a:r>
          </a:p>
          <a:p>
            <a:r>
              <a:rPr lang="en-US" altLang="en-US" sz="2000"/>
              <a:t>    recollections of the family’s life</a:t>
            </a:r>
          </a:p>
          <a:p>
            <a:r>
              <a:rPr lang="en-US" altLang="en-US" sz="2000"/>
              <a:t>    in Germany and those early</a:t>
            </a:r>
          </a:p>
          <a:p>
            <a:r>
              <a:rPr lang="en-US" altLang="en-US" sz="2000"/>
              <a:t>    years in Texas.</a:t>
            </a:r>
          </a:p>
          <a:p>
            <a:endParaRPr lang="en-US" altLang="en-US" sz="2000"/>
          </a:p>
          <a:p>
            <a:pPr>
              <a:buFontTx/>
              <a:buChar char="•"/>
            </a:pPr>
            <a:r>
              <a:rPr lang="en-US" altLang="en-US" sz="2000"/>
              <a:t>   In 1969 and again in 1982</a:t>
            </a:r>
          </a:p>
          <a:p>
            <a:r>
              <a:rPr lang="en-US" altLang="en-US" sz="2000"/>
              <a:t>    Ottilie’s granddaughter </a:t>
            </a:r>
            <a:r>
              <a:rPr lang="en-US" altLang="en-US" sz="2000" b="1"/>
              <a:t>Irma</a:t>
            </a:r>
          </a:p>
          <a:p>
            <a:r>
              <a:rPr lang="en-US" altLang="en-US" sz="2000" b="1"/>
              <a:t>    Goeth Guenther </a:t>
            </a:r>
            <a:r>
              <a:rPr lang="en-US" altLang="en-US" sz="2000"/>
              <a:t>published her</a:t>
            </a:r>
          </a:p>
          <a:p>
            <a:r>
              <a:rPr lang="en-US" altLang="en-US" sz="2000"/>
              <a:t>    translation of this classic of</a:t>
            </a:r>
          </a:p>
          <a:p>
            <a:r>
              <a:rPr lang="en-US" altLang="en-US" sz="2000"/>
              <a:t>    German-Texana.</a:t>
            </a:r>
          </a:p>
        </p:txBody>
      </p:sp>
      <p:sp>
        <p:nvSpPr>
          <p:cNvPr id="180227" name="Rectangle 3"/>
          <p:cNvSpPr>
            <a:spLocks noChangeArrowheads="1"/>
          </p:cNvSpPr>
          <p:nvPr/>
        </p:nvSpPr>
        <p:spPr bwMode="auto">
          <a:xfrm>
            <a:off x="1524000" y="533400"/>
            <a:ext cx="6229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t>Memoirs of a Texas Pioneer Grandmother</a:t>
            </a:r>
          </a:p>
        </p:txBody>
      </p:sp>
      <p:sp>
        <p:nvSpPr>
          <p:cNvPr id="180228" name="Line 4"/>
          <p:cNvSpPr>
            <a:spLocks noChangeShapeType="1"/>
          </p:cNvSpPr>
          <p:nvPr/>
        </p:nvSpPr>
        <p:spPr bwMode="auto">
          <a:xfrm>
            <a:off x="1143000" y="1143000"/>
            <a:ext cx="6781800" cy="0"/>
          </a:xfrm>
          <a:prstGeom prst="line">
            <a:avLst/>
          </a:prstGeom>
          <a:noFill/>
          <a:ln w="38100">
            <a:solidFill>
              <a:schemeClr val="bg2"/>
            </a:solidFill>
            <a:round/>
            <a:headEnd/>
            <a:tailEnd/>
          </a:ln>
          <a:effectLst>
            <a:prstShdw prst="shdw17" dist="17961" dir="2700000">
              <a:schemeClr val="bg2">
                <a:gamma/>
                <a:shade val="60000"/>
                <a:invGamma/>
              </a:schemeClr>
            </a:prstShdw>
          </a:effectLst>
          <a:extLst>
            <a:ext uri="{909E8E84-426E-40DD-AFC4-6F175D3DCCD1}">
              <a14:hiddenFill xmlns:a14="http://schemas.microsoft.com/office/drawing/2010/main">
                <a:noFill/>
              </a14:hiddenFill>
            </a:ext>
          </a:extLst>
        </p:spPr>
        <p:txBody>
          <a:bodyPr/>
          <a:lstStyle/>
          <a:p>
            <a:endParaRPr lang="en-US"/>
          </a:p>
        </p:txBody>
      </p:sp>
      <p:pic>
        <p:nvPicPr>
          <p:cNvPr id="180229" name="Picture 5" descr="Memoi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447800"/>
            <a:ext cx="3101975" cy="4724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368776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1" name="Rectangle 3"/>
          <p:cNvSpPr>
            <a:spLocks noChangeArrowheads="1"/>
          </p:cNvSpPr>
          <p:nvPr/>
        </p:nvSpPr>
        <p:spPr bwMode="auto">
          <a:xfrm>
            <a:off x="5029200" y="1598613"/>
            <a:ext cx="3124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1927 Adolf Fuchs’</a:t>
            </a:r>
          </a:p>
          <a:p>
            <a:r>
              <a:rPr lang="en-US" altLang="en-US" sz="2000"/>
              <a:t>daughter-in-law </a:t>
            </a:r>
            <a:r>
              <a:rPr lang="en-US" altLang="en-US" sz="2000" b="1"/>
              <a:t>Louise</a:t>
            </a:r>
          </a:p>
          <a:p>
            <a:r>
              <a:rPr lang="en-US" altLang="en-US" sz="2000" b="1"/>
              <a:t>Romberg Fuchs</a:t>
            </a:r>
            <a:r>
              <a:rPr lang="en-US" altLang="en-US" sz="2000"/>
              <a:t>, wife of</a:t>
            </a:r>
          </a:p>
          <a:p>
            <a:r>
              <a:rPr lang="en-US" altLang="en-US" sz="2000"/>
              <a:t>son Wilhelm, also published her memoirs, called </a:t>
            </a:r>
            <a:r>
              <a:rPr lang="en-US" altLang="en-US" sz="2000" b="1" i="1"/>
              <a:t>Erinnerungen</a:t>
            </a:r>
          </a:p>
          <a:p>
            <a:r>
              <a:rPr lang="en-US" altLang="en-US" sz="2000"/>
              <a:t>(</a:t>
            </a:r>
            <a:r>
              <a:rPr lang="en-US" altLang="en-US" sz="2000" b="1" i="1"/>
              <a:t>Reminiscences</a:t>
            </a:r>
            <a:r>
              <a:rPr lang="en-US" altLang="en-US" sz="2000"/>
              <a:t>).  It is a</a:t>
            </a:r>
          </a:p>
          <a:p>
            <a:r>
              <a:rPr lang="en-US" altLang="en-US" sz="2000"/>
              <a:t>fitting companion to</a:t>
            </a:r>
          </a:p>
          <a:p>
            <a:r>
              <a:rPr lang="en-US" altLang="en-US" sz="2000"/>
              <a:t>Ottilie Goeth’s book.</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57200"/>
            <a:ext cx="6348413" cy="51466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angle 3"/>
          <p:cNvSpPr>
            <a:spLocks noChangeArrowheads="1"/>
          </p:cNvSpPr>
          <p:nvPr/>
        </p:nvSpPr>
        <p:spPr bwMode="auto">
          <a:xfrm>
            <a:off x="1371600" y="5715000"/>
            <a:ext cx="6248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 view of Güstrow circa 1880. The Domschule can be seen in the center of the picture.</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Tiger Mill angor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533400"/>
            <a:ext cx="7010400" cy="477043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2275" name="Rectangle 3"/>
          <p:cNvSpPr>
            <a:spLocks noChangeArrowheads="1"/>
          </p:cNvSpPr>
          <p:nvPr/>
        </p:nvSpPr>
        <p:spPr bwMode="auto">
          <a:xfrm>
            <a:off x="762000" y="5410200"/>
            <a:ext cx="7620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Hermann Theodor Fuchs </a:t>
            </a:r>
            <a:r>
              <a:rPr lang="en-US" altLang="en-US" sz="2000"/>
              <a:t>(1842-1907) imported Angora goats to</a:t>
            </a:r>
          </a:p>
          <a:p>
            <a:r>
              <a:rPr lang="en-US" altLang="en-US" sz="2000"/>
              <a:t>Texas and became a very prominent and respected rancher.  In</a:t>
            </a:r>
          </a:p>
          <a:p>
            <a:r>
              <a:rPr lang="en-US" altLang="en-US" sz="2000"/>
              <a:t>1878 he built a large, three-story house which still stands today.</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838200" y="5029200"/>
            <a:ext cx="7543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Hermann and Caroline were the parents of two adopted children,</a:t>
            </a:r>
          </a:p>
          <a:p>
            <a:r>
              <a:rPr lang="en-US" altLang="en-US" sz="2000"/>
              <a:t>Walter and Marietta Anderson, as well as Frieda, Albano, and</a:t>
            </a:r>
          </a:p>
          <a:p>
            <a:r>
              <a:rPr lang="en-US" altLang="en-US" sz="2000"/>
              <a:t>Johanna. After brother Benno’s wife Emma died, they also raised</a:t>
            </a:r>
          </a:p>
          <a:p>
            <a:r>
              <a:rPr lang="en-US" altLang="en-US" sz="2000"/>
              <a:t>Benno’s son </a:t>
            </a:r>
            <a:r>
              <a:rPr lang="en-US" altLang="en-US" sz="2000" b="1"/>
              <a:t>Oscar Fox</a:t>
            </a:r>
            <a:r>
              <a:rPr lang="en-US" altLang="en-US" sz="2000"/>
              <a:t>, who became a famous </a:t>
            </a:r>
            <a:r>
              <a:rPr lang="en-US" altLang="en-US" sz="2000" b="1"/>
              <a:t>composer</a:t>
            </a:r>
            <a:r>
              <a:rPr lang="en-US" altLang="en-US" sz="2000"/>
              <a:t>.</a:t>
            </a:r>
          </a:p>
        </p:txBody>
      </p:sp>
      <p:pic>
        <p:nvPicPr>
          <p:cNvPr id="183299" name="Picture 3" descr="Hermann Fuchs fam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7600950" cy="43910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990600" y="5715000"/>
            <a:ext cx="7620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1909 Caroline Fuchs sold the property to the </a:t>
            </a:r>
            <a:r>
              <a:rPr lang="en-US" altLang="en-US" sz="2000" b="1"/>
              <a:t>Krumm </a:t>
            </a:r>
            <a:r>
              <a:rPr lang="en-US" altLang="en-US" sz="2000"/>
              <a:t>Family.</a:t>
            </a:r>
          </a:p>
          <a:p>
            <a:r>
              <a:rPr lang="en-US" altLang="en-US" sz="2000"/>
              <a:t>Here is the house as viewed in April 2005.</a:t>
            </a:r>
          </a:p>
        </p:txBody>
      </p:sp>
      <p:pic>
        <p:nvPicPr>
          <p:cNvPr id="184323" name="Picture 3" descr="Krumm House 2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7200"/>
            <a:ext cx="6819900" cy="51149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5105400" y="1370013"/>
            <a:ext cx="3048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On May 1, 1901,</a:t>
            </a:r>
          </a:p>
          <a:p>
            <a:r>
              <a:rPr lang="en-US" altLang="en-US" sz="2000"/>
              <a:t>Hermann’s son </a:t>
            </a:r>
            <a:r>
              <a:rPr lang="en-US" altLang="en-US" sz="2000" b="1"/>
              <a:t>Albano</a:t>
            </a:r>
          </a:p>
          <a:p>
            <a:r>
              <a:rPr lang="en-US" altLang="en-US" sz="2000"/>
              <a:t>married </a:t>
            </a:r>
            <a:r>
              <a:rPr lang="en-US" altLang="en-US" sz="2000" b="1"/>
              <a:t>Georginia</a:t>
            </a:r>
          </a:p>
          <a:p>
            <a:r>
              <a:rPr lang="en-US" altLang="en-US" sz="2000" b="1"/>
              <a:t>(Gini) Fuchs</a:t>
            </a:r>
            <a:r>
              <a:rPr lang="en-US" altLang="en-US" sz="2000"/>
              <a:t>, daughter</a:t>
            </a:r>
          </a:p>
          <a:p>
            <a:r>
              <a:rPr lang="en-US" altLang="en-US" sz="2000"/>
              <a:t>of </a:t>
            </a:r>
            <a:r>
              <a:rPr lang="en-US" altLang="en-US" sz="2000" b="1"/>
              <a:t>Adolf Fuchs’ nephew</a:t>
            </a:r>
          </a:p>
          <a:p>
            <a:r>
              <a:rPr lang="en-US" altLang="en-US" sz="2000" b="1"/>
              <a:t>Fritz Fuchs.</a:t>
            </a:r>
          </a:p>
        </p:txBody>
      </p:sp>
      <p:pic>
        <p:nvPicPr>
          <p:cNvPr id="185347" name="Picture 3" descr="Albano - Gini 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3824288" cy="5486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838200" y="5410200"/>
            <a:ext cx="7467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He built her a new house just a few hundred yards from the site of his grandparents’, Adolf and Luise Fuchs’, original home on the Colorado River.</a:t>
            </a:r>
          </a:p>
        </p:txBody>
      </p:sp>
      <p:pic>
        <p:nvPicPr>
          <p:cNvPr id="186372" name="Picture 4" descr="AJF house 1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533400"/>
            <a:ext cx="6248400" cy="4762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Marble Falls map AJ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5105400" cy="48736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8" name="Picture 4" descr="AJF house comple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57238"/>
            <a:ext cx="6934200" cy="52974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Rectangle 4"/>
          <p:cNvSpPr>
            <a:spLocks noChangeArrowheads="1"/>
          </p:cNvSpPr>
          <p:nvPr/>
        </p:nvSpPr>
        <p:spPr bwMode="auto">
          <a:xfrm>
            <a:off x="838200" y="5470525"/>
            <a:ext cx="7467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dirty="0"/>
              <a:t>The Albano Fuchs Family lived there until 1918 and then moved to </a:t>
            </a:r>
            <a:r>
              <a:rPr lang="en-US" altLang="en-US" sz="2000" dirty="0" smtClean="0"/>
              <a:t>a farm in Lubbock County near Abernathy </a:t>
            </a:r>
            <a:r>
              <a:rPr lang="en-US" altLang="en-US" sz="2000" dirty="0"/>
              <a:t>(</a:t>
            </a:r>
            <a:r>
              <a:rPr lang="en-US" altLang="en-US" sz="2000" dirty="0" smtClean="0"/>
              <a:t>Hale County).</a:t>
            </a:r>
            <a:endParaRPr lang="en-US" altLang="en-US" sz="2000" dirty="0"/>
          </a:p>
        </p:txBody>
      </p:sp>
      <p:pic>
        <p:nvPicPr>
          <p:cNvPr id="211973" name="Picture 5" descr="AJF Family 19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76288"/>
            <a:ext cx="7905750" cy="45577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7" name="Picture 5" descr="Abernathy 01c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60450"/>
            <a:ext cx="6629400" cy="46545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9318" name="AutoShape 6"/>
          <p:cNvSpPr>
            <a:spLocks noChangeArrowheads="1"/>
          </p:cNvSpPr>
          <p:nvPr/>
        </p:nvSpPr>
        <p:spPr bwMode="auto">
          <a:xfrm>
            <a:off x="5410200" y="3962400"/>
            <a:ext cx="228600" cy="228600"/>
          </a:xfrm>
          <a:prstGeom prst="star5">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9323" name="Line 11"/>
          <p:cNvSpPr>
            <a:spLocks noChangeShapeType="1"/>
          </p:cNvSpPr>
          <p:nvPr/>
        </p:nvSpPr>
        <p:spPr bwMode="auto">
          <a:xfrm flipH="1" flipV="1">
            <a:off x="4953000" y="3429000"/>
            <a:ext cx="533400" cy="6096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24" name="Line 12"/>
          <p:cNvSpPr>
            <a:spLocks noChangeShapeType="1"/>
          </p:cNvSpPr>
          <p:nvPr/>
        </p:nvSpPr>
        <p:spPr bwMode="auto">
          <a:xfrm flipH="1" flipV="1">
            <a:off x="4419600" y="2819400"/>
            <a:ext cx="533400" cy="609600"/>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9325" name="Line 13"/>
          <p:cNvSpPr>
            <a:spLocks noChangeShapeType="1"/>
          </p:cNvSpPr>
          <p:nvPr/>
        </p:nvSpPr>
        <p:spPr bwMode="auto">
          <a:xfrm flipH="1" flipV="1">
            <a:off x="4114800" y="2514600"/>
            <a:ext cx="304800" cy="304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0" name="Picture 4" descr="Abernathy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14400"/>
            <a:ext cx="6019800" cy="45958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7283450" cy="48799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66800" y="54864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a:t>
            </a:r>
            <a:r>
              <a:rPr lang="en-US" altLang="en-US" sz="2000" b="1"/>
              <a:t>Güstrow Dom </a:t>
            </a:r>
            <a:r>
              <a:rPr lang="en-US" altLang="en-US" sz="2000"/>
              <a:t>(Cathedral), where Carl Adolf’s father served as </a:t>
            </a:r>
            <a:r>
              <a:rPr lang="en-US" altLang="en-US" sz="2000" b="1"/>
              <a:t>Superintendent </a:t>
            </a:r>
            <a:r>
              <a:rPr lang="en-US" altLang="en-US" sz="2000"/>
              <a:t>from 1811 until his death in 1828.</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4"/>
          <p:cNvSpPr>
            <a:spLocks noChangeArrowheads="1"/>
          </p:cNvSpPr>
          <p:nvPr/>
        </p:nvSpPr>
        <p:spPr bwMode="auto">
          <a:xfrm>
            <a:off x="1219200" y="6080125"/>
            <a:ext cx="6611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family expanded by two after the move to Abernathy.</a:t>
            </a:r>
          </a:p>
        </p:txBody>
      </p:sp>
      <p:pic>
        <p:nvPicPr>
          <p:cNvPr id="215045" name="Picture 5" descr="AJF Family Abernathy 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98488"/>
            <a:ext cx="7553325" cy="542131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8" name="Rectangle 4"/>
          <p:cNvSpPr>
            <a:spLocks noChangeArrowheads="1"/>
          </p:cNvSpPr>
          <p:nvPr/>
        </p:nvSpPr>
        <p:spPr bwMode="auto">
          <a:xfrm>
            <a:off x="1143000" y="5181600"/>
            <a:ext cx="739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1926 Albano Fuchs and Gini and their six youngest sons</a:t>
            </a:r>
          </a:p>
          <a:p>
            <a:r>
              <a:rPr lang="en-US" altLang="en-US" sz="2000"/>
              <a:t>moved to a sheep and cattle ranch in eastern New Mexico</a:t>
            </a:r>
          </a:p>
          <a:p>
            <a:r>
              <a:rPr lang="en-US" altLang="en-US" sz="2000"/>
              <a:t>near Tatum.</a:t>
            </a:r>
          </a:p>
        </p:txBody>
      </p:sp>
      <p:pic>
        <p:nvPicPr>
          <p:cNvPr id="216069" name="Picture 5" descr="AJF Ranch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610475" cy="41624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2" name="Picture 4" descr="Tatum 0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553200" cy="50022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3413" name="Line 5"/>
          <p:cNvSpPr>
            <a:spLocks noChangeShapeType="1"/>
          </p:cNvSpPr>
          <p:nvPr/>
        </p:nvSpPr>
        <p:spPr bwMode="auto">
          <a:xfrm flipH="1">
            <a:off x="4648200" y="3429000"/>
            <a:ext cx="685800" cy="3048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414" name="Line 6"/>
          <p:cNvSpPr>
            <a:spLocks noChangeShapeType="1"/>
          </p:cNvSpPr>
          <p:nvPr/>
        </p:nvSpPr>
        <p:spPr bwMode="auto">
          <a:xfrm flipH="1">
            <a:off x="5334000" y="3200400"/>
            <a:ext cx="533400" cy="2286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3415" name="Line 7"/>
          <p:cNvSpPr>
            <a:spLocks noChangeShapeType="1"/>
          </p:cNvSpPr>
          <p:nvPr/>
        </p:nvSpPr>
        <p:spPr bwMode="auto">
          <a:xfrm flipH="1">
            <a:off x="4114800" y="3733800"/>
            <a:ext cx="533400" cy="228600"/>
          </a:xfrm>
          <a:prstGeom prst="line">
            <a:avLst/>
          </a:prstGeom>
          <a:noFill/>
          <a:ln w="5715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6" name="Picture 4" descr="Tatum 0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400800" cy="48863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6" name="Picture 4" descr="Ranch sn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68388"/>
            <a:ext cx="8001000" cy="48021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4437" name="Text Box 5"/>
          <p:cNvSpPr txBox="1">
            <a:spLocks noChangeArrowheads="1"/>
          </p:cNvSpPr>
          <p:nvPr/>
        </p:nvSpPr>
        <p:spPr bwMode="auto">
          <a:xfrm>
            <a:off x="2895600" y="528638"/>
            <a:ext cx="2805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Wintertime at the ranch</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4" name="Rectangle 4"/>
          <p:cNvSpPr>
            <a:spLocks noChangeArrowheads="1"/>
          </p:cNvSpPr>
          <p:nvPr/>
        </p:nvSpPr>
        <p:spPr bwMode="auto">
          <a:xfrm>
            <a:off x="762000" y="5775325"/>
            <a:ext cx="7772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On </a:t>
            </a:r>
            <a:r>
              <a:rPr lang="en-US" altLang="en-US" sz="2000" b="1"/>
              <a:t>April 29, 1951</a:t>
            </a:r>
            <a:r>
              <a:rPr lang="en-US" altLang="en-US" sz="2000"/>
              <a:t>, Albano and Gini Fuchs celebrated their </a:t>
            </a:r>
            <a:r>
              <a:rPr lang="en-US" altLang="en-US" sz="2000" b="1"/>
              <a:t>Golden</a:t>
            </a:r>
          </a:p>
          <a:p>
            <a:r>
              <a:rPr lang="en-US" altLang="en-US" sz="2000" b="1"/>
              <a:t>Wedding Anniversary </a:t>
            </a:r>
            <a:r>
              <a:rPr lang="en-US" altLang="en-US" sz="2000"/>
              <a:t>in </a:t>
            </a:r>
            <a:r>
              <a:rPr lang="en-US" altLang="en-US" sz="2000" b="1"/>
              <a:t>Ruidoso</a:t>
            </a:r>
            <a:r>
              <a:rPr lang="en-US" altLang="en-US" sz="2000"/>
              <a:t>, New Mexico.</a:t>
            </a:r>
          </a:p>
        </p:txBody>
      </p:sp>
      <p:pic>
        <p:nvPicPr>
          <p:cNvPr id="220165" name="Picture 5" descr="1951 Golden Annivers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33400"/>
            <a:ext cx="7924800" cy="5181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9" name="Rectangle 5"/>
          <p:cNvSpPr>
            <a:spLocks noChangeArrowheads="1"/>
          </p:cNvSpPr>
          <p:nvPr/>
        </p:nvSpPr>
        <p:spPr bwMode="auto">
          <a:xfrm>
            <a:off x="838200" y="1143000"/>
            <a:ext cx="38100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Fuchs’ descendants</a:t>
            </a:r>
          </a:p>
          <a:p>
            <a:r>
              <a:rPr lang="en-US" altLang="en-US" sz="2000"/>
              <a:t>    now number in the </a:t>
            </a:r>
          </a:p>
          <a:p>
            <a:r>
              <a:rPr lang="en-US" altLang="en-US" sz="2000"/>
              <a:t>    hundreds, and his heritage</a:t>
            </a:r>
          </a:p>
          <a:p>
            <a:r>
              <a:rPr lang="en-US" altLang="en-US" sz="2000"/>
              <a:t>    continues to thrive in Texas</a:t>
            </a:r>
          </a:p>
          <a:p>
            <a:r>
              <a:rPr lang="en-US" altLang="en-US" sz="2000"/>
              <a:t>    and New Mexico, and many</a:t>
            </a:r>
          </a:p>
          <a:p>
            <a:r>
              <a:rPr lang="en-US" altLang="en-US" sz="2000"/>
              <a:t>    other parts of his chosen</a:t>
            </a:r>
          </a:p>
          <a:p>
            <a:r>
              <a:rPr lang="en-US" altLang="en-US" sz="2000"/>
              <a:t>    “Land of Freedom.”</a:t>
            </a:r>
          </a:p>
          <a:p>
            <a:endParaRPr lang="en-US" altLang="en-US" sz="2000"/>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4"/>
          <p:cNvSpPr>
            <a:spLocks noChangeArrowheads="1"/>
          </p:cNvSpPr>
          <p:nvPr/>
        </p:nvSpPr>
        <p:spPr bwMode="auto">
          <a:xfrm>
            <a:off x="838200" y="1143000"/>
            <a:ext cx="38100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Fuchs’ descendants</a:t>
            </a:r>
          </a:p>
          <a:p>
            <a:r>
              <a:rPr lang="en-US" altLang="en-US" sz="2000"/>
              <a:t>    now number in the </a:t>
            </a:r>
          </a:p>
          <a:p>
            <a:r>
              <a:rPr lang="en-US" altLang="en-US" sz="2000"/>
              <a:t>    hundreds, and his heritage</a:t>
            </a:r>
          </a:p>
          <a:p>
            <a:r>
              <a:rPr lang="en-US" altLang="en-US" sz="2000"/>
              <a:t>    continues to thrive in Texas</a:t>
            </a:r>
          </a:p>
          <a:p>
            <a:r>
              <a:rPr lang="en-US" altLang="en-US" sz="2000"/>
              <a:t>    and New Mexico, and many</a:t>
            </a:r>
          </a:p>
          <a:p>
            <a:r>
              <a:rPr lang="en-US" altLang="en-US" sz="2000"/>
              <a:t>    other parts of his chosen</a:t>
            </a:r>
          </a:p>
          <a:p>
            <a:r>
              <a:rPr lang="en-US" altLang="en-US" sz="2000"/>
              <a:t>    “Land of Freedom.”</a:t>
            </a:r>
          </a:p>
          <a:p>
            <a:endParaRPr lang="en-US" altLang="en-US" sz="2000"/>
          </a:p>
          <a:p>
            <a:pPr>
              <a:buFontTx/>
              <a:buChar char="•"/>
            </a:pPr>
            <a:r>
              <a:rPr lang="en-US" altLang="en-US" sz="2000"/>
              <a:t>   In 2005 his long-lost novel</a:t>
            </a:r>
          </a:p>
          <a:p>
            <a:r>
              <a:rPr lang="en-US" altLang="en-US" sz="2000" b="1" i="1"/>
              <a:t>    Robert </a:t>
            </a:r>
            <a:r>
              <a:rPr lang="en-US" altLang="en-US" sz="2000"/>
              <a:t>found new readers</a:t>
            </a:r>
          </a:p>
          <a:p>
            <a:r>
              <a:rPr lang="en-US" altLang="en-US" sz="2000"/>
              <a:t>    thanks to </a:t>
            </a:r>
            <a:r>
              <a:rPr lang="en-US" altLang="en-US" sz="2000" b="1"/>
              <a:t>research and</a:t>
            </a:r>
          </a:p>
          <a:p>
            <a:r>
              <a:rPr lang="en-US" altLang="en-US" sz="2000" b="1"/>
              <a:t>    translation </a:t>
            </a:r>
            <a:r>
              <a:rPr lang="en-US" altLang="en-US" sz="2000"/>
              <a:t>done by his</a:t>
            </a:r>
          </a:p>
          <a:p>
            <a:r>
              <a:rPr lang="en-US" altLang="en-US" sz="2000"/>
              <a:t>    great-great-grandsons </a:t>
            </a:r>
          </a:p>
          <a:p>
            <a:r>
              <a:rPr lang="en-US" altLang="en-US" sz="2000" b="1"/>
              <a:t>    Ewald Hollis Fuchs </a:t>
            </a:r>
            <a:r>
              <a:rPr lang="en-US" altLang="en-US" sz="2000"/>
              <a:t>and </a:t>
            </a:r>
          </a:p>
          <a:p>
            <a:r>
              <a:rPr lang="en-US" altLang="en-US" sz="2000"/>
              <a:t>    </a:t>
            </a:r>
            <a:r>
              <a:rPr lang="en-US" altLang="en-US" sz="2000" b="1"/>
              <a:t>Kenneth W. Fuchs</a:t>
            </a:r>
            <a:r>
              <a:rPr lang="en-US" altLang="en-US" sz="2000"/>
              <a:t>.</a:t>
            </a:r>
          </a:p>
        </p:txBody>
      </p:sp>
      <p:pic>
        <p:nvPicPr>
          <p:cNvPr id="223237" name="Picture 5" descr="Rob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33400"/>
            <a:ext cx="3533775" cy="56959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4"/>
          <p:cNvSpPr>
            <a:spLocks noChangeArrowheads="1"/>
          </p:cNvSpPr>
          <p:nvPr/>
        </p:nvSpPr>
        <p:spPr bwMode="auto">
          <a:xfrm>
            <a:off x="838200" y="1143000"/>
            <a:ext cx="38100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Fuchs’ descendants</a:t>
            </a:r>
          </a:p>
          <a:p>
            <a:r>
              <a:rPr lang="en-US" altLang="en-US" sz="2000"/>
              <a:t>    now number in the </a:t>
            </a:r>
          </a:p>
          <a:p>
            <a:r>
              <a:rPr lang="en-US" altLang="en-US" sz="2000"/>
              <a:t>    hundreds, and his heritage</a:t>
            </a:r>
          </a:p>
          <a:p>
            <a:r>
              <a:rPr lang="en-US" altLang="en-US" sz="2000"/>
              <a:t>    continues to thrive in Texas</a:t>
            </a:r>
          </a:p>
          <a:p>
            <a:r>
              <a:rPr lang="en-US" altLang="en-US" sz="2000"/>
              <a:t>    and New Mexico, and many</a:t>
            </a:r>
          </a:p>
          <a:p>
            <a:r>
              <a:rPr lang="en-US" altLang="en-US" sz="2000"/>
              <a:t>    other parts of his chosen</a:t>
            </a:r>
          </a:p>
          <a:p>
            <a:r>
              <a:rPr lang="en-US" altLang="en-US" sz="2000"/>
              <a:t>    “Land of Freedom.”</a:t>
            </a:r>
          </a:p>
          <a:p>
            <a:endParaRPr lang="en-US" altLang="en-US" sz="2000"/>
          </a:p>
          <a:p>
            <a:pPr>
              <a:buFontTx/>
              <a:buChar char="•"/>
            </a:pPr>
            <a:r>
              <a:rPr lang="en-US" altLang="en-US" sz="2000"/>
              <a:t>   In 2005 his long-lost novel</a:t>
            </a:r>
          </a:p>
          <a:p>
            <a:r>
              <a:rPr lang="en-US" altLang="en-US" sz="2000" b="1" i="1"/>
              <a:t>    Robert </a:t>
            </a:r>
            <a:r>
              <a:rPr lang="en-US" altLang="en-US" sz="2000"/>
              <a:t>found new readers</a:t>
            </a:r>
          </a:p>
          <a:p>
            <a:r>
              <a:rPr lang="en-US" altLang="en-US" sz="2000"/>
              <a:t>    thanks to </a:t>
            </a:r>
            <a:r>
              <a:rPr lang="en-US" altLang="en-US" sz="2000" b="1"/>
              <a:t>research and</a:t>
            </a:r>
          </a:p>
          <a:p>
            <a:r>
              <a:rPr lang="en-US" altLang="en-US" sz="2000" b="1"/>
              <a:t>    translation </a:t>
            </a:r>
            <a:r>
              <a:rPr lang="en-US" altLang="en-US" sz="2000"/>
              <a:t>done by his</a:t>
            </a:r>
          </a:p>
          <a:p>
            <a:r>
              <a:rPr lang="en-US" altLang="en-US" sz="2000"/>
              <a:t>    great-great-grandsons </a:t>
            </a:r>
          </a:p>
          <a:p>
            <a:r>
              <a:rPr lang="en-US" altLang="en-US" sz="2000" b="1"/>
              <a:t>    Ewald Hollis Fuchs </a:t>
            </a:r>
            <a:r>
              <a:rPr lang="en-US" altLang="en-US" sz="2000"/>
              <a:t>and </a:t>
            </a:r>
          </a:p>
          <a:p>
            <a:r>
              <a:rPr lang="en-US" altLang="en-US" sz="2000"/>
              <a:t>    </a:t>
            </a:r>
            <a:r>
              <a:rPr lang="en-US" altLang="en-US" sz="2000" b="1"/>
              <a:t>Kenneth W. Fuchs</a:t>
            </a:r>
            <a:r>
              <a:rPr lang="en-US" altLang="en-US" sz="2000"/>
              <a:t>.</a:t>
            </a:r>
          </a:p>
        </p:txBody>
      </p:sp>
      <p:pic>
        <p:nvPicPr>
          <p:cNvPr id="275461" name="Picture 5" descr="TranslatorKF X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762000"/>
            <a:ext cx="3771900" cy="5029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4" name="Picture 4" descr="TranslatorKF X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762000"/>
            <a:ext cx="3884613" cy="5181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485" name="Text Box 5"/>
          <p:cNvSpPr txBox="1">
            <a:spLocks noChangeArrowheads="1"/>
          </p:cNvSpPr>
          <p:nvPr/>
        </p:nvSpPr>
        <p:spPr bwMode="auto">
          <a:xfrm>
            <a:off x="914400" y="13716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276486" name="Text Box 6"/>
          <p:cNvSpPr txBox="1">
            <a:spLocks noChangeArrowheads="1"/>
          </p:cNvSpPr>
          <p:nvPr/>
        </p:nvSpPr>
        <p:spPr bwMode="auto">
          <a:xfrm>
            <a:off x="914400" y="1143000"/>
            <a:ext cx="3200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Ken Fuchs displayed his most valuable treasure, the original copy of </a:t>
            </a:r>
            <a:r>
              <a:rPr lang="en-US" altLang="en-US" sz="2000" b="1" i="1"/>
              <a:t>Robert</a:t>
            </a:r>
            <a:r>
              <a:rPr lang="en-US" altLang="en-US" sz="2000"/>
              <a:t>, as well as other books and photographs related to Pastor Adolf Fuchs, for an article that appeared in his hometown newspaper, the </a:t>
            </a:r>
            <a:r>
              <a:rPr lang="en-US" altLang="en-US" sz="2000" i="1"/>
              <a:t>Temple Daily Telegram</a:t>
            </a:r>
            <a:r>
              <a:rPr lang="en-US" altLang="en-US" sz="2000"/>
              <a:t>, on March 20, 2005.</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a:spLocks noChangeArrowheads="1"/>
          </p:cNvSpPr>
          <p:nvPr/>
        </p:nvSpPr>
        <p:spPr bwMode="auto">
          <a:xfrm>
            <a:off x="4572000" y="1598613"/>
            <a:ext cx="3657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Superintendent Fuchs</a:t>
            </a:r>
          </a:p>
          <a:p>
            <a:r>
              <a:rPr lang="en-US" altLang="en-US" sz="2000"/>
              <a:t>experienced a number of</a:t>
            </a:r>
          </a:p>
          <a:p>
            <a:r>
              <a:rPr lang="en-US" altLang="en-US" sz="2000" b="1"/>
              <a:t>personal tragedies </a:t>
            </a:r>
            <a:r>
              <a:rPr lang="en-US" altLang="en-US" sz="2000"/>
              <a:t>in his life.</a:t>
            </a:r>
          </a:p>
          <a:p>
            <a:r>
              <a:rPr lang="en-US" altLang="en-US" sz="2000"/>
              <a:t>In all, he was the father of </a:t>
            </a:r>
            <a:r>
              <a:rPr lang="en-US" altLang="en-US" sz="2000" b="1"/>
              <a:t>ten</a:t>
            </a:r>
          </a:p>
          <a:p>
            <a:r>
              <a:rPr lang="en-US" altLang="en-US" sz="2000"/>
              <a:t>children. He was happily</a:t>
            </a:r>
          </a:p>
          <a:p>
            <a:r>
              <a:rPr lang="en-US" altLang="en-US" sz="2000"/>
              <a:t>married but lost each of his</a:t>
            </a:r>
          </a:p>
          <a:p>
            <a:r>
              <a:rPr lang="en-US" altLang="en-US" sz="2000"/>
              <a:t>three wives.</a:t>
            </a: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2590800" y="533400"/>
            <a:ext cx="407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990000"/>
                </a:solidFill>
              </a:rPr>
              <a:t>Special Thanks to</a:t>
            </a:r>
          </a:p>
        </p:txBody>
      </p:sp>
      <p:sp>
        <p:nvSpPr>
          <p:cNvPr id="229381" name="Line 5"/>
          <p:cNvSpPr>
            <a:spLocks noChangeShapeType="1"/>
          </p:cNvSpPr>
          <p:nvPr/>
        </p:nvSpPr>
        <p:spPr bwMode="auto">
          <a:xfrm>
            <a:off x="1752600" y="1371600"/>
            <a:ext cx="5638800" cy="0"/>
          </a:xfrm>
          <a:prstGeom prst="line">
            <a:avLst/>
          </a:prstGeom>
          <a:noFill/>
          <a:ln w="1016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382" name="Rectangle 6"/>
          <p:cNvSpPr>
            <a:spLocks noChangeArrowheads="1"/>
          </p:cNvSpPr>
          <p:nvPr/>
        </p:nvSpPr>
        <p:spPr bwMode="auto">
          <a:xfrm>
            <a:off x="914400" y="1676400"/>
            <a:ext cx="7696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Hollis and Linda Fuchs </a:t>
            </a:r>
            <a:r>
              <a:rPr lang="en-US" altLang="en-US" sz="2000"/>
              <a:t>for sharing so many family artifacts  </a:t>
            </a:r>
          </a:p>
          <a:p>
            <a:r>
              <a:rPr lang="en-US" altLang="en-US" sz="2000"/>
              <a:t>       and documents</a:t>
            </a:r>
          </a:p>
          <a:p>
            <a:endParaRPr lang="en-US" altLang="en-US" sz="2000"/>
          </a:p>
          <a:p>
            <a:pPr>
              <a:buFontTx/>
              <a:buChar char="•"/>
            </a:pPr>
            <a:r>
              <a:rPr lang="en-US" altLang="en-US" sz="2000" b="1"/>
              <a:t>   Erek Fuchs </a:t>
            </a:r>
            <a:r>
              <a:rPr lang="en-US" altLang="en-US" sz="2000"/>
              <a:t>for use of his photos of Güstrow and Kölzow</a:t>
            </a:r>
          </a:p>
          <a:p>
            <a:pPr>
              <a:buFontTx/>
              <a:buChar char="•"/>
            </a:pPr>
            <a:endParaRPr lang="en-US" altLang="en-US" sz="2000"/>
          </a:p>
          <a:p>
            <a:pPr>
              <a:buFontTx/>
              <a:buChar char="•"/>
            </a:pPr>
            <a:r>
              <a:rPr lang="en-US" altLang="en-US" sz="2000" b="1"/>
              <a:t>   Uncle Rudi Fuchs </a:t>
            </a:r>
            <a:r>
              <a:rPr lang="en-US" altLang="en-US" sz="2000"/>
              <a:t>(for all the books and photos)</a:t>
            </a:r>
          </a:p>
          <a:p>
            <a:pPr>
              <a:buFontTx/>
              <a:buChar char="•"/>
            </a:pPr>
            <a:endParaRPr lang="en-US" altLang="en-US" sz="2000"/>
          </a:p>
          <a:p>
            <a:pPr>
              <a:buFontTx/>
              <a:buChar char="•"/>
            </a:pPr>
            <a:r>
              <a:rPr lang="en-US" altLang="en-US" sz="2000" b="1"/>
              <a:t>   Aunt Carolina Park </a:t>
            </a:r>
            <a:r>
              <a:rPr lang="en-US" altLang="en-US" sz="2000"/>
              <a:t>(for identifying so many photos)</a:t>
            </a:r>
          </a:p>
          <a:p>
            <a:pPr>
              <a:buFontTx/>
              <a:buChar char="•"/>
            </a:pPr>
            <a:endParaRPr lang="en-US" altLang="en-US" sz="2000"/>
          </a:p>
          <a:p>
            <a:pPr>
              <a:buFontTx/>
              <a:buChar char="•"/>
            </a:pPr>
            <a:r>
              <a:rPr lang="en-US" altLang="en-US" sz="2000" b="1"/>
              <a:t>   Irma Goeth Guenther </a:t>
            </a:r>
            <a:r>
              <a:rPr lang="en-US" altLang="en-US" sz="2000"/>
              <a:t>for her translation of her grandmother </a:t>
            </a:r>
          </a:p>
          <a:p>
            <a:r>
              <a:rPr lang="en-US" altLang="en-US" sz="2000" b="1"/>
              <a:t>       Ottilie Fuchs Goeth</a:t>
            </a:r>
            <a:r>
              <a:rPr lang="en-US" altLang="en-US" sz="2000"/>
              <a:t>’s book.</a:t>
            </a:r>
          </a:p>
          <a:p>
            <a:pPr>
              <a:buFontTx/>
              <a:buChar char="•"/>
            </a:pPr>
            <a:endParaRPr lang="en-US" altLang="en-US" sz="2000" b="1"/>
          </a:p>
          <a:p>
            <a:pPr>
              <a:buFontTx/>
              <a:buChar char="•"/>
            </a:pPr>
            <a:endParaRPr lang="en-US" altLang="en-US" sz="2000" b="1"/>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4"/>
          <p:cNvSpPr>
            <a:spLocks noChangeArrowheads="1"/>
          </p:cNvSpPr>
          <p:nvPr/>
        </p:nvSpPr>
        <p:spPr bwMode="auto">
          <a:xfrm>
            <a:off x="2590800" y="533400"/>
            <a:ext cx="4070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a:solidFill>
                  <a:srgbClr val="990000"/>
                </a:solidFill>
              </a:rPr>
              <a:t>Special Thanks to</a:t>
            </a:r>
          </a:p>
        </p:txBody>
      </p:sp>
      <p:sp>
        <p:nvSpPr>
          <p:cNvPr id="235525" name="Line 5"/>
          <p:cNvSpPr>
            <a:spLocks noChangeShapeType="1"/>
          </p:cNvSpPr>
          <p:nvPr/>
        </p:nvSpPr>
        <p:spPr bwMode="auto">
          <a:xfrm>
            <a:off x="1752600" y="1371600"/>
            <a:ext cx="5638800" cy="0"/>
          </a:xfrm>
          <a:prstGeom prst="line">
            <a:avLst/>
          </a:prstGeom>
          <a:noFill/>
          <a:ln w="1016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26" name="Rectangle 6"/>
          <p:cNvSpPr>
            <a:spLocks noChangeArrowheads="1"/>
          </p:cNvSpPr>
          <p:nvPr/>
        </p:nvSpPr>
        <p:spPr bwMode="auto">
          <a:xfrm>
            <a:off x="914400" y="1676400"/>
            <a:ext cx="7696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Alexander Hartmann </a:t>
            </a:r>
            <a:r>
              <a:rPr lang="en-US" altLang="en-US" sz="2000"/>
              <a:t>of Wiesbaden, Germany</a:t>
            </a:r>
          </a:p>
          <a:p>
            <a:pPr>
              <a:buFontTx/>
              <a:buChar char="•"/>
            </a:pPr>
            <a:endParaRPr lang="en-US" altLang="en-US" sz="2000"/>
          </a:p>
          <a:p>
            <a:pPr>
              <a:buFontTx/>
              <a:buChar char="•"/>
            </a:pPr>
            <a:r>
              <a:rPr lang="en-US" altLang="en-US" sz="2000" b="1"/>
              <a:t>   Uwe Laugwitz</a:t>
            </a:r>
            <a:r>
              <a:rPr lang="en-US" altLang="en-US" sz="2000"/>
              <a:t>, publisher in Buchholz in der Nordheide,  </a:t>
            </a:r>
          </a:p>
          <a:p>
            <a:r>
              <a:rPr lang="en-US" altLang="en-US" sz="2000"/>
              <a:t>       Germany</a:t>
            </a:r>
          </a:p>
          <a:p>
            <a:endParaRPr lang="en-US" altLang="en-US" sz="2000"/>
          </a:p>
          <a:p>
            <a:pPr>
              <a:buFontTx/>
              <a:buChar char="•"/>
            </a:pPr>
            <a:r>
              <a:rPr lang="en-US" altLang="en-US" sz="2000" b="1"/>
              <a:t>   Uncle Marco and Aunt Orma Fox </a:t>
            </a:r>
            <a:r>
              <a:rPr lang="en-US" altLang="en-US" sz="2000"/>
              <a:t>for taking me to the old </a:t>
            </a:r>
          </a:p>
          <a:p>
            <a:r>
              <a:rPr lang="en-US" altLang="en-US" sz="2000"/>
              <a:t>       Ranch near Tatum and for all the pecan pies.</a:t>
            </a:r>
          </a:p>
          <a:p>
            <a:endParaRPr lang="en-US" altLang="en-US" sz="2000"/>
          </a:p>
          <a:p>
            <a:r>
              <a:rPr lang="en-US" altLang="en-US" sz="2000"/>
              <a:t>     					Ken Fuchs, 2005</a:t>
            </a:r>
          </a:p>
        </p:txBody>
      </p:sp>
      <p:pic>
        <p:nvPicPr>
          <p:cNvPr id="235527" name="Picture 7" descr="Laughing fox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4800600"/>
            <a:ext cx="1216025" cy="167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2"/>
          <p:cNvSpPr txBox="1">
            <a:spLocks noChangeArrowheads="1"/>
          </p:cNvSpPr>
          <p:nvPr/>
        </p:nvSpPr>
        <p:spPr bwMode="auto">
          <a:xfrm>
            <a:off x="1905000" y="1752600"/>
            <a:ext cx="4343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ctr"/>
            <a:r>
              <a:rPr lang="en-US" altLang="en-US" sz="5400" b="1">
                <a:latin typeface="Parisian BT" pitchFamily="82" charset="0"/>
              </a:rPr>
              <a:t>kenneth w. fuchs</a:t>
            </a:r>
          </a:p>
          <a:p>
            <a:pPr lvl="1" algn="ctr"/>
            <a:endParaRPr lang="en-US" altLang="en-US" sz="3200" b="1"/>
          </a:p>
          <a:p>
            <a:pPr lvl="1" algn="ctr"/>
            <a:r>
              <a:rPr lang="en-US" altLang="en-US" sz="2800" b="1"/>
              <a:t>presents</a:t>
            </a:r>
          </a:p>
        </p:txBody>
      </p:sp>
      <p:pic>
        <p:nvPicPr>
          <p:cNvPr id="277507" name="Picture 3" descr="laug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419600"/>
            <a:ext cx="3048000"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angle 3"/>
          <p:cNvSpPr>
            <a:spLocks noChangeArrowheads="1"/>
          </p:cNvSpPr>
          <p:nvPr/>
        </p:nvSpPr>
        <p:spPr bwMode="auto">
          <a:xfrm>
            <a:off x="4572000" y="1598613"/>
            <a:ext cx="3505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Elise Dannehl, his first wife,</a:t>
            </a:r>
          </a:p>
          <a:p>
            <a:r>
              <a:rPr lang="en-US" altLang="en-US" sz="2000"/>
              <a:t>had a son and a daughter.</a:t>
            </a:r>
          </a:p>
          <a:p>
            <a:r>
              <a:rPr lang="en-US" altLang="en-US" sz="2000"/>
              <a:t>Ernst Johann </a:t>
            </a:r>
            <a:r>
              <a:rPr lang="en-US" altLang="en-US" sz="2000" b="1"/>
              <a:t>Conrad Fuchs</a:t>
            </a:r>
            <a:r>
              <a:rPr lang="en-US" altLang="en-US" sz="2000"/>
              <a:t>, the son, was a pastor in the village of Kittendorf. Conrad's older son Heinrich Fuchs accompanied Pastor Adolf's family to Texas on board the </a:t>
            </a:r>
            <a:r>
              <a:rPr lang="en-US" altLang="en-US" sz="2000" i="1"/>
              <a:t>Gerhard Hermann </a:t>
            </a:r>
            <a:r>
              <a:rPr lang="en-US" altLang="en-US" sz="2000"/>
              <a:t>in 1845.</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Rectangle 3"/>
          <p:cNvSpPr>
            <a:spLocks noChangeArrowheads="1"/>
          </p:cNvSpPr>
          <p:nvPr/>
        </p:nvSpPr>
        <p:spPr bwMode="auto">
          <a:xfrm>
            <a:off x="4572000" y="838200"/>
            <a:ext cx="4038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000"/>
          </a:p>
          <a:p>
            <a:endParaRPr lang="en-US" altLang="en-US" sz="2000"/>
          </a:p>
        </p:txBody>
      </p:sp>
      <p:sp>
        <p:nvSpPr>
          <p:cNvPr id="28676" name="Rectangle 4"/>
          <p:cNvSpPr>
            <a:spLocks noChangeArrowheads="1"/>
          </p:cNvSpPr>
          <p:nvPr/>
        </p:nvSpPr>
        <p:spPr bwMode="auto">
          <a:xfrm>
            <a:off x="4572000" y="838200"/>
            <a:ext cx="40386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His second wife, </a:t>
            </a:r>
            <a:r>
              <a:rPr lang="en-US" altLang="en-US" sz="2000" b="1"/>
              <a:t>Marie </a:t>
            </a:r>
          </a:p>
          <a:p>
            <a:r>
              <a:rPr lang="en-US" altLang="en-US" sz="2000" b="1"/>
              <a:t>   Elisabeth Giesenhagen</a:t>
            </a:r>
            <a:r>
              <a:rPr lang="en-US" altLang="en-US" sz="2000"/>
              <a:t>,</a:t>
            </a:r>
          </a:p>
          <a:p>
            <a:r>
              <a:rPr lang="en-US" altLang="en-US" sz="2000"/>
              <a:t>   had two sons and a</a:t>
            </a:r>
          </a:p>
          <a:p>
            <a:r>
              <a:rPr lang="en-US" altLang="en-US" sz="2000"/>
              <a:t>   daughter. The older son,</a:t>
            </a:r>
          </a:p>
          <a:p>
            <a:r>
              <a:rPr lang="en-US" altLang="en-US" sz="2000" b="1"/>
              <a:t>   Adolf Friedrich "Fritz"</a:t>
            </a:r>
          </a:p>
          <a:p>
            <a:r>
              <a:rPr lang="en-US" altLang="en-US" sz="2000" b="1"/>
              <a:t>   Fuchs</a:t>
            </a:r>
            <a:r>
              <a:rPr lang="en-US" altLang="en-US" sz="2000"/>
              <a:t>, eventually brought</a:t>
            </a:r>
          </a:p>
          <a:p>
            <a:r>
              <a:rPr lang="en-US" altLang="en-US" sz="2000"/>
              <a:t>   his family to Texas in 1850. He</a:t>
            </a:r>
          </a:p>
          <a:p>
            <a:r>
              <a:rPr lang="en-US" altLang="en-US" sz="2000"/>
              <a:t>   was the grandfather of our</a:t>
            </a:r>
          </a:p>
          <a:p>
            <a:r>
              <a:rPr lang="en-US" altLang="en-US" sz="2000"/>
              <a:t>   Grossmama, </a:t>
            </a:r>
            <a:r>
              <a:rPr lang="en-US" altLang="en-US" sz="2000" b="1"/>
              <a:t>Gini Fuchs</a:t>
            </a:r>
            <a:r>
              <a:rPr lang="en-US" altLang="en-US" sz="2000"/>
              <a:t>.</a:t>
            </a:r>
          </a:p>
          <a:p>
            <a:endParaRPr lang="en-US" altLang="en-US" sz="200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1" name="Rectangle 5"/>
          <p:cNvSpPr>
            <a:spLocks noChangeArrowheads="1"/>
          </p:cNvSpPr>
          <p:nvPr/>
        </p:nvSpPr>
        <p:spPr bwMode="auto">
          <a:xfrm>
            <a:off x="4572000" y="838200"/>
            <a:ext cx="40386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His second wife, </a:t>
            </a:r>
            <a:r>
              <a:rPr lang="en-US" altLang="en-US" sz="2000" b="1"/>
              <a:t>Marie </a:t>
            </a:r>
          </a:p>
          <a:p>
            <a:r>
              <a:rPr lang="en-US" altLang="en-US" sz="2000" b="1"/>
              <a:t>   Elisabeth Giesenhagen</a:t>
            </a:r>
            <a:r>
              <a:rPr lang="en-US" altLang="en-US" sz="2000"/>
              <a:t>,</a:t>
            </a:r>
          </a:p>
          <a:p>
            <a:r>
              <a:rPr lang="en-US" altLang="en-US" sz="2000"/>
              <a:t>   had two sons and a</a:t>
            </a:r>
          </a:p>
          <a:p>
            <a:r>
              <a:rPr lang="en-US" altLang="en-US" sz="2000"/>
              <a:t>   daughter. The older son,</a:t>
            </a:r>
          </a:p>
          <a:p>
            <a:r>
              <a:rPr lang="en-US" altLang="en-US" sz="2000" b="1"/>
              <a:t>   Adolf Friedrich "Fritz"</a:t>
            </a:r>
          </a:p>
          <a:p>
            <a:r>
              <a:rPr lang="en-US" altLang="en-US" sz="2000" b="1"/>
              <a:t>   Fuchs</a:t>
            </a:r>
            <a:r>
              <a:rPr lang="en-US" altLang="en-US" sz="2000"/>
              <a:t>, eventually brought</a:t>
            </a:r>
          </a:p>
          <a:p>
            <a:r>
              <a:rPr lang="en-US" altLang="en-US" sz="2000"/>
              <a:t>   his family to Texas in 1850. He</a:t>
            </a:r>
          </a:p>
          <a:p>
            <a:r>
              <a:rPr lang="en-US" altLang="en-US" sz="2000"/>
              <a:t>   was the grandfather of our</a:t>
            </a:r>
          </a:p>
          <a:p>
            <a:r>
              <a:rPr lang="en-US" altLang="en-US" sz="2000"/>
              <a:t>   Grossmama, </a:t>
            </a:r>
            <a:r>
              <a:rPr lang="en-US" altLang="en-US" sz="2000" b="1"/>
              <a:t>Gini Fuchs</a:t>
            </a:r>
            <a:r>
              <a:rPr lang="en-US" altLang="en-US" sz="2000"/>
              <a:t>.</a:t>
            </a:r>
          </a:p>
          <a:p>
            <a:endParaRPr lang="en-US" altLang="en-US" sz="2000"/>
          </a:p>
          <a:p>
            <a:pPr>
              <a:buFontTx/>
              <a:buChar char="•"/>
            </a:pPr>
            <a:r>
              <a:rPr lang="en-US" altLang="en-US" sz="2000"/>
              <a:t> Marie died several weeks after</a:t>
            </a:r>
          </a:p>
          <a:p>
            <a:r>
              <a:rPr lang="en-US" altLang="en-US" sz="2000"/>
              <a:t>   giving birth to her second son,</a:t>
            </a:r>
          </a:p>
          <a:p>
            <a:r>
              <a:rPr lang="en-US" altLang="en-US" sz="2000" b="1"/>
              <a:t>   Adolf Augustin, </a:t>
            </a:r>
            <a:r>
              <a:rPr lang="en-US" altLang="en-US" sz="2000"/>
              <a:t>in August </a:t>
            </a:r>
          </a:p>
          <a:p>
            <a:r>
              <a:rPr lang="en-US" altLang="en-US" sz="2000"/>
              <a:t>   1796. He died at the age of four </a:t>
            </a:r>
          </a:p>
          <a:p>
            <a:r>
              <a:rPr lang="en-US" altLang="en-US" sz="2000"/>
              <a:t>   and a half in February 1801.</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533400"/>
            <a:ext cx="5035550" cy="4583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3"/>
          <p:cNvSpPr>
            <a:spLocks noChangeArrowheads="1"/>
          </p:cNvSpPr>
          <p:nvPr/>
        </p:nvSpPr>
        <p:spPr bwMode="auto">
          <a:xfrm>
            <a:off x="1371600" y="5334000"/>
            <a:ext cx="6477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This older half brother, </a:t>
            </a:r>
            <a:r>
              <a:rPr lang="en-US" altLang="en-US" sz="2000" b="1"/>
              <a:t>Adolf Friedrich Fritz” Fuchs</a:t>
            </a:r>
            <a:r>
              <a:rPr lang="en-US" altLang="en-US" sz="2000"/>
              <a:t>, fought with </a:t>
            </a:r>
            <a:r>
              <a:rPr lang="en-US" altLang="en-US" sz="2000" b="1"/>
              <a:t>Lützow’s Volunteers </a:t>
            </a:r>
            <a:r>
              <a:rPr lang="en-US" altLang="en-US" sz="2000"/>
              <a:t>in the Wars of Liberation against Napoleon 1813-1815.</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3"/>
          <p:cNvSpPr>
            <a:spLocks noChangeArrowheads="1"/>
          </p:cNvSpPr>
          <p:nvPr/>
        </p:nvSpPr>
        <p:spPr bwMode="auto">
          <a:xfrm>
            <a:off x="4572000" y="1598613"/>
            <a:ext cx="3886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Superintendent Fuchs' third wife, </a:t>
            </a:r>
            <a:r>
              <a:rPr lang="en-US" altLang="en-US" sz="2000" b="1"/>
              <a:t>Margaretha Dorothea Schröder</a:t>
            </a:r>
            <a:r>
              <a:rPr lang="en-US" altLang="en-US" sz="2000"/>
              <a:t>, was the mother of four girls and a son, Carl Adolf Fuchs. She died when the boy was only five years old, ten days before her husband Adolf Friedrich Fuchs became Superintendent of Güstrow.</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6172200" cy="48180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Rectangle 4"/>
          <p:cNvSpPr>
            <a:spLocks noChangeArrowheads="1"/>
          </p:cNvSpPr>
          <p:nvPr/>
        </p:nvSpPr>
        <p:spPr bwMode="auto">
          <a:xfrm>
            <a:off x="1371600" y="5410200"/>
            <a:ext cx="716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As a child, Carl Adolf lived with his father and his sisters in the Superintendent’s house located near the Dom.</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609600"/>
            <a:ext cx="3965575" cy="5715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angle 3"/>
          <p:cNvSpPr>
            <a:spLocks noChangeArrowheads="1"/>
          </p:cNvSpPr>
          <p:nvPr/>
        </p:nvSpPr>
        <p:spPr bwMode="auto">
          <a:xfrm>
            <a:off x="1050925" y="3792538"/>
            <a:ext cx="274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Superintendent’s house in Güstrow.</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1931988" cy="23622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838200"/>
            <a:ext cx="2619375" cy="38862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609600"/>
            <a:ext cx="1893888" cy="25908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2" name="Rectangle 10"/>
          <p:cNvSpPr>
            <a:spLocks noChangeArrowheads="1"/>
          </p:cNvSpPr>
          <p:nvPr/>
        </p:nvSpPr>
        <p:spPr bwMode="auto">
          <a:xfrm>
            <a:off x="457200" y="5638800"/>
            <a:ext cx="8153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Young Carl Adolf grew up in an environment and a household devoted to religion, art, music, and </a:t>
            </a:r>
            <a:r>
              <a:rPr lang="en-US" altLang="en-US" sz="2000" b="1"/>
              <a:t>literature</a:t>
            </a:r>
            <a:r>
              <a:rPr lang="en-US" altLang="en-US" sz="2000"/>
              <a:t>.</a:t>
            </a:r>
          </a:p>
        </p:txBody>
      </p:sp>
      <p:pic>
        <p:nvPicPr>
          <p:cNvPr id="389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124200"/>
            <a:ext cx="1824038" cy="22098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971800"/>
            <a:ext cx="1905000" cy="228600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1" name="Picture 9" descr="Mozart-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2743200"/>
            <a:ext cx="1182688" cy="1828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8923" name="Rectangle 11"/>
          <p:cNvSpPr>
            <a:spLocks noChangeArrowheads="1"/>
          </p:cNvSpPr>
          <p:nvPr/>
        </p:nvSpPr>
        <p:spPr bwMode="auto">
          <a:xfrm>
            <a:off x="381000" y="35814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Luther</a:t>
            </a:r>
          </a:p>
        </p:txBody>
      </p:sp>
      <p:sp>
        <p:nvSpPr>
          <p:cNvPr id="38924" name="Rectangle 12"/>
          <p:cNvSpPr>
            <a:spLocks noChangeArrowheads="1"/>
          </p:cNvSpPr>
          <p:nvPr/>
        </p:nvSpPr>
        <p:spPr bwMode="auto">
          <a:xfrm>
            <a:off x="533400" y="487680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Schiller</a:t>
            </a:r>
          </a:p>
        </p:txBody>
      </p:sp>
      <p:sp>
        <p:nvSpPr>
          <p:cNvPr id="38925" name="Rectangle 13"/>
          <p:cNvSpPr>
            <a:spLocks noChangeArrowheads="1"/>
          </p:cNvSpPr>
          <p:nvPr/>
        </p:nvSpPr>
        <p:spPr bwMode="auto">
          <a:xfrm>
            <a:off x="2971800" y="304800"/>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t>Raphael</a:t>
            </a:r>
          </a:p>
        </p:txBody>
      </p:sp>
      <p:sp>
        <p:nvSpPr>
          <p:cNvPr id="38926" name="Rectangle 14"/>
          <p:cNvSpPr>
            <a:spLocks noChangeArrowheads="1"/>
          </p:cNvSpPr>
          <p:nvPr/>
        </p:nvSpPr>
        <p:spPr bwMode="auto">
          <a:xfrm>
            <a:off x="7848600" y="1143000"/>
            <a:ext cx="88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Haydn</a:t>
            </a:r>
          </a:p>
        </p:txBody>
      </p:sp>
      <p:sp>
        <p:nvSpPr>
          <p:cNvPr id="38927" name="Rectangle 15"/>
          <p:cNvSpPr>
            <a:spLocks noChangeArrowheads="1"/>
          </p:cNvSpPr>
          <p:nvPr/>
        </p:nvSpPr>
        <p:spPr bwMode="auto">
          <a:xfrm>
            <a:off x="7848600" y="228600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Mozart</a:t>
            </a:r>
          </a:p>
        </p:txBody>
      </p:sp>
      <p:sp>
        <p:nvSpPr>
          <p:cNvPr id="38928" name="Rectangle 16"/>
          <p:cNvSpPr>
            <a:spLocks noChangeArrowheads="1"/>
          </p:cNvSpPr>
          <p:nvPr/>
        </p:nvSpPr>
        <p:spPr bwMode="auto">
          <a:xfrm>
            <a:off x="7315200" y="5029200"/>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Goethe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Mocking of Christ w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09600"/>
            <a:ext cx="7162800" cy="56181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9940" name="Rectangle 4"/>
          <p:cNvSpPr>
            <a:spLocks noChangeArrowheads="1"/>
          </p:cNvSpPr>
          <p:nvPr/>
        </p:nvSpPr>
        <p:spPr bwMode="auto">
          <a:xfrm>
            <a:off x="1828800" y="2270125"/>
            <a:ext cx="5334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“How often do I still remember that blessed dream which I had as a boy, when I saw Him as He looked at me in a friendly way with His large divine eyes. They were the features of the head of Christ by Annibale Carracci which I had seen daily hanging in my father’s room.” – </a:t>
            </a:r>
            <a:r>
              <a:rPr lang="en-US" altLang="en-US" sz="2000" i="1"/>
              <a:t>Robert</a:t>
            </a:r>
            <a:r>
              <a:rPr lang="en-US" altLang="en-US" sz="2000"/>
              <a:t>, Chapter 24, p. 282.</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6324600" cy="53625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514600"/>
            <a:ext cx="2292350" cy="2971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7" name="Rectangle 7"/>
          <p:cNvSpPr>
            <a:spLocks noChangeArrowheads="1"/>
          </p:cNvSpPr>
          <p:nvPr/>
        </p:nvSpPr>
        <p:spPr bwMode="auto">
          <a:xfrm>
            <a:off x="685800" y="5867400"/>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Mocking of Christ” by Annibale Carracci, Italian Baroque Era painter (1560-1609)</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Rectangle 4"/>
          <p:cNvSpPr>
            <a:spLocks noChangeArrowheads="1"/>
          </p:cNvSpPr>
          <p:nvPr/>
        </p:nvSpPr>
        <p:spPr bwMode="auto">
          <a:xfrm>
            <a:off x="381000" y="685800"/>
            <a:ext cx="8458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endParaRPr lang="en-US" altLang="en-US" sz="4000"/>
          </a:p>
        </p:txBody>
      </p:sp>
      <p:sp>
        <p:nvSpPr>
          <p:cNvPr id="240645" name="Rectangle 5"/>
          <p:cNvSpPr>
            <a:spLocks noChangeArrowheads="1"/>
          </p:cNvSpPr>
          <p:nvPr/>
        </p:nvSpPr>
        <p:spPr bwMode="auto">
          <a:xfrm>
            <a:off x="381000" y="2590800"/>
            <a:ext cx="8382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defRPr>
            </a:lvl1pPr>
            <a:lvl2pPr marL="342900" indent="-342900">
              <a:spcBef>
                <a:spcPct val="20000"/>
              </a:spcBef>
              <a:buChar char="•"/>
              <a:defRPr sz="3200">
                <a:solidFill>
                  <a:schemeClr val="tx1"/>
                </a:solidFill>
                <a:latin typeface="Arial" charset="0"/>
              </a:defRPr>
            </a:lvl2pPr>
            <a:lvl3pPr marL="342900" indent="-342900">
              <a:spcBef>
                <a:spcPct val="20000"/>
              </a:spcBef>
              <a:buChar char="•"/>
              <a:defRPr sz="3200">
                <a:solidFill>
                  <a:schemeClr val="tx1"/>
                </a:solidFill>
                <a:latin typeface="Arial" charset="0"/>
              </a:defRPr>
            </a:lvl3pPr>
            <a:lvl4pPr marL="342900" indent="-342900">
              <a:spcBef>
                <a:spcPct val="20000"/>
              </a:spcBef>
              <a:buChar char="•"/>
              <a:defRPr sz="3200">
                <a:solidFill>
                  <a:schemeClr val="tx1"/>
                </a:solidFill>
                <a:latin typeface="Arial" charset="0"/>
              </a:defRPr>
            </a:lvl4pPr>
            <a:lvl5pPr marL="342900" indent="-342900">
              <a:spcBef>
                <a:spcPct val="20000"/>
              </a:spcBef>
              <a:buChar char="•"/>
              <a:defRPr sz="3200">
                <a:solidFill>
                  <a:schemeClr val="tx1"/>
                </a:solidFill>
                <a:latin typeface="Arial" charset="0"/>
              </a:defRPr>
            </a:lvl5pPr>
            <a:lvl6pPr marL="800100" indent="-342900" eaLnBrk="0" fontAlgn="base" hangingPunct="0">
              <a:spcBef>
                <a:spcPct val="20000"/>
              </a:spcBef>
              <a:spcAft>
                <a:spcPct val="0"/>
              </a:spcAft>
              <a:buChar char="•"/>
              <a:defRPr sz="3200">
                <a:solidFill>
                  <a:schemeClr val="tx1"/>
                </a:solidFill>
                <a:latin typeface="Arial" charset="0"/>
              </a:defRPr>
            </a:lvl6pPr>
            <a:lvl7pPr marL="1257300" indent="-342900" eaLnBrk="0" fontAlgn="base" hangingPunct="0">
              <a:spcBef>
                <a:spcPct val="20000"/>
              </a:spcBef>
              <a:spcAft>
                <a:spcPct val="0"/>
              </a:spcAft>
              <a:buChar char="•"/>
              <a:defRPr sz="3200">
                <a:solidFill>
                  <a:schemeClr val="tx1"/>
                </a:solidFill>
                <a:latin typeface="Arial" charset="0"/>
              </a:defRPr>
            </a:lvl7pPr>
            <a:lvl8pPr marL="1714500" indent="-342900" eaLnBrk="0" fontAlgn="base" hangingPunct="0">
              <a:spcBef>
                <a:spcPct val="20000"/>
              </a:spcBef>
              <a:spcAft>
                <a:spcPct val="0"/>
              </a:spcAft>
              <a:buChar char="•"/>
              <a:defRPr sz="3200">
                <a:solidFill>
                  <a:schemeClr val="tx1"/>
                </a:solidFill>
                <a:latin typeface="Arial" charset="0"/>
              </a:defRPr>
            </a:lvl8pPr>
            <a:lvl9pPr marL="2171700" indent="-342900" eaLnBrk="0" fontAlgn="base" hangingPunct="0">
              <a:spcBef>
                <a:spcPct val="20000"/>
              </a:spcBef>
              <a:spcAft>
                <a:spcPct val="0"/>
              </a:spcAft>
              <a:buChar char="•"/>
              <a:defRPr sz="3200">
                <a:solidFill>
                  <a:schemeClr val="tx1"/>
                </a:solidFill>
                <a:latin typeface="Arial" charset="0"/>
              </a:defRPr>
            </a:lvl9pPr>
          </a:lstStyle>
          <a:p>
            <a:pPr algn="ctr">
              <a:buFontTx/>
              <a:buNone/>
            </a:pPr>
            <a:r>
              <a:rPr lang="en-US" altLang="en-US" sz="2800" b="1">
                <a:solidFill>
                  <a:srgbClr val="000000"/>
                </a:solidFill>
              </a:rPr>
              <a:t>A Journey from Mecklenburg</a:t>
            </a:r>
          </a:p>
          <a:p>
            <a:pPr>
              <a:buFontTx/>
              <a:buNone/>
            </a:pPr>
            <a:r>
              <a:rPr lang="en-US" altLang="en-US" sz="2800" b="1">
                <a:solidFill>
                  <a:srgbClr val="000000"/>
                </a:solidFill>
              </a:rPr>
              <a:t>                    To Texas and New Mexico</a:t>
            </a:r>
          </a:p>
        </p:txBody>
      </p:sp>
      <p:pic>
        <p:nvPicPr>
          <p:cNvPr id="2406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038600"/>
            <a:ext cx="19558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7550" y="4038600"/>
            <a:ext cx="296545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pic>
        <p:nvPicPr>
          <p:cNvPr id="240649" name="Picture 9" descr="Lone Star Fla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038600"/>
            <a:ext cx="3200400" cy="191611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0653" name="Rectangle 13"/>
          <p:cNvSpPr>
            <a:spLocks noChangeArrowheads="1"/>
          </p:cNvSpPr>
          <p:nvPr/>
        </p:nvSpPr>
        <p:spPr bwMode="auto">
          <a:xfrm>
            <a:off x="533400" y="838200"/>
            <a:ext cx="8458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eaLnBrk="0" fontAlgn="base" hangingPunct="0">
              <a:spcBef>
                <a:spcPct val="0"/>
              </a:spcBef>
              <a:spcAft>
                <a:spcPct val="0"/>
              </a:spcAft>
              <a:defRPr sz="4400">
                <a:solidFill>
                  <a:schemeClr val="tx2"/>
                </a:solidFill>
                <a:latin typeface="Arial" charset="0"/>
              </a:defRPr>
            </a:lvl6pPr>
            <a:lvl7pPr marL="914400" algn="ctr" eaLnBrk="0" fontAlgn="base" hangingPunct="0">
              <a:spcBef>
                <a:spcPct val="0"/>
              </a:spcBef>
              <a:spcAft>
                <a:spcPct val="0"/>
              </a:spcAft>
              <a:defRPr sz="4400">
                <a:solidFill>
                  <a:schemeClr val="tx2"/>
                </a:solidFill>
                <a:latin typeface="Arial" charset="0"/>
              </a:defRPr>
            </a:lvl7pPr>
            <a:lvl8pPr marL="1371600" algn="ctr" eaLnBrk="0" fontAlgn="base" hangingPunct="0">
              <a:spcBef>
                <a:spcPct val="0"/>
              </a:spcBef>
              <a:spcAft>
                <a:spcPct val="0"/>
              </a:spcAft>
              <a:defRPr sz="4400">
                <a:solidFill>
                  <a:schemeClr val="tx2"/>
                </a:solidFill>
                <a:latin typeface="Arial" charset="0"/>
              </a:defRPr>
            </a:lvl8pPr>
            <a:lvl9pPr marL="1828800" algn="ctr" eaLnBrk="0" fontAlgn="base" hangingPunct="0">
              <a:spcBef>
                <a:spcPct val="0"/>
              </a:spcBef>
              <a:spcAft>
                <a:spcPct val="0"/>
              </a:spcAft>
              <a:defRPr sz="4400">
                <a:solidFill>
                  <a:schemeClr val="tx2"/>
                </a:solidFill>
                <a:latin typeface="Arial" charset="0"/>
              </a:defRPr>
            </a:lvl9pPr>
          </a:lstStyle>
          <a:p>
            <a:r>
              <a:rPr lang="en-US" altLang="en-US" b="1">
                <a:solidFill>
                  <a:srgbClr val="990000"/>
                </a:solidFill>
                <a:latin typeface="Bookman Old Style" pitchFamily="18" charset="0"/>
              </a:rPr>
              <a:t>Adolf Fuchs</a:t>
            </a:r>
            <a:r>
              <a:rPr lang="en-US" altLang="en-US" sz="4000" b="1">
                <a:solidFill>
                  <a:srgbClr val="990000"/>
                </a:solidFill>
              </a:rPr>
              <a:t/>
            </a:r>
            <a:br>
              <a:rPr lang="en-US" altLang="en-US" sz="4000" b="1">
                <a:solidFill>
                  <a:srgbClr val="990000"/>
                </a:solidFill>
              </a:rPr>
            </a:br>
            <a:r>
              <a:rPr lang="en-US" altLang="en-US" sz="3200" b="1">
                <a:solidFill>
                  <a:schemeClr val="tx1"/>
                </a:solidFill>
              </a:rPr>
              <a:t>His World and His Heritage</a:t>
            </a:r>
            <a:r>
              <a:rPr lang="en-US" altLang="en-US" sz="4000"/>
              <a:t/>
            </a:r>
            <a:br>
              <a:rPr lang="en-US" altLang="en-US" sz="4000"/>
            </a:br>
            <a:endParaRPr lang="en-US" altLang="en-US" sz="4000"/>
          </a:p>
        </p:txBody>
      </p:sp>
      <p:sp>
        <p:nvSpPr>
          <p:cNvPr id="240654" name="Line 14"/>
          <p:cNvSpPr>
            <a:spLocks noChangeShapeType="1"/>
          </p:cNvSpPr>
          <p:nvPr/>
        </p:nvSpPr>
        <p:spPr bwMode="auto">
          <a:xfrm>
            <a:off x="1295400" y="2362200"/>
            <a:ext cx="6324600" cy="0"/>
          </a:xfrm>
          <a:prstGeom prst="line">
            <a:avLst/>
          </a:prstGeom>
          <a:noFill/>
          <a:ln w="1143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ChangeArrowheads="1"/>
          </p:cNvSpPr>
          <p:nvPr/>
        </p:nvSpPr>
        <p:spPr bwMode="auto">
          <a:xfrm>
            <a:off x="990600" y="1101725"/>
            <a:ext cx="5432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The boy Carl Adolf enjoyed </a:t>
            </a:r>
            <a:r>
              <a:rPr lang="en-US" altLang="en-US" sz="2000" b="1"/>
              <a:t>outdoor activities</a:t>
            </a:r>
          </a:p>
        </p:txBody>
      </p:sp>
      <p:sp>
        <p:nvSpPr>
          <p:cNvPr id="199685" name="Rectangle 5"/>
          <p:cNvSpPr>
            <a:spLocks noChangeArrowheads="1"/>
          </p:cNvSpPr>
          <p:nvPr/>
        </p:nvSpPr>
        <p:spPr bwMode="auto">
          <a:xfrm>
            <a:off x="2743200" y="4759325"/>
            <a:ext cx="4484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and he also learned to play </a:t>
            </a:r>
            <a:r>
              <a:rPr lang="en-US" altLang="en-US" sz="2000" b="1"/>
              <a:t>the violin.</a:t>
            </a:r>
          </a:p>
        </p:txBody>
      </p:sp>
      <p:pic>
        <p:nvPicPr>
          <p:cNvPr id="199686" name="Picture 6" descr="violin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752600"/>
            <a:ext cx="6276975" cy="280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ChangeArrowheads="1"/>
          </p:cNvSpPr>
          <p:nvPr/>
        </p:nvSpPr>
        <p:spPr bwMode="auto">
          <a:xfrm>
            <a:off x="1219200" y="4419600"/>
            <a:ext cx="7467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He entered university at the age of eighteen and studied </a:t>
            </a:r>
            <a:r>
              <a:rPr lang="en-US" altLang="en-US" sz="2000" b="1"/>
              <a:t>theology </a:t>
            </a:r>
            <a:r>
              <a:rPr lang="en-US" altLang="en-US" sz="2000"/>
              <a:t>and </a:t>
            </a:r>
            <a:r>
              <a:rPr lang="en-US" altLang="en-US" sz="2000" b="1"/>
              <a:t>philosophy </a:t>
            </a:r>
            <a:r>
              <a:rPr lang="en-US" altLang="en-US" sz="2000"/>
              <a:t>at the Universities of Halle, Berlin, Rostock, and </a:t>
            </a:r>
            <a:r>
              <a:rPr lang="en-US" altLang="en-US" sz="2000" b="1"/>
              <a:t>Jena</a:t>
            </a:r>
            <a:r>
              <a:rPr lang="en-US" altLang="en-US" sz="2000"/>
              <a:t>.</a:t>
            </a:r>
          </a:p>
        </p:txBody>
      </p:sp>
      <p:pic>
        <p:nvPicPr>
          <p:cNvPr id="43014" name="Picture 6" descr="Je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086600" cy="29225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F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295400"/>
            <a:ext cx="2238375" cy="2590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6" name="Rectangle 4"/>
          <p:cNvSpPr>
            <a:spLocks noChangeArrowheads="1"/>
          </p:cNvSpPr>
          <p:nvPr/>
        </p:nvSpPr>
        <p:spPr bwMode="auto">
          <a:xfrm>
            <a:off x="1295400" y="1905000"/>
            <a:ext cx="46482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As a student at Jena in 1827 he was greatly influenced by the controversial professor of philosophy </a:t>
            </a:r>
            <a:r>
              <a:rPr lang="en-US" altLang="en-US" sz="2000" b="1"/>
              <a:t>Jacob Friedrich Fries</a:t>
            </a:r>
            <a:r>
              <a:rPr lang="en-US" altLang="en-US" sz="2000"/>
              <a:t>, who promoted the</a:t>
            </a:r>
          </a:p>
          <a:p>
            <a:r>
              <a:rPr lang="en-US" altLang="en-US" sz="2000"/>
              <a:t>creation of a national German state and was subsequently banned from teaching philosophy at Jena.</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143000"/>
            <a:ext cx="2971800" cy="268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Rectangle 3"/>
          <p:cNvSpPr>
            <a:spLocks noChangeArrowheads="1"/>
          </p:cNvSpPr>
          <p:nvPr/>
        </p:nvSpPr>
        <p:spPr bwMode="auto">
          <a:xfrm>
            <a:off x="1447800" y="4191000"/>
            <a:ext cx="6324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At Jena, he most likely participated in the nationalistic activities of the </a:t>
            </a:r>
            <a:r>
              <a:rPr lang="en-US" altLang="en-US" sz="2000" b="1"/>
              <a:t>Burschenschaften</a:t>
            </a:r>
            <a:r>
              <a:rPr lang="en-US" altLang="en-US" sz="2000"/>
              <a:t>,” the student corporations then known as </a:t>
            </a:r>
            <a:r>
              <a:rPr lang="en-US" altLang="en-US" sz="2000" b="1"/>
              <a:t>the Young Germany Movement</a:t>
            </a:r>
            <a:r>
              <a:rPr lang="en-US" altLang="en-US" sz="2000"/>
              <a:t>.</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457200" y="1524000"/>
            <a:ext cx="289560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1828 </a:t>
            </a:r>
            <a:r>
              <a:rPr lang="en-US" altLang="en-US" sz="2000" b="1"/>
              <a:t>Luise Rümker</a:t>
            </a:r>
          </a:p>
          <a:p>
            <a:r>
              <a:rPr lang="en-US" altLang="en-US" sz="2000"/>
              <a:t>and her younger sister</a:t>
            </a:r>
          </a:p>
          <a:p>
            <a:r>
              <a:rPr lang="en-US" altLang="en-US" sz="2000"/>
              <a:t>Ulrike, young ladies from Rostock, went to stay with their Uncle Rümker, a wine merchant in Güstrow.  His business was located near the </a:t>
            </a:r>
            <a:r>
              <a:rPr lang="en-US" altLang="en-US" b="1"/>
              <a:t>Glaviner Tor [Gate]</a:t>
            </a:r>
            <a:r>
              <a:rPr lang="en-US" altLang="en-US"/>
              <a:t>.</a:t>
            </a:r>
          </a:p>
        </p:txBody>
      </p:sp>
      <p:pic>
        <p:nvPicPr>
          <p:cNvPr id="46084" name="Picture 4" descr="025 Gleviner Tor 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90600"/>
            <a:ext cx="4919663" cy="3632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025 Gleviner Tor 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90600"/>
            <a:ext cx="4919663" cy="3632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107" name="Rectangle 3"/>
          <p:cNvSpPr>
            <a:spLocks noChangeArrowheads="1"/>
          </p:cNvSpPr>
          <p:nvPr/>
        </p:nvSpPr>
        <p:spPr bwMode="auto">
          <a:xfrm>
            <a:off x="838200" y="1600200"/>
            <a:ext cx="25146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It was there that a</a:t>
            </a:r>
          </a:p>
          <a:p>
            <a:r>
              <a:rPr lang="en-US" altLang="en-US" sz="2000"/>
              <a:t>romantic love affair</a:t>
            </a:r>
          </a:p>
          <a:p>
            <a:r>
              <a:rPr lang="en-US" altLang="en-US" sz="2000"/>
              <a:t>developed for each of the two young sisters, who were</a:t>
            </a:r>
          </a:p>
          <a:p>
            <a:r>
              <a:rPr lang="en-US" altLang="en-US" sz="2000"/>
              <a:t>so devoted to one</a:t>
            </a:r>
          </a:p>
          <a:p>
            <a:r>
              <a:rPr lang="en-US" altLang="en-US" sz="2000"/>
              <a:t>another.</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025 Gleviner Tor 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90600"/>
            <a:ext cx="4919663" cy="3632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31" name="Rectangle 3"/>
          <p:cNvSpPr>
            <a:spLocks noChangeArrowheads="1"/>
          </p:cNvSpPr>
          <p:nvPr/>
        </p:nvSpPr>
        <p:spPr bwMode="auto">
          <a:xfrm>
            <a:off x="609600" y="1219200"/>
            <a:ext cx="2743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One of the young </a:t>
            </a:r>
          </a:p>
          <a:p>
            <a:r>
              <a:rPr lang="en-US" altLang="en-US" sz="2000"/>
              <a:t>men was </a:t>
            </a:r>
            <a:r>
              <a:rPr lang="en-US" altLang="en-US" sz="2000" b="1"/>
              <a:t>the son of</a:t>
            </a:r>
          </a:p>
          <a:p>
            <a:r>
              <a:rPr lang="en-US" altLang="en-US" sz="2000" b="1"/>
              <a:t>Superintendent</a:t>
            </a:r>
          </a:p>
          <a:p>
            <a:r>
              <a:rPr lang="en-US" altLang="en-US" sz="2000" b="1"/>
              <a:t>Fuchs of Güstrow</a:t>
            </a:r>
            <a:r>
              <a:rPr lang="en-US" altLang="en-US" sz="2000"/>
              <a:t>;</a:t>
            </a:r>
          </a:p>
          <a:p>
            <a:r>
              <a:rPr lang="en-US" altLang="en-US" sz="2000"/>
              <a:t>the other was his</a:t>
            </a:r>
          </a:p>
          <a:p>
            <a:r>
              <a:rPr lang="en-US" altLang="en-US" sz="2000"/>
              <a:t>friend, a distant</a:t>
            </a:r>
          </a:p>
          <a:p>
            <a:r>
              <a:rPr lang="en-US" altLang="en-US" sz="2000"/>
              <a:t>relative named</a:t>
            </a:r>
          </a:p>
          <a:p>
            <a:r>
              <a:rPr lang="en-US" altLang="en-US" sz="2000"/>
              <a:t>Wilhelm Schulz,</a:t>
            </a:r>
          </a:p>
          <a:p>
            <a:r>
              <a:rPr lang="en-US" altLang="en-US" sz="2000"/>
              <a:t>who was a young</a:t>
            </a:r>
          </a:p>
          <a:p>
            <a:r>
              <a:rPr lang="en-US" altLang="en-US" sz="2000"/>
              <a:t>lawyer and son of a</a:t>
            </a:r>
          </a:p>
          <a:p>
            <a:r>
              <a:rPr lang="en-US" altLang="en-US" sz="2000"/>
              <a:t>wealthy merchant</a:t>
            </a:r>
          </a:p>
          <a:p>
            <a:r>
              <a:rPr lang="en-US" altLang="en-US" sz="2000"/>
              <a:t>of Hamburg.</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9" name="Picture 7" descr="025 Gleviner Tor 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90600"/>
            <a:ext cx="4919663" cy="3632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160" name="Rectangle 8"/>
          <p:cNvSpPr>
            <a:spLocks noChangeArrowheads="1"/>
          </p:cNvSpPr>
          <p:nvPr/>
        </p:nvSpPr>
        <p:spPr bwMode="auto">
          <a:xfrm>
            <a:off x="457200" y="1143000"/>
            <a:ext cx="2819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two sisters became engaged to these two highly idealistic and</a:t>
            </a:r>
          </a:p>
          <a:p>
            <a:r>
              <a:rPr lang="en-US" altLang="en-US" sz="2000"/>
              <a:t>interesting men, who were not at all suited for the practical side of life:</a:t>
            </a:r>
          </a:p>
          <a:p>
            <a:endParaRPr lang="en-US" altLang="en-US" sz="200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8" name="Rectangle 6"/>
          <p:cNvSpPr>
            <a:spLocks noChangeArrowheads="1"/>
          </p:cNvSpPr>
          <p:nvPr/>
        </p:nvSpPr>
        <p:spPr bwMode="auto">
          <a:xfrm>
            <a:off x="533400" y="1143000"/>
            <a:ext cx="26670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000" b="1"/>
          </a:p>
          <a:p>
            <a:endParaRPr lang="en-US" altLang="en-US"/>
          </a:p>
        </p:txBody>
      </p:sp>
      <p:pic>
        <p:nvPicPr>
          <p:cNvPr id="202761" name="Picture 9" descr="025 Gleviner Tor 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90600"/>
            <a:ext cx="4919663" cy="3632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2762" name="Rectangle 10"/>
          <p:cNvSpPr>
            <a:spLocks noChangeArrowheads="1"/>
          </p:cNvSpPr>
          <p:nvPr/>
        </p:nvSpPr>
        <p:spPr bwMode="auto">
          <a:xfrm>
            <a:off x="457200" y="1143000"/>
            <a:ext cx="2819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two sisters became engaged to these two highly idealistic and</a:t>
            </a:r>
          </a:p>
          <a:p>
            <a:r>
              <a:rPr lang="en-US" altLang="en-US" sz="2000"/>
              <a:t>interesting men, who were not at all suited for the practical side of life:</a:t>
            </a:r>
          </a:p>
          <a:p>
            <a:endParaRPr lang="en-US" altLang="en-US" sz="2000"/>
          </a:p>
          <a:p>
            <a:r>
              <a:rPr lang="en-US" altLang="en-US" sz="2000" b="1"/>
              <a:t>Luise</a:t>
            </a:r>
            <a:r>
              <a:rPr lang="en-US" altLang="en-US" sz="2000"/>
              <a:t>, to the young</a:t>
            </a:r>
          </a:p>
          <a:p>
            <a:r>
              <a:rPr lang="en-US" altLang="en-US" sz="2000"/>
              <a:t>theologist </a:t>
            </a:r>
            <a:r>
              <a:rPr lang="en-US" altLang="en-US" sz="2000" b="1"/>
              <a:t>Adolf Fuchs</a:t>
            </a:r>
          </a:p>
          <a:p>
            <a:endParaRPr lang="en-US" altLang="en-US" sz="200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3" name="Text Box 7"/>
          <p:cNvSpPr txBox="1">
            <a:spLocks noChangeArrowheads="1"/>
          </p:cNvSpPr>
          <p:nvPr/>
        </p:nvSpPr>
        <p:spPr bwMode="auto">
          <a:xfrm>
            <a:off x="457200" y="4648200"/>
            <a:ext cx="73914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and </a:t>
            </a:r>
            <a:r>
              <a:rPr lang="en-US" altLang="en-US" sz="2000" b="1"/>
              <a:t>Ulrike</a:t>
            </a:r>
            <a:r>
              <a:rPr lang="en-US" altLang="en-US" sz="2000"/>
              <a:t> to the lawyer </a:t>
            </a:r>
            <a:r>
              <a:rPr lang="en-US" altLang="en-US" sz="2000" b="1"/>
              <a:t>Wilhelm Schulz</a:t>
            </a:r>
            <a:r>
              <a:rPr lang="en-US" altLang="en-US" sz="2000"/>
              <a:t>.</a:t>
            </a:r>
          </a:p>
          <a:p>
            <a:pPr>
              <a:spcBef>
                <a:spcPct val="50000"/>
              </a:spcBef>
            </a:pPr>
            <a:endParaRPr lang="en-US" altLang="en-US" sz="2000"/>
          </a:p>
        </p:txBody>
      </p:sp>
      <p:pic>
        <p:nvPicPr>
          <p:cNvPr id="203784" name="Picture 8" descr="025 Gleviner Tor 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990600"/>
            <a:ext cx="4919663" cy="3632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3785" name="Rectangle 9"/>
          <p:cNvSpPr>
            <a:spLocks noChangeArrowheads="1"/>
          </p:cNvSpPr>
          <p:nvPr/>
        </p:nvSpPr>
        <p:spPr bwMode="auto">
          <a:xfrm>
            <a:off x="457200" y="1143000"/>
            <a:ext cx="2819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two sisters became engaged to these two highly idealistic and</a:t>
            </a:r>
          </a:p>
          <a:p>
            <a:r>
              <a:rPr lang="en-US" altLang="en-US" sz="2000"/>
              <a:t>interesting men, who were not at all suited for the practical side of life:</a:t>
            </a:r>
          </a:p>
          <a:p>
            <a:endParaRPr lang="en-US" altLang="en-US" sz="2000"/>
          </a:p>
          <a:p>
            <a:r>
              <a:rPr lang="en-US" altLang="en-US" sz="2000" b="1"/>
              <a:t>Luise</a:t>
            </a:r>
            <a:r>
              <a:rPr lang="en-US" altLang="en-US" sz="2000"/>
              <a:t>, to the young</a:t>
            </a:r>
          </a:p>
          <a:p>
            <a:r>
              <a:rPr lang="en-US" altLang="en-US" sz="2000"/>
              <a:t>theologist </a:t>
            </a:r>
            <a:r>
              <a:rPr lang="en-US" altLang="en-US" sz="2000" b="1"/>
              <a:t>Adolf Fuchs</a:t>
            </a:r>
          </a:p>
          <a:p>
            <a:endParaRPr lang="en-US" altLang="en-US" sz="200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2590800" y="2008188"/>
            <a:ext cx="3962400" cy="180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800" b="1">
                <a:solidFill>
                  <a:srgbClr val="990000"/>
                </a:solidFill>
              </a:rPr>
              <a:t>2  0  0</a:t>
            </a:r>
          </a:p>
          <a:p>
            <a:pPr>
              <a:spcBef>
                <a:spcPct val="50000"/>
              </a:spcBef>
            </a:pPr>
            <a:r>
              <a:rPr lang="en-US" altLang="en-US" sz="2800" b="1">
                <a:solidFill>
                  <a:srgbClr val="990000"/>
                </a:solidFill>
              </a:rPr>
              <a:t>		Years</a:t>
            </a:r>
          </a:p>
          <a:p>
            <a:pPr>
              <a:spcBef>
                <a:spcPct val="50000"/>
              </a:spcBef>
            </a:pPr>
            <a:r>
              <a:rPr lang="en-US" altLang="en-US" sz="2800" b="1">
                <a:solidFill>
                  <a:srgbClr val="990000"/>
                </a:solidFill>
              </a:rPr>
              <a:t>			Ago . .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ChangeArrowheads="1"/>
          </p:cNvSpPr>
          <p:nvPr/>
        </p:nvSpPr>
        <p:spPr bwMode="auto">
          <a:xfrm>
            <a:off x="4570413" y="1600200"/>
            <a:ext cx="3581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When the young theologist</a:t>
            </a:r>
          </a:p>
          <a:p>
            <a:r>
              <a:rPr lang="en-US" altLang="en-US" sz="2000"/>
              <a:t>preached his first sermon in the customarily unheated</a:t>
            </a:r>
          </a:p>
          <a:p>
            <a:r>
              <a:rPr lang="en-US" altLang="en-US" sz="2000"/>
              <a:t>Church</a:t>
            </a:r>
            <a:r>
              <a:rPr lang="en-US" altLang="en-US"/>
              <a:t> </a:t>
            </a:r>
            <a:r>
              <a:rPr lang="en-US" altLang="en-US" sz="2000"/>
              <a:t>in Güstrow in late winter 1828, Superintendent Fuchs caught a severe cold, which developed into</a:t>
            </a:r>
          </a:p>
          <a:p>
            <a:r>
              <a:rPr lang="en-US" altLang="en-US" sz="2000"/>
              <a:t>pneumonia.</a:t>
            </a:r>
          </a:p>
        </p:txBody>
      </p:sp>
      <p:pic>
        <p:nvPicPr>
          <p:cNvPr id="50182" name="Picture 6" descr="Guestrow 07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762000"/>
            <a:ext cx="3267075" cy="4953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570413" y="1600200"/>
            <a:ext cx="32004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son had just become engaged and had wanted to inform his beloved father of his plans, but the old man was no longer</a:t>
            </a:r>
          </a:p>
          <a:p>
            <a:r>
              <a:rPr lang="en-US" altLang="en-US" sz="2000"/>
              <a:t>capable of understanding.</a:t>
            </a:r>
          </a:p>
          <a:p>
            <a:r>
              <a:rPr lang="en-US" altLang="en-US" sz="2000"/>
              <a:t>He died on April 13.</a:t>
            </a:r>
          </a:p>
        </p:txBody>
      </p:sp>
      <p:pic>
        <p:nvPicPr>
          <p:cNvPr id="51204" name="Picture 4" descr="Guestrow 07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762000"/>
            <a:ext cx="3267075" cy="4953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5" descr="funeral wreath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4038600"/>
            <a:ext cx="1371600" cy="1289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ChangeArrowheads="1"/>
          </p:cNvSpPr>
          <p:nvPr/>
        </p:nvSpPr>
        <p:spPr bwMode="auto">
          <a:xfrm>
            <a:off x="1905000" y="5029200"/>
            <a:ext cx="563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1829 at age twenty-four, Carl Adolf Fuchs</a:t>
            </a:r>
          </a:p>
          <a:p>
            <a:r>
              <a:rPr lang="en-US" altLang="en-US" sz="2000"/>
              <a:t>obtained a position as a </a:t>
            </a:r>
            <a:r>
              <a:rPr lang="en-US" altLang="en-US" sz="2000" b="1"/>
              <a:t>teacher </a:t>
            </a:r>
            <a:r>
              <a:rPr lang="en-US" altLang="en-US" sz="2000"/>
              <a:t>at </a:t>
            </a:r>
            <a:r>
              <a:rPr lang="en-US" altLang="en-US" sz="2000" b="1"/>
              <a:t>Waren</a:t>
            </a:r>
            <a:r>
              <a:rPr lang="en-US" altLang="en-US" sz="2000"/>
              <a:t>.</a:t>
            </a:r>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4267200" cy="39608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9" name="Rectangle 5"/>
          <p:cNvSpPr>
            <a:spLocks noChangeArrowheads="1"/>
          </p:cNvSpPr>
          <p:nvPr/>
        </p:nvSpPr>
        <p:spPr bwMode="auto">
          <a:xfrm>
            <a:off x="2362200" y="1371600"/>
            <a:ext cx="198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Altstadt /</a:t>
            </a:r>
          </a:p>
          <a:p>
            <a:r>
              <a:rPr lang="en-US" altLang="en-US" sz="2000" b="1"/>
              <a:t>     Old Town</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5867400" y="914400"/>
            <a:ext cx="2286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Window in “de olle</a:t>
            </a:r>
          </a:p>
          <a:p>
            <a:r>
              <a:rPr lang="en-US" altLang="en-US" sz="2000"/>
              <a:t>Schaul,” the Old</a:t>
            </a:r>
          </a:p>
          <a:p>
            <a:r>
              <a:rPr lang="en-US" altLang="en-US" sz="2000"/>
              <a:t>School Building</a:t>
            </a: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4267200" cy="39608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2298700" cy="24352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7" name="Rectangle 5"/>
          <p:cNvSpPr>
            <a:spLocks noChangeArrowheads="1"/>
          </p:cNvSpPr>
          <p:nvPr/>
        </p:nvSpPr>
        <p:spPr bwMode="auto">
          <a:xfrm>
            <a:off x="1905000" y="5029200"/>
            <a:ext cx="563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1829 at age twenty-four, Carl Adolf Fuchs</a:t>
            </a:r>
          </a:p>
          <a:p>
            <a:r>
              <a:rPr lang="en-US" altLang="en-US" sz="2000"/>
              <a:t>obtained a position as a </a:t>
            </a:r>
            <a:r>
              <a:rPr lang="en-US" altLang="en-US" sz="2000" b="1"/>
              <a:t>teacher </a:t>
            </a:r>
            <a:r>
              <a:rPr lang="en-US" altLang="en-US" sz="2000"/>
              <a:t>at </a:t>
            </a:r>
            <a:r>
              <a:rPr lang="en-US" altLang="en-US" sz="2000" b="1"/>
              <a:t>Waren</a:t>
            </a:r>
            <a:r>
              <a:rPr lang="en-US" altLang="en-US" sz="2000"/>
              <a:t>.</a:t>
            </a:r>
          </a:p>
        </p:txBody>
      </p:sp>
      <p:sp>
        <p:nvSpPr>
          <p:cNvPr id="54278" name="Rectangle 6"/>
          <p:cNvSpPr>
            <a:spLocks noChangeArrowheads="1"/>
          </p:cNvSpPr>
          <p:nvPr/>
        </p:nvSpPr>
        <p:spPr bwMode="auto">
          <a:xfrm>
            <a:off x="2362200" y="1371600"/>
            <a:ext cx="198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Altstadt /</a:t>
            </a:r>
          </a:p>
          <a:p>
            <a:r>
              <a:rPr lang="en-US" altLang="en-US" sz="2000" b="1"/>
              <a:t>     Old Town</a:t>
            </a:r>
          </a:p>
        </p:txBody>
      </p:sp>
      <p:sp>
        <p:nvSpPr>
          <p:cNvPr id="54279" name="Line 7"/>
          <p:cNvSpPr>
            <a:spLocks noChangeShapeType="1"/>
          </p:cNvSpPr>
          <p:nvPr/>
        </p:nvSpPr>
        <p:spPr bwMode="auto">
          <a:xfrm>
            <a:off x="3124200" y="2743200"/>
            <a:ext cx="2438400" cy="0"/>
          </a:xfrm>
          <a:prstGeom prst="line">
            <a:avLst/>
          </a:prstGeom>
          <a:noFill/>
          <a:ln w="952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0"/>
            <a:ext cx="2514600" cy="3276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762000"/>
            <a:ext cx="2514600" cy="3276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Rectangle 4"/>
          <p:cNvSpPr>
            <a:spLocks noChangeArrowheads="1"/>
          </p:cNvSpPr>
          <p:nvPr/>
        </p:nvSpPr>
        <p:spPr bwMode="auto">
          <a:xfrm>
            <a:off x="1676400" y="4267200"/>
            <a:ext cx="6019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Carl Adolf Fuchs and Luise Rümker were </a:t>
            </a:r>
            <a:r>
              <a:rPr lang="en-US" altLang="en-US" sz="2000" b="1"/>
              <a:t>married </a:t>
            </a:r>
            <a:r>
              <a:rPr lang="en-US" altLang="en-US" sz="2000"/>
              <a:t>at Rossow on </a:t>
            </a:r>
            <a:r>
              <a:rPr lang="en-US" altLang="en-US" sz="2000" b="1"/>
              <a:t>July 10, 1829</a:t>
            </a:r>
            <a:r>
              <a:rPr lang="en-US" altLang="en-US" sz="2000"/>
              <a:t>, beginning a happy union that lasted more than </a:t>
            </a:r>
            <a:r>
              <a:rPr lang="en-US" altLang="en-US" sz="2000" b="1"/>
              <a:t>fifty-six years</a:t>
            </a:r>
            <a:r>
              <a:rPr lang="en-US" altLang="en-US" sz="2000"/>
              <a:t>.</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66800"/>
            <a:ext cx="4241800" cy="32813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3"/>
          <p:cNvSpPr>
            <a:spLocks noChangeArrowheads="1"/>
          </p:cNvSpPr>
          <p:nvPr/>
        </p:nvSpPr>
        <p:spPr bwMode="auto">
          <a:xfrm>
            <a:off x="838200" y="12954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Adolf and Luise lived </a:t>
            </a:r>
            <a:r>
              <a:rPr lang="en-US" altLang="en-US" sz="2000" b="1"/>
              <a:t>in</a:t>
            </a:r>
          </a:p>
          <a:p>
            <a:r>
              <a:rPr lang="en-US" altLang="en-US" sz="2000" b="1"/>
              <a:t>Waren</a:t>
            </a:r>
            <a:r>
              <a:rPr lang="en-US" altLang="en-US" sz="2000"/>
              <a:t> for six years and </a:t>
            </a:r>
            <a:r>
              <a:rPr lang="en-US" altLang="en-US" sz="2000" b="1"/>
              <a:t>four</a:t>
            </a:r>
            <a:r>
              <a:rPr lang="en-US" altLang="en-US" sz="2000"/>
              <a:t> children were born there:</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66800"/>
            <a:ext cx="4241800" cy="32813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7" name="Rectangle 3"/>
          <p:cNvSpPr>
            <a:spLocks noChangeArrowheads="1"/>
          </p:cNvSpPr>
          <p:nvPr/>
        </p:nvSpPr>
        <p:spPr bwMode="auto">
          <a:xfrm>
            <a:off x="838200" y="12954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Adolf and Luise lived </a:t>
            </a:r>
            <a:r>
              <a:rPr lang="en-US" altLang="en-US" sz="2000" b="1"/>
              <a:t>in</a:t>
            </a:r>
          </a:p>
          <a:p>
            <a:r>
              <a:rPr lang="en-US" altLang="en-US" sz="2000" b="1"/>
              <a:t>Waren</a:t>
            </a:r>
            <a:r>
              <a:rPr lang="en-US" altLang="en-US" sz="2000"/>
              <a:t> for six years and </a:t>
            </a:r>
            <a:r>
              <a:rPr lang="en-US" altLang="en-US" sz="2000" b="1"/>
              <a:t>four</a:t>
            </a:r>
            <a:r>
              <a:rPr lang="en-US" altLang="en-US" sz="2000"/>
              <a:t> children were born there:</a:t>
            </a:r>
          </a:p>
        </p:txBody>
      </p:sp>
      <p:sp>
        <p:nvSpPr>
          <p:cNvPr id="57348" name="Rectangle 4"/>
          <p:cNvSpPr>
            <a:spLocks noChangeArrowheads="1"/>
          </p:cNvSpPr>
          <p:nvPr/>
        </p:nvSpPr>
        <p:spPr bwMode="auto">
          <a:xfrm>
            <a:off x="1066800" y="2667000"/>
            <a:ext cx="2971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Adolf</a:t>
            </a:r>
            <a:r>
              <a:rPr lang="en-US" altLang="en-US" sz="2000"/>
              <a:t>, 1830, who died</a:t>
            </a:r>
          </a:p>
          <a:p>
            <a:r>
              <a:rPr lang="en-US" altLang="en-US" sz="2000"/>
              <a:t>      later that year</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66800"/>
            <a:ext cx="4241800" cy="32813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1" name="Rectangle 3"/>
          <p:cNvSpPr>
            <a:spLocks noChangeArrowheads="1"/>
          </p:cNvSpPr>
          <p:nvPr/>
        </p:nvSpPr>
        <p:spPr bwMode="auto">
          <a:xfrm>
            <a:off x="838200" y="12954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Adolf and Luise lived </a:t>
            </a:r>
            <a:r>
              <a:rPr lang="en-US" altLang="en-US" sz="2000" b="1"/>
              <a:t>in</a:t>
            </a:r>
          </a:p>
          <a:p>
            <a:r>
              <a:rPr lang="en-US" altLang="en-US" sz="2000" b="1"/>
              <a:t>Waren</a:t>
            </a:r>
            <a:r>
              <a:rPr lang="en-US" altLang="en-US" sz="2000"/>
              <a:t> for six years and </a:t>
            </a:r>
            <a:r>
              <a:rPr lang="en-US" altLang="en-US" sz="2000" b="1"/>
              <a:t>four</a:t>
            </a:r>
            <a:r>
              <a:rPr lang="en-US" altLang="en-US" sz="2000"/>
              <a:t> children were born there:</a:t>
            </a:r>
          </a:p>
        </p:txBody>
      </p:sp>
      <p:sp>
        <p:nvSpPr>
          <p:cNvPr id="58372" name="Rectangle 4"/>
          <p:cNvSpPr>
            <a:spLocks noChangeArrowheads="1"/>
          </p:cNvSpPr>
          <p:nvPr/>
        </p:nvSpPr>
        <p:spPr bwMode="auto">
          <a:xfrm>
            <a:off x="1066800" y="2667000"/>
            <a:ext cx="2971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Adolf</a:t>
            </a:r>
            <a:r>
              <a:rPr lang="en-US" altLang="en-US" sz="2000"/>
              <a:t>, 1830, who died</a:t>
            </a:r>
          </a:p>
          <a:p>
            <a:r>
              <a:rPr lang="en-US" altLang="en-US" sz="2000"/>
              <a:t>      later that year</a:t>
            </a:r>
          </a:p>
          <a:p>
            <a:endParaRPr lang="en-US" altLang="en-US" sz="2000"/>
          </a:p>
          <a:p>
            <a:pPr>
              <a:buFontTx/>
              <a:buChar char="•"/>
            </a:pPr>
            <a:r>
              <a:rPr lang="en-US" altLang="en-US" sz="2000"/>
              <a:t>  Luise (</a:t>
            </a:r>
            <a:r>
              <a:rPr lang="en-US" altLang="en-US" sz="2000" b="1"/>
              <a:t>Lulu</a:t>
            </a:r>
            <a:r>
              <a:rPr lang="en-US" altLang="en-US" sz="2000"/>
              <a:t>), 1830</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66800"/>
            <a:ext cx="4241800" cy="32813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Rectangle 3"/>
          <p:cNvSpPr>
            <a:spLocks noChangeArrowheads="1"/>
          </p:cNvSpPr>
          <p:nvPr/>
        </p:nvSpPr>
        <p:spPr bwMode="auto">
          <a:xfrm>
            <a:off x="838200" y="12954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Adolf and Luise lived </a:t>
            </a:r>
            <a:r>
              <a:rPr lang="en-US" altLang="en-US" sz="2000" b="1"/>
              <a:t>in</a:t>
            </a:r>
          </a:p>
          <a:p>
            <a:r>
              <a:rPr lang="en-US" altLang="en-US" sz="2000" b="1"/>
              <a:t>Waren</a:t>
            </a:r>
            <a:r>
              <a:rPr lang="en-US" altLang="en-US" sz="2000"/>
              <a:t> for six years and </a:t>
            </a:r>
            <a:r>
              <a:rPr lang="en-US" altLang="en-US" sz="2000" b="1"/>
              <a:t>four</a:t>
            </a:r>
            <a:r>
              <a:rPr lang="en-US" altLang="en-US" sz="2000"/>
              <a:t> children were born there:</a:t>
            </a:r>
          </a:p>
        </p:txBody>
      </p:sp>
      <p:sp>
        <p:nvSpPr>
          <p:cNvPr id="59396" name="Rectangle 4"/>
          <p:cNvSpPr>
            <a:spLocks noChangeArrowheads="1"/>
          </p:cNvSpPr>
          <p:nvPr/>
        </p:nvSpPr>
        <p:spPr bwMode="auto">
          <a:xfrm>
            <a:off x="1066800" y="2667000"/>
            <a:ext cx="2971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Adolf</a:t>
            </a:r>
            <a:r>
              <a:rPr lang="en-US" altLang="en-US" sz="2000"/>
              <a:t>, 1830, who died</a:t>
            </a:r>
          </a:p>
          <a:p>
            <a:r>
              <a:rPr lang="en-US" altLang="en-US" sz="2000"/>
              <a:t>      later that year</a:t>
            </a:r>
          </a:p>
          <a:p>
            <a:endParaRPr lang="en-US" altLang="en-US" sz="2000"/>
          </a:p>
          <a:p>
            <a:pPr>
              <a:buFontTx/>
              <a:buChar char="•"/>
            </a:pPr>
            <a:r>
              <a:rPr lang="en-US" altLang="en-US" sz="2000"/>
              <a:t>  Luise (</a:t>
            </a:r>
            <a:r>
              <a:rPr lang="en-US" altLang="en-US" sz="2000" b="1"/>
              <a:t>Lulu</a:t>
            </a:r>
            <a:r>
              <a:rPr lang="en-US" altLang="en-US" sz="2000"/>
              <a:t>), 1830</a:t>
            </a:r>
          </a:p>
          <a:p>
            <a:pPr>
              <a:buFontTx/>
              <a:buChar char="•"/>
            </a:pPr>
            <a:endParaRPr lang="en-US" altLang="en-US" sz="2000"/>
          </a:p>
          <a:p>
            <a:pPr>
              <a:buFontTx/>
              <a:buChar char="•"/>
            </a:pPr>
            <a:r>
              <a:rPr lang="en-US" altLang="en-US" sz="2000"/>
              <a:t>  Ulrike (</a:t>
            </a:r>
            <a:r>
              <a:rPr lang="en-US" altLang="en-US" sz="2000" b="1"/>
              <a:t>Ulla</a:t>
            </a:r>
            <a:r>
              <a:rPr lang="en-US" altLang="en-US" sz="2000"/>
              <a:t>), 1832</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066800"/>
            <a:ext cx="4241800" cy="32813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Rectangle 3"/>
          <p:cNvSpPr>
            <a:spLocks noChangeArrowheads="1"/>
          </p:cNvSpPr>
          <p:nvPr/>
        </p:nvSpPr>
        <p:spPr bwMode="auto">
          <a:xfrm>
            <a:off x="838200" y="12954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Adolf and Luise lived </a:t>
            </a:r>
            <a:r>
              <a:rPr lang="en-US" altLang="en-US" sz="2000" b="1"/>
              <a:t>in</a:t>
            </a:r>
          </a:p>
          <a:p>
            <a:r>
              <a:rPr lang="en-US" altLang="en-US" sz="2000" b="1"/>
              <a:t>Waren</a:t>
            </a:r>
            <a:r>
              <a:rPr lang="en-US" altLang="en-US" sz="2000"/>
              <a:t> for six years and </a:t>
            </a:r>
            <a:r>
              <a:rPr lang="en-US" altLang="en-US" sz="2000" b="1"/>
              <a:t>four</a:t>
            </a:r>
            <a:r>
              <a:rPr lang="en-US" altLang="en-US" sz="2000"/>
              <a:t> children were born there:</a:t>
            </a:r>
          </a:p>
        </p:txBody>
      </p:sp>
      <p:sp>
        <p:nvSpPr>
          <p:cNvPr id="60420" name="Rectangle 4"/>
          <p:cNvSpPr>
            <a:spLocks noChangeArrowheads="1"/>
          </p:cNvSpPr>
          <p:nvPr/>
        </p:nvSpPr>
        <p:spPr bwMode="auto">
          <a:xfrm>
            <a:off x="1066800" y="2667000"/>
            <a:ext cx="2971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b="1"/>
              <a:t>  Adolf</a:t>
            </a:r>
            <a:r>
              <a:rPr lang="en-US" altLang="en-US" sz="2000"/>
              <a:t>, 1830, who died</a:t>
            </a:r>
          </a:p>
          <a:p>
            <a:r>
              <a:rPr lang="en-US" altLang="en-US" sz="2000"/>
              <a:t>      later that year</a:t>
            </a:r>
          </a:p>
          <a:p>
            <a:endParaRPr lang="en-US" altLang="en-US" sz="2000"/>
          </a:p>
          <a:p>
            <a:pPr>
              <a:buFontTx/>
              <a:buChar char="•"/>
            </a:pPr>
            <a:r>
              <a:rPr lang="en-US" altLang="en-US" sz="2000"/>
              <a:t>  Luise (</a:t>
            </a:r>
            <a:r>
              <a:rPr lang="en-US" altLang="en-US" sz="2000" b="1"/>
              <a:t>Lulu</a:t>
            </a:r>
            <a:r>
              <a:rPr lang="en-US" altLang="en-US" sz="2000"/>
              <a:t>), 1830</a:t>
            </a:r>
          </a:p>
          <a:p>
            <a:pPr>
              <a:buFontTx/>
              <a:buChar char="•"/>
            </a:pPr>
            <a:endParaRPr lang="en-US" altLang="en-US" sz="2000"/>
          </a:p>
          <a:p>
            <a:pPr>
              <a:buFontTx/>
              <a:buChar char="•"/>
            </a:pPr>
            <a:r>
              <a:rPr lang="en-US" altLang="en-US" sz="2000"/>
              <a:t>  Ulrike (</a:t>
            </a:r>
            <a:r>
              <a:rPr lang="en-US" altLang="en-US" sz="2000" b="1"/>
              <a:t>Ulla</a:t>
            </a:r>
            <a:r>
              <a:rPr lang="en-US" altLang="en-US" sz="2000"/>
              <a:t>), 1832</a:t>
            </a:r>
          </a:p>
          <a:p>
            <a:pPr>
              <a:buFontTx/>
              <a:buChar char="•"/>
            </a:pPr>
            <a:endParaRPr lang="en-US" altLang="en-US" sz="2000"/>
          </a:p>
          <a:p>
            <a:pPr>
              <a:buFontTx/>
              <a:buChar char="•"/>
            </a:pPr>
            <a:r>
              <a:rPr lang="en-US" altLang="en-US" sz="2000" b="1"/>
              <a:t>  Conrad</a:t>
            </a:r>
            <a:r>
              <a:rPr lang="en-US" altLang="en-US" sz="2000"/>
              <a:t>, 1834</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grand duchymecklenburg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6248400" cy="4686300"/>
          </a:xfrm>
          <a:prstGeom prst="rect">
            <a:avLst/>
          </a:prstGeom>
          <a:solidFill>
            <a:schemeClr val="tx1"/>
          </a:solidFill>
          <a:ln w="19050">
            <a:solidFill>
              <a:srgbClr val="000000"/>
            </a:solidFill>
            <a:miter lim="800000"/>
            <a:headEnd/>
            <a:tailEnd/>
          </a:ln>
        </p:spPr>
      </p:pic>
      <p:sp>
        <p:nvSpPr>
          <p:cNvPr id="12290" name="Rectangle 2"/>
          <p:cNvSpPr>
            <a:spLocks noChangeArrowheads="1"/>
          </p:cNvSpPr>
          <p:nvPr/>
        </p:nvSpPr>
        <p:spPr bwMode="auto">
          <a:xfrm>
            <a:off x="1600200" y="660400"/>
            <a:ext cx="588803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a:t>in a small land called</a:t>
            </a:r>
          </a:p>
          <a:p>
            <a:r>
              <a:rPr lang="en-US" altLang="en-US" sz="2400" b="1">
                <a:latin typeface="Book Antiqua" pitchFamily="18" charset="0"/>
              </a:rPr>
              <a:t>		</a:t>
            </a:r>
            <a:r>
              <a:rPr lang="en-US" altLang="en-US" sz="2800" b="1">
                <a:solidFill>
                  <a:srgbClr val="660066"/>
                </a:solidFill>
                <a:latin typeface="Fraktur" pitchFamily="2" charset="0"/>
              </a:rPr>
              <a:t>M e c k l e n b u r g . .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2716213" cy="3733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Rectangle 3"/>
          <p:cNvSpPr>
            <a:spLocks noChangeArrowheads="1"/>
          </p:cNvSpPr>
          <p:nvPr/>
        </p:nvSpPr>
        <p:spPr bwMode="auto">
          <a:xfrm>
            <a:off x="4038600" y="6858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Waren the young teacher began a</a:t>
            </a:r>
          </a:p>
          <a:p>
            <a:r>
              <a:rPr lang="en-US" altLang="en-US" sz="2000"/>
              <a:t>life-long friendship with </a:t>
            </a:r>
            <a:r>
              <a:rPr lang="en-US" altLang="en-US" sz="2000" b="1"/>
              <a:t>Dr. August</a:t>
            </a:r>
          </a:p>
          <a:p>
            <a:r>
              <a:rPr lang="en-US" altLang="en-US" sz="2000" b="1"/>
              <a:t>Kortüm</a:t>
            </a:r>
            <a:r>
              <a:rPr lang="en-US" altLang="en-US" sz="2000"/>
              <a:t>, and they especially enjoyed</a:t>
            </a:r>
          </a:p>
          <a:p>
            <a:r>
              <a:rPr lang="en-US" altLang="en-US" sz="2000"/>
              <a:t>outdoor life and going </a:t>
            </a:r>
            <a:r>
              <a:rPr lang="en-US" altLang="en-US" sz="2000" b="1"/>
              <a:t>hunting</a:t>
            </a:r>
            <a:r>
              <a:rPr lang="en-US" altLang="en-US" sz="2000"/>
              <a:t>.</a:t>
            </a:r>
          </a:p>
        </p:txBody>
      </p:sp>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0"/>
            <a:ext cx="2608263" cy="3733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ChangeArrowheads="1"/>
          </p:cNvSpPr>
          <p:nvPr/>
        </p:nvSpPr>
        <p:spPr bwMode="auto">
          <a:xfrm>
            <a:off x="4570413" y="1598613"/>
            <a:ext cx="3352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They particularly enjoyed</a:t>
            </a:r>
          </a:p>
          <a:p>
            <a:r>
              <a:rPr lang="en-US" altLang="en-US" sz="2000"/>
              <a:t>the frontier novels of</a:t>
            </a:r>
          </a:p>
          <a:p>
            <a:r>
              <a:rPr lang="en-US" altLang="en-US" sz="2000" b="1"/>
              <a:t>James Fenimore Cooper</a:t>
            </a:r>
            <a:r>
              <a:rPr lang="en-US" altLang="en-US" sz="2000"/>
              <a:t>,</a:t>
            </a:r>
          </a:p>
          <a:p>
            <a:r>
              <a:rPr lang="en-US" altLang="en-US" sz="2000"/>
              <a:t>and throughout the rest of</a:t>
            </a:r>
          </a:p>
          <a:p>
            <a:r>
              <a:rPr lang="en-US" altLang="en-US" sz="2000"/>
              <a:t>their lives they addressed</a:t>
            </a:r>
          </a:p>
          <a:p>
            <a:r>
              <a:rPr lang="en-US" altLang="en-US" sz="2000"/>
              <a:t>one another as </a:t>
            </a:r>
            <a:r>
              <a:rPr lang="en-US" altLang="en-US" sz="2000" b="1"/>
              <a:t>Hawkeye</a:t>
            </a:r>
          </a:p>
          <a:p>
            <a:r>
              <a:rPr lang="en-US" altLang="en-US" sz="2000"/>
              <a:t>and </a:t>
            </a:r>
            <a:r>
              <a:rPr lang="en-US" altLang="en-US" sz="2000" b="1"/>
              <a:t>Uncas</a:t>
            </a:r>
            <a:r>
              <a:rPr lang="en-US" altLang="en-US" sz="2000"/>
              <a:t>.</a:t>
            </a:r>
          </a:p>
        </p:txBody>
      </p:sp>
      <p:pic>
        <p:nvPicPr>
          <p:cNvPr id="624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2716213" cy="3733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Un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1924050" cy="5181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3493" name="Picture 5" descr="Hawk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2667000" cy="4953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3495" name="Picture 7" descr="Kortuem, A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33400"/>
            <a:ext cx="1543050" cy="2057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349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038600"/>
            <a:ext cx="1676400" cy="213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8" name="Rectangle 10"/>
          <p:cNvSpPr>
            <a:spLocks noChangeArrowheads="1"/>
          </p:cNvSpPr>
          <p:nvPr/>
        </p:nvSpPr>
        <p:spPr bwMode="auto">
          <a:xfrm>
            <a:off x="2667000" y="2667000"/>
            <a:ext cx="19605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t>“Uncas” Kortüm</a:t>
            </a:r>
          </a:p>
        </p:txBody>
      </p:sp>
      <p:sp>
        <p:nvSpPr>
          <p:cNvPr id="63499" name="Rectangle 11"/>
          <p:cNvSpPr>
            <a:spLocks noChangeArrowheads="1"/>
          </p:cNvSpPr>
          <p:nvPr/>
        </p:nvSpPr>
        <p:spPr bwMode="auto">
          <a:xfrm>
            <a:off x="4572000" y="5867400"/>
            <a:ext cx="2160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“Hawkeye” Fuchs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21" name="Rectangle 9"/>
          <p:cNvSpPr>
            <a:spLocks noChangeArrowheads="1"/>
          </p:cNvSpPr>
          <p:nvPr/>
        </p:nvSpPr>
        <p:spPr bwMode="auto">
          <a:xfrm>
            <a:off x="2667000" y="2286000"/>
            <a:ext cx="3733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character of the medical student </a:t>
            </a:r>
            <a:r>
              <a:rPr lang="en-US" altLang="en-US" sz="2000" b="1"/>
              <a:t>Wilhelm </a:t>
            </a:r>
            <a:r>
              <a:rPr lang="en-US" altLang="en-US" sz="2000"/>
              <a:t>in the novel </a:t>
            </a:r>
            <a:r>
              <a:rPr lang="en-US" altLang="en-US" sz="2000" b="1" i="1"/>
              <a:t>Robert </a:t>
            </a:r>
            <a:r>
              <a:rPr lang="en-US" altLang="en-US" sz="2000"/>
              <a:t>is a composite based on Dr. Kortüm and Adolf Fuchs’ brother-in-law Wilhelm Schulz.</a:t>
            </a:r>
          </a:p>
        </p:txBody>
      </p:sp>
      <p:pic>
        <p:nvPicPr>
          <p:cNvPr id="64522" name="Picture 10" descr="biedermann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219200"/>
            <a:ext cx="1317625" cy="3048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4523" name="Picture 11" descr="MEDSY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2400"/>
            <a:ext cx="1025525"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533400"/>
            <a:ext cx="3783013" cy="5257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0" name="Rectangle 4"/>
          <p:cNvSpPr>
            <a:spLocks noChangeArrowheads="1"/>
          </p:cNvSpPr>
          <p:nvPr/>
        </p:nvSpPr>
        <p:spPr bwMode="auto">
          <a:xfrm>
            <a:off x="762000" y="838200"/>
            <a:ext cx="3505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1835 Adolf Fuchs</a:t>
            </a:r>
          </a:p>
          <a:p>
            <a:r>
              <a:rPr lang="en-US" altLang="en-US" sz="2000"/>
              <a:t>   inexplicably decided to</a:t>
            </a:r>
          </a:p>
          <a:p>
            <a:r>
              <a:rPr lang="en-US" altLang="en-US" sz="2000"/>
              <a:t>   change professions and       </a:t>
            </a:r>
          </a:p>
          <a:p>
            <a:r>
              <a:rPr lang="en-US" altLang="en-US" sz="2000"/>
              <a:t>   applied for a position as a  </a:t>
            </a:r>
          </a:p>
          <a:p>
            <a:r>
              <a:rPr lang="en-US" altLang="en-US" sz="2000"/>
              <a:t>   </a:t>
            </a:r>
            <a:r>
              <a:rPr lang="en-US" altLang="en-US" sz="2000" b="1"/>
              <a:t>village pastor</a:t>
            </a:r>
            <a:r>
              <a:rPr lang="en-US" altLang="en-US" sz="2000"/>
              <a:t>.</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533400"/>
            <a:ext cx="3783013" cy="5257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Rectangle 4"/>
          <p:cNvSpPr>
            <a:spLocks noChangeArrowheads="1"/>
          </p:cNvSpPr>
          <p:nvPr/>
        </p:nvSpPr>
        <p:spPr bwMode="auto">
          <a:xfrm>
            <a:off x="762000" y="838200"/>
            <a:ext cx="3505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1835 Adolf Fuchs</a:t>
            </a:r>
          </a:p>
          <a:p>
            <a:r>
              <a:rPr lang="en-US" altLang="en-US" sz="2000"/>
              <a:t>   inexplicably decided to</a:t>
            </a:r>
          </a:p>
          <a:p>
            <a:r>
              <a:rPr lang="en-US" altLang="en-US" sz="2000"/>
              <a:t>   change professions and       </a:t>
            </a:r>
          </a:p>
          <a:p>
            <a:r>
              <a:rPr lang="en-US" altLang="en-US" sz="2000"/>
              <a:t>   applied for a position as a  </a:t>
            </a:r>
          </a:p>
          <a:p>
            <a:r>
              <a:rPr lang="en-US" altLang="en-US" sz="2000"/>
              <a:t>   </a:t>
            </a:r>
            <a:r>
              <a:rPr lang="en-US" altLang="en-US" sz="2000" b="1"/>
              <a:t>village pastor</a:t>
            </a:r>
            <a:r>
              <a:rPr lang="en-US" altLang="en-US" sz="2000"/>
              <a:t>.</a:t>
            </a:r>
          </a:p>
          <a:p>
            <a:endParaRPr lang="en-US" altLang="en-US" sz="2000"/>
          </a:p>
          <a:p>
            <a:pPr>
              <a:buFontTx/>
              <a:buChar char="•"/>
            </a:pPr>
            <a:r>
              <a:rPr lang="en-US" altLang="en-US" sz="2000"/>
              <a:t>  He was sponsored by</a:t>
            </a:r>
          </a:p>
          <a:p>
            <a:r>
              <a:rPr lang="en-US" altLang="en-US" sz="2000"/>
              <a:t>   Justizrat (Law Counselor)</a:t>
            </a:r>
          </a:p>
          <a:p>
            <a:r>
              <a:rPr lang="en-US" altLang="en-US" sz="2000" b="1"/>
              <a:t>   Otto von Prollius</a:t>
            </a:r>
            <a:r>
              <a:rPr lang="en-US" altLang="en-US" sz="2000"/>
              <a:t>, the  </a:t>
            </a:r>
          </a:p>
          <a:p>
            <a:r>
              <a:rPr lang="en-US" altLang="en-US" sz="2000"/>
              <a:t>   patron of the </a:t>
            </a:r>
            <a:r>
              <a:rPr lang="en-US" altLang="en-US" sz="2000" b="1"/>
              <a:t>Kölzow-</a:t>
            </a:r>
          </a:p>
          <a:p>
            <a:r>
              <a:rPr lang="en-US" altLang="en-US" sz="2000" b="1"/>
              <a:t>   Dettmannsdorf Parish </a:t>
            </a:r>
            <a:r>
              <a:rPr lang="en-US" altLang="en-US" sz="2000"/>
              <a:t>in</a:t>
            </a:r>
          </a:p>
          <a:p>
            <a:r>
              <a:rPr lang="en-US" altLang="en-US" sz="2000"/>
              <a:t>   Mecklenburg-Schwerin.</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533400"/>
            <a:ext cx="3783013" cy="52578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7" name="Rectangle 3"/>
          <p:cNvSpPr>
            <a:spLocks noChangeArrowheads="1"/>
          </p:cNvSpPr>
          <p:nvPr/>
        </p:nvSpPr>
        <p:spPr bwMode="auto">
          <a:xfrm>
            <a:off x="762000" y="838200"/>
            <a:ext cx="35052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In 1835 Adolf Fuchs</a:t>
            </a:r>
          </a:p>
          <a:p>
            <a:r>
              <a:rPr lang="en-US" altLang="en-US" sz="2000"/>
              <a:t>   inexplicably decided to</a:t>
            </a:r>
          </a:p>
          <a:p>
            <a:r>
              <a:rPr lang="en-US" altLang="en-US" sz="2000"/>
              <a:t>   change professions and       </a:t>
            </a:r>
          </a:p>
          <a:p>
            <a:r>
              <a:rPr lang="en-US" altLang="en-US" sz="2000"/>
              <a:t>   applied for a position as a  </a:t>
            </a:r>
          </a:p>
          <a:p>
            <a:r>
              <a:rPr lang="en-US" altLang="en-US" sz="2000"/>
              <a:t>   </a:t>
            </a:r>
            <a:r>
              <a:rPr lang="en-US" altLang="en-US" sz="2000" b="1"/>
              <a:t>village pastor</a:t>
            </a:r>
            <a:r>
              <a:rPr lang="en-US" altLang="en-US" sz="2000"/>
              <a:t>.</a:t>
            </a:r>
          </a:p>
          <a:p>
            <a:endParaRPr lang="en-US" altLang="en-US" sz="2000"/>
          </a:p>
          <a:p>
            <a:pPr>
              <a:buFontTx/>
              <a:buChar char="•"/>
            </a:pPr>
            <a:r>
              <a:rPr lang="en-US" altLang="en-US" sz="2000"/>
              <a:t>  He was sponsored by</a:t>
            </a:r>
          </a:p>
          <a:p>
            <a:r>
              <a:rPr lang="en-US" altLang="en-US" sz="2000"/>
              <a:t>   Justizrat (Law Counselor)</a:t>
            </a:r>
          </a:p>
          <a:p>
            <a:r>
              <a:rPr lang="en-US" altLang="en-US" sz="2000" b="1"/>
              <a:t>   Otto von Prollius</a:t>
            </a:r>
            <a:r>
              <a:rPr lang="en-US" altLang="en-US" sz="2000"/>
              <a:t>, the  </a:t>
            </a:r>
          </a:p>
          <a:p>
            <a:r>
              <a:rPr lang="en-US" altLang="en-US" sz="2000"/>
              <a:t>   patron of the </a:t>
            </a:r>
            <a:r>
              <a:rPr lang="en-US" altLang="en-US" sz="2000" b="1"/>
              <a:t>Kölzow-</a:t>
            </a:r>
          </a:p>
          <a:p>
            <a:r>
              <a:rPr lang="en-US" altLang="en-US" sz="2000" b="1"/>
              <a:t>   Dettmannsdorf Parish </a:t>
            </a:r>
            <a:r>
              <a:rPr lang="en-US" altLang="en-US" sz="2000"/>
              <a:t>in</a:t>
            </a:r>
          </a:p>
          <a:p>
            <a:r>
              <a:rPr lang="en-US" altLang="en-US" sz="2000"/>
              <a:t>   Mecklenburg-Schwerin.</a:t>
            </a:r>
          </a:p>
          <a:p>
            <a:endParaRPr lang="en-US" altLang="en-US" sz="2000"/>
          </a:p>
          <a:p>
            <a:pPr>
              <a:buFontTx/>
              <a:buChar char="•"/>
            </a:pPr>
            <a:r>
              <a:rPr lang="en-US" altLang="en-US" sz="2000"/>
              <a:t>  He served as the pastor  </a:t>
            </a:r>
          </a:p>
          <a:p>
            <a:r>
              <a:rPr lang="en-US" altLang="en-US" sz="2000"/>
              <a:t>   there for </a:t>
            </a:r>
            <a:r>
              <a:rPr lang="en-US" altLang="en-US" sz="2000" b="1"/>
              <a:t>ten years</a:t>
            </a:r>
            <a:r>
              <a:rPr lang="en-US" altLang="en-US" sz="2000"/>
              <a:t>.</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33400"/>
            <a:ext cx="2425700" cy="3505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343400"/>
            <a:ext cx="4495800" cy="17668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429000"/>
            <a:ext cx="3505200" cy="28209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457200"/>
            <a:ext cx="4071938" cy="32940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3581400" cy="25701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1714500" cy="24653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286000"/>
            <a:ext cx="1714500" cy="24653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572000"/>
            <a:ext cx="3813175" cy="18415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8" name="Rectangle 6"/>
          <p:cNvSpPr>
            <a:spLocks noChangeArrowheads="1"/>
          </p:cNvSpPr>
          <p:nvPr/>
        </p:nvSpPr>
        <p:spPr bwMode="auto">
          <a:xfrm>
            <a:off x="990600" y="36576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Landhaus Schloss Kölzow –</a:t>
            </a:r>
          </a:p>
          <a:p>
            <a:r>
              <a:rPr lang="en-US" altLang="en-US" sz="2000"/>
              <a:t>the home of </a:t>
            </a:r>
            <a:r>
              <a:rPr lang="en-US" altLang="en-US" sz="2000" b="1"/>
              <a:t>Justizrat Otto von Prollius</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7" name="Picture 5" descr="Kirche Kolzow 3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8001000" cy="538956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4754" name="Rectangle 2"/>
          <p:cNvSpPr>
            <a:spLocks noChangeArrowheads="1"/>
          </p:cNvSpPr>
          <p:nvPr/>
        </p:nvSpPr>
        <p:spPr bwMode="auto">
          <a:xfrm>
            <a:off x="2362200" y="1752600"/>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In Kölzow</a:t>
            </a:r>
            <a:r>
              <a:rPr lang="en-US" altLang="en-US" sz="2000"/>
              <a:t>, Adolf and Luise had</a:t>
            </a:r>
          </a:p>
          <a:p>
            <a:r>
              <a:rPr lang="en-US" altLang="en-US" sz="2000" b="1"/>
              <a:t>four</a:t>
            </a:r>
            <a:r>
              <a:rPr lang="en-US" altLang="en-US" sz="2000"/>
              <a:t> more children:</a:t>
            </a:r>
          </a:p>
        </p:txBody>
      </p:sp>
      <p:sp>
        <p:nvSpPr>
          <p:cNvPr id="74755" name="Rectangle 3"/>
          <p:cNvSpPr>
            <a:spLocks noChangeArrowheads="1"/>
          </p:cNvSpPr>
          <p:nvPr/>
        </p:nvSpPr>
        <p:spPr bwMode="auto">
          <a:xfrm>
            <a:off x="3352800" y="2667000"/>
            <a:ext cx="2971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t>
            </a:r>
            <a:r>
              <a:rPr lang="en-US" altLang="en-US" sz="2000" b="1"/>
              <a:t>Ottilie</a:t>
            </a:r>
            <a:r>
              <a:rPr lang="en-US" altLang="en-US" sz="2000"/>
              <a:t>, 1836</a:t>
            </a:r>
          </a:p>
          <a:p>
            <a:pPr>
              <a:buFontTx/>
              <a:buChar char="•"/>
            </a:pPr>
            <a:endParaRPr lang="en-US" altLang="en-US" sz="2000"/>
          </a:p>
          <a:p>
            <a:pPr>
              <a:buFontTx/>
              <a:buChar char="•"/>
            </a:pPr>
            <a:r>
              <a:rPr lang="en-US" altLang="en-US" sz="2000"/>
              <a:t>  </a:t>
            </a:r>
            <a:r>
              <a:rPr lang="en-US" altLang="en-US" sz="2000" b="1"/>
              <a:t>Wilhelm</a:t>
            </a:r>
            <a:r>
              <a:rPr lang="en-US" altLang="en-US" sz="2000"/>
              <a:t>, 1838</a:t>
            </a:r>
          </a:p>
          <a:p>
            <a:pPr>
              <a:buFontTx/>
              <a:buChar char="•"/>
            </a:pPr>
            <a:endParaRPr lang="en-US" altLang="en-US" sz="2000"/>
          </a:p>
          <a:p>
            <a:pPr>
              <a:buFontTx/>
              <a:buChar char="•"/>
            </a:pPr>
            <a:r>
              <a:rPr lang="en-US" altLang="en-US" sz="2000"/>
              <a:t>  Adolphine (</a:t>
            </a:r>
            <a:r>
              <a:rPr lang="en-US" altLang="en-US" sz="2000" b="1"/>
              <a:t>Ino</a:t>
            </a:r>
            <a:r>
              <a:rPr lang="en-US" altLang="en-US" sz="2000"/>
              <a:t>), 1840</a:t>
            </a:r>
          </a:p>
          <a:p>
            <a:pPr>
              <a:buFontTx/>
              <a:buChar char="•"/>
            </a:pPr>
            <a:endParaRPr lang="en-US" altLang="en-US" sz="2000"/>
          </a:p>
          <a:p>
            <a:pPr>
              <a:buFontTx/>
              <a:buChar char="•"/>
            </a:pPr>
            <a:r>
              <a:rPr lang="en-US" altLang="en-US" sz="2000"/>
              <a:t>  </a:t>
            </a:r>
            <a:r>
              <a:rPr lang="en-US" altLang="en-US" sz="2000" b="1"/>
              <a:t>Hermann</a:t>
            </a:r>
            <a:r>
              <a:rPr lang="en-US" altLang="en-US" sz="2000"/>
              <a:t>, 1842</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219200" y="1600200"/>
            <a:ext cx="3581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Carl Adolf Friedrich Fuchs</a:t>
            </a:r>
            <a:r>
              <a:rPr lang="en-US" altLang="en-US" sz="2000"/>
              <a:t>, most commonly identified as Pastor Adolf Fuchs, was born</a:t>
            </a:r>
          </a:p>
          <a:p>
            <a:r>
              <a:rPr lang="en-US" altLang="en-US" sz="2000"/>
              <a:t>on </a:t>
            </a:r>
            <a:r>
              <a:rPr lang="en-US" altLang="en-US" sz="2000" b="1"/>
              <a:t>September 19, 1805</a:t>
            </a:r>
            <a:r>
              <a:rPr lang="en-US" altLang="en-US" sz="2000"/>
              <a:t>, in</a:t>
            </a:r>
          </a:p>
          <a:p>
            <a:r>
              <a:rPr lang="en-US" altLang="en-US" sz="2000"/>
              <a:t>Güstrow, Mecklenburg.</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143000"/>
            <a:ext cx="2867025" cy="3505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038600"/>
            <a:ext cx="14859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Kirche Kolzow int 2 gs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066800"/>
            <a:ext cx="6934200" cy="46466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5778" name="Rectangle 2"/>
          <p:cNvSpPr>
            <a:spLocks noChangeArrowheads="1"/>
          </p:cNvSpPr>
          <p:nvPr/>
        </p:nvSpPr>
        <p:spPr bwMode="auto">
          <a:xfrm>
            <a:off x="2209800" y="2667000"/>
            <a:ext cx="5486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During those years in Kölzow, Pastor Fuchs</a:t>
            </a:r>
          </a:p>
          <a:p>
            <a:r>
              <a:rPr lang="en-US" altLang="en-US" sz="2000"/>
              <a:t>became more and more disillusioned with</a:t>
            </a:r>
          </a:p>
          <a:p>
            <a:r>
              <a:rPr lang="en-US" altLang="en-US" sz="2000"/>
              <a:t>his position as a pastor and with life in</a:t>
            </a:r>
          </a:p>
          <a:p>
            <a:r>
              <a:rPr lang="en-US" altLang="en-US" sz="2000"/>
              <a:t>Mecklenburg.</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Kolzow countryside 1b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8963"/>
            <a:ext cx="8229600" cy="57356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6804" name="Rectangle 4"/>
          <p:cNvSpPr>
            <a:spLocks noChangeArrowheads="1"/>
          </p:cNvSpPr>
          <p:nvPr/>
        </p:nvSpPr>
        <p:spPr bwMode="auto">
          <a:xfrm>
            <a:off x="1828800" y="762000"/>
            <a:ext cx="579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He had a wife and seven children to support </a:t>
            </a:r>
          </a:p>
          <a:p>
            <a:r>
              <a:rPr lang="en-US" altLang="en-US" sz="2000"/>
              <a:t>    and no prospects of advancement.</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descr="Kolzow countryside 1b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8963"/>
            <a:ext cx="8229600" cy="57356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28" name="Rectangle 4"/>
          <p:cNvSpPr>
            <a:spLocks noChangeArrowheads="1"/>
          </p:cNvSpPr>
          <p:nvPr/>
        </p:nvSpPr>
        <p:spPr bwMode="auto">
          <a:xfrm>
            <a:off x="1828800" y="762000"/>
            <a:ext cx="5791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He had a wife and seven children to support </a:t>
            </a:r>
          </a:p>
          <a:p>
            <a:r>
              <a:rPr lang="en-US" altLang="en-US" sz="2000"/>
              <a:t>    and no prospects of advancement.</a:t>
            </a:r>
          </a:p>
          <a:p>
            <a:endParaRPr lang="en-US" altLang="en-US" sz="2000"/>
          </a:p>
          <a:p>
            <a:pPr>
              <a:buFontTx/>
              <a:buChar char="•"/>
            </a:pPr>
            <a:r>
              <a:rPr lang="en-US" altLang="en-US" sz="2000"/>
              <a:t>   As was the custom, he was responsible for  </a:t>
            </a:r>
          </a:p>
          <a:p>
            <a:r>
              <a:rPr lang="en-US" altLang="en-US" sz="2000"/>
              <a:t>    supporting his predecessor’s aged widow.</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Kolzow countryside 1b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8963"/>
            <a:ext cx="8229600" cy="57356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Rectangle 4"/>
          <p:cNvSpPr>
            <a:spLocks noChangeArrowheads="1"/>
          </p:cNvSpPr>
          <p:nvPr/>
        </p:nvSpPr>
        <p:spPr bwMode="auto">
          <a:xfrm>
            <a:off x="1828800" y="762000"/>
            <a:ext cx="57912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He had a wife and seven children to support </a:t>
            </a:r>
          </a:p>
          <a:p>
            <a:r>
              <a:rPr lang="en-US" altLang="en-US" sz="2000"/>
              <a:t>    and no prospects of advancement.</a:t>
            </a:r>
          </a:p>
          <a:p>
            <a:endParaRPr lang="en-US" altLang="en-US" sz="2000"/>
          </a:p>
          <a:p>
            <a:pPr>
              <a:buFontTx/>
              <a:buChar char="•"/>
            </a:pPr>
            <a:r>
              <a:rPr lang="en-US" altLang="en-US" sz="2000"/>
              <a:t>   As was the custom, he was responsible for  </a:t>
            </a:r>
          </a:p>
          <a:p>
            <a:r>
              <a:rPr lang="en-US" altLang="en-US" sz="2000"/>
              <a:t>    supporting his predecessor’s aged widow.</a:t>
            </a:r>
          </a:p>
          <a:p>
            <a:endParaRPr lang="en-US" altLang="en-US" sz="2000"/>
          </a:p>
          <a:p>
            <a:pPr>
              <a:buFontTx/>
              <a:buChar char="•"/>
            </a:pPr>
            <a:r>
              <a:rPr lang="en-US" altLang="en-US" sz="2000"/>
              <a:t>   Many of his parishioners were apathetic about </a:t>
            </a:r>
          </a:p>
          <a:p>
            <a:r>
              <a:rPr lang="en-US" altLang="en-US" sz="2000"/>
              <a:t>    their faith and church attendance.</a:t>
            </a:r>
          </a:p>
          <a:p>
            <a:endParaRPr lang="en-US" altLang="en-US" sz="2000"/>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descr="Kolzow countryside 1b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8963"/>
            <a:ext cx="8229600" cy="57356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9876" name="Rectangle 4"/>
          <p:cNvSpPr>
            <a:spLocks noChangeArrowheads="1"/>
          </p:cNvSpPr>
          <p:nvPr/>
        </p:nvSpPr>
        <p:spPr bwMode="auto">
          <a:xfrm>
            <a:off x="1828800" y="762000"/>
            <a:ext cx="5791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He had a wife and seven children to support </a:t>
            </a:r>
          </a:p>
          <a:p>
            <a:r>
              <a:rPr lang="en-US" altLang="en-US" sz="2000"/>
              <a:t>    and no prospects of advancement.</a:t>
            </a:r>
          </a:p>
          <a:p>
            <a:endParaRPr lang="en-US" altLang="en-US" sz="2000"/>
          </a:p>
          <a:p>
            <a:pPr>
              <a:buFontTx/>
              <a:buChar char="•"/>
            </a:pPr>
            <a:r>
              <a:rPr lang="en-US" altLang="en-US" sz="2000"/>
              <a:t>   As was the custom, he was responsible for  </a:t>
            </a:r>
          </a:p>
          <a:p>
            <a:r>
              <a:rPr lang="en-US" altLang="en-US" sz="2000"/>
              <a:t>    supporting his predecessor’s aged widow.</a:t>
            </a:r>
          </a:p>
          <a:p>
            <a:endParaRPr lang="en-US" altLang="en-US" sz="2000"/>
          </a:p>
          <a:p>
            <a:pPr>
              <a:buFontTx/>
              <a:buChar char="•"/>
            </a:pPr>
            <a:r>
              <a:rPr lang="en-US" altLang="en-US" sz="2000"/>
              <a:t>   Many of his parishioners were apathetic about </a:t>
            </a:r>
          </a:p>
          <a:p>
            <a:r>
              <a:rPr lang="en-US" altLang="en-US" sz="2000"/>
              <a:t>    their faith and church attendance.</a:t>
            </a:r>
          </a:p>
          <a:p>
            <a:endParaRPr lang="en-US" altLang="en-US" sz="2000"/>
          </a:p>
          <a:p>
            <a:pPr>
              <a:buFontTx/>
              <a:buChar char="•"/>
            </a:pPr>
            <a:r>
              <a:rPr lang="en-US" altLang="en-US" sz="2000"/>
              <a:t>   He opposed the custom of patrimonial lords </a:t>
            </a:r>
          </a:p>
          <a:p>
            <a:r>
              <a:rPr lang="en-US" altLang="en-US" sz="2000"/>
              <a:t>    and local congregations electing their pastors.</a:t>
            </a:r>
          </a:p>
          <a:p>
            <a:endParaRPr lang="en-US" altLang="en-US" sz="200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descr="Kolzow countryside 1b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8963"/>
            <a:ext cx="8229600" cy="57356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0900" name="Rectangle 4"/>
          <p:cNvSpPr>
            <a:spLocks noChangeArrowheads="1"/>
          </p:cNvSpPr>
          <p:nvPr/>
        </p:nvSpPr>
        <p:spPr bwMode="auto">
          <a:xfrm>
            <a:off x="1828800" y="762000"/>
            <a:ext cx="57912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He had a wife and seven children to support </a:t>
            </a:r>
          </a:p>
          <a:p>
            <a:r>
              <a:rPr lang="en-US" altLang="en-US" sz="2000"/>
              <a:t>    and no prospects of advancement.</a:t>
            </a:r>
          </a:p>
          <a:p>
            <a:endParaRPr lang="en-US" altLang="en-US" sz="2000"/>
          </a:p>
          <a:p>
            <a:pPr>
              <a:buFontTx/>
              <a:buChar char="•"/>
            </a:pPr>
            <a:r>
              <a:rPr lang="en-US" altLang="en-US" sz="2000"/>
              <a:t>   As was the custom, he was responsible for  </a:t>
            </a:r>
          </a:p>
          <a:p>
            <a:r>
              <a:rPr lang="en-US" altLang="en-US" sz="2000"/>
              <a:t>    supporting his predecessor’s aged widow.</a:t>
            </a:r>
          </a:p>
          <a:p>
            <a:endParaRPr lang="en-US" altLang="en-US" sz="2000"/>
          </a:p>
          <a:p>
            <a:pPr>
              <a:buFontTx/>
              <a:buChar char="•"/>
            </a:pPr>
            <a:r>
              <a:rPr lang="en-US" altLang="en-US" sz="2000"/>
              <a:t>   Many of his parishioners were apathetic about </a:t>
            </a:r>
          </a:p>
          <a:p>
            <a:r>
              <a:rPr lang="en-US" altLang="en-US" sz="2000"/>
              <a:t>    their faith and church attendance.</a:t>
            </a:r>
          </a:p>
          <a:p>
            <a:endParaRPr lang="en-US" altLang="en-US" sz="2000"/>
          </a:p>
          <a:p>
            <a:pPr>
              <a:buFontTx/>
              <a:buChar char="•"/>
            </a:pPr>
            <a:r>
              <a:rPr lang="en-US" altLang="en-US" sz="2000"/>
              <a:t>   He opposed the custom of patrimonial lords </a:t>
            </a:r>
          </a:p>
          <a:p>
            <a:r>
              <a:rPr lang="en-US" altLang="en-US" sz="2000"/>
              <a:t>    and local congregations electing their pastors.</a:t>
            </a:r>
          </a:p>
          <a:p>
            <a:endParaRPr lang="en-US" altLang="en-US" sz="2000"/>
          </a:p>
          <a:p>
            <a:pPr>
              <a:buFontTx/>
              <a:buChar char="•"/>
            </a:pPr>
            <a:r>
              <a:rPr lang="en-US" altLang="en-US" sz="2000"/>
              <a:t>   He favored a presbyterial constitution and </a:t>
            </a:r>
          </a:p>
          <a:p>
            <a:r>
              <a:rPr lang="en-US" altLang="en-US" sz="2000"/>
              <a:t>    appointments by councils of elders.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Kolzow countryside 1b g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88963"/>
            <a:ext cx="8229600" cy="573563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2" name="Rectangle 2"/>
          <p:cNvSpPr>
            <a:spLocks noChangeArrowheads="1"/>
          </p:cNvSpPr>
          <p:nvPr/>
        </p:nvSpPr>
        <p:spPr bwMode="auto">
          <a:xfrm>
            <a:off x="1828800" y="762000"/>
            <a:ext cx="5791200"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He had a wife and seven children to support </a:t>
            </a:r>
          </a:p>
          <a:p>
            <a:r>
              <a:rPr lang="en-US" altLang="en-US" sz="2000"/>
              <a:t>    and no prospects of advancement.</a:t>
            </a:r>
          </a:p>
          <a:p>
            <a:endParaRPr lang="en-US" altLang="en-US" sz="2000"/>
          </a:p>
          <a:p>
            <a:pPr>
              <a:buFontTx/>
              <a:buChar char="•"/>
            </a:pPr>
            <a:r>
              <a:rPr lang="en-US" altLang="en-US" sz="2000"/>
              <a:t>   As was the custom, he was responsible for  </a:t>
            </a:r>
          </a:p>
          <a:p>
            <a:r>
              <a:rPr lang="en-US" altLang="en-US" sz="2000"/>
              <a:t>    supporting his predecessor’s aged widow.</a:t>
            </a:r>
          </a:p>
          <a:p>
            <a:endParaRPr lang="en-US" altLang="en-US" sz="2000"/>
          </a:p>
          <a:p>
            <a:pPr>
              <a:buFontTx/>
              <a:buChar char="•"/>
            </a:pPr>
            <a:r>
              <a:rPr lang="en-US" altLang="en-US" sz="2000"/>
              <a:t>   Many of his parishioners were apathetic about </a:t>
            </a:r>
          </a:p>
          <a:p>
            <a:r>
              <a:rPr lang="en-US" altLang="en-US" sz="2000"/>
              <a:t>    their faith and church attendance.</a:t>
            </a:r>
          </a:p>
          <a:p>
            <a:endParaRPr lang="en-US" altLang="en-US" sz="2000"/>
          </a:p>
          <a:p>
            <a:pPr>
              <a:buFontTx/>
              <a:buChar char="•"/>
            </a:pPr>
            <a:r>
              <a:rPr lang="en-US" altLang="en-US" sz="2000"/>
              <a:t>   He opposed the custom of patrimonial lords </a:t>
            </a:r>
          </a:p>
          <a:p>
            <a:r>
              <a:rPr lang="en-US" altLang="en-US" sz="2000"/>
              <a:t>    and local congregations electing their pastors.</a:t>
            </a:r>
          </a:p>
          <a:p>
            <a:endParaRPr lang="en-US" altLang="en-US" sz="2000"/>
          </a:p>
          <a:p>
            <a:pPr>
              <a:buFontTx/>
              <a:buChar char="•"/>
            </a:pPr>
            <a:r>
              <a:rPr lang="en-US" altLang="en-US" sz="2000"/>
              <a:t>   He favored a presbyterial constitution and </a:t>
            </a:r>
          </a:p>
          <a:p>
            <a:r>
              <a:rPr lang="en-US" altLang="en-US" sz="2000"/>
              <a:t>    appointments by councils of elders.</a:t>
            </a:r>
          </a:p>
          <a:p>
            <a:endParaRPr lang="en-US" altLang="en-US" sz="2000"/>
          </a:p>
          <a:p>
            <a:pPr>
              <a:buFontTx/>
              <a:buChar char="•"/>
            </a:pPr>
            <a:r>
              <a:rPr lang="en-US" altLang="en-US" sz="2000"/>
              <a:t>   He is supposed to have lost 6000 taler </a:t>
            </a:r>
          </a:p>
          <a:p>
            <a:r>
              <a:rPr lang="en-US" altLang="en-US" sz="2000"/>
              <a:t>    [about $4,500] farming in Kölzow</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840 Vereinigte Staaten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705600" cy="531971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952" name="Rectangle 8"/>
          <p:cNvSpPr>
            <a:spLocks noChangeArrowheads="1"/>
          </p:cNvSpPr>
          <p:nvPr/>
        </p:nvSpPr>
        <p:spPr bwMode="auto">
          <a:xfrm>
            <a:off x="2209800" y="2209800"/>
            <a:ext cx="4953000" cy="1635125"/>
          </a:xfrm>
          <a:prstGeom prst="rect">
            <a:avLst/>
          </a:prstGeom>
          <a:solidFill>
            <a:srgbClr val="F4EADC"/>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As early as 1829 the idealistically inclined</a:t>
            </a:r>
          </a:p>
          <a:p>
            <a:r>
              <a:rPr lang="en-US" altLang="en-US" sz="2000"/>
              <a:t>young Adolf Fuchs and his brother-in-law</a:t>
            </a:r>
          </a:p>
          <a:p>
            <a:r>
              <a:rPr lang="en-US" altLang="en-US" sz="2000"/>
              <a:t>Wilhelm Schulz had been impressed by life in America and began making plans to</a:t>
            </a:r>
          </a:p>
          <a:p>
            <a:r>
              <a:rPr lang="en-US" altLang="en-US" sz="2000"/>
              <a:t>move there with their young wives.</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WordArt 3"/>
          <p:cNvSpPr>
            <a:spLocks noChangeArrowheads="1" noChangeShapeType="1" noTextEdit="1"/>
          </p:cNvSpPr>
          <p:nvPr/>
        </p:nvSpPr>
        <p:spPr bwMode="auto">
          <a:xfrm>
            <a:off x="5029200" y="4724400"/>
            <a:ext cx="2667000" cy="7620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0000"/>
              </a:avLst>
            </a:prstTxWarp>
          </a:bodyPr>
          <a:lstStyle/>
          <a:p>
            <a:pPr algn="ctr"/>
            <a:r>
              <a:rPr lang="en-US" sz="3200" kern="10" spc="1600">
                <a:ln w="9525">
                  <a:solidFill>
                    <a:srgbClr val="000000"/>
                  </a:solidFill>
                  <a:round/>
                  <a:headEnd/>
                  <a:tailEnd/>
                </a:ln>
                <a:solidFill>
                  <a:srgbClr val="663300"/>
                </a:solidFill>
                <a:latin typeface="Fraktur"/>
              </a:rPr>
              <a:t>Amerika</a:t>
            </a:r>
          </a:p>
        </p:txBody>
      </p:sp>
      <p:sp>
        <p:nvSpPr>
          <p:cNvPr id="83972" name="Rectangle 4"/>
          <p:cNvSpPr>
            <a:spLocks noChangeArrowheads="1"/>
          </p:cNvSpPr>
          <p:nvPr/>
        </p:nvSpPr>
        <p:spPr bwMode="auto">
          <a:xfrm>
            <a:off x="2362200" y="2362200"/>
            <a:ext cx="4419600" cy="1920875"/>
          </a:xfrm>
          <a:prstGeom prst="rect">
            <a:avLst/>
          </a:prstGeom>
          <a:noFill/>
          <a:ln>
            <a:noFill/>
          </a:ln>
          <a:effectLst/>
          <a:extLst>
            <a:ext uri="{909E8E84-426E-40DD-AFC4-6F175D3DCCD1}">
              <a14:hiddenFill xmlns:a14="http://schemas.microsoft.com/office/drawing/2010/main">
                <a:solidFill>
                  <a:srgbClr val="E4C9A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1836, in Rostock, he published </a:t>
            </a:r>
            <a:r>
              <a:rPr lang="en-US" altLang="en-US" sz="2000" b="1"/>
              <a:t>“The New Fatherland,” </a:t>
            </a:r>
            <a:r>
              <a:rPr lang="en-US" altLang="en-US" sz="2000"/>
              <a:t>a song with</a:t>
            </a:r>
          </a:p>
          <a:p>
            <a:r>
              <a:rPr lang="en-US" altLang="en-US" sz="2000"/>
              <a:t>annotations. This song, known by title</a:t>
            </a:r>
          </a:p>
          <a:p>
            <a:r>
              <a:rPr lang="en-US" altLang="en-US" sz="2000"/>
              <a:t>only, has long since disappeared, but its text was reprinted in the novel </a:t>
            </a:r>
            <a:r>
              <a:rPr lang="en-US" altLang="en-US" sz="2000" b="1" i="1"/>
              <a:t>Robert</a:t>
            </a:r>
            <a:r>
              <a:rPr lang="en-US" altLang="en-US" sz="2000"/>
              <a:t>.</a:t>
            </a:r>
          </a:p>
        </p:txBody>
      </p:sp>
      <p:sp>
        <p:nvSpPr>
          <p:cNvPr id="83973" name="WordArt 5"/>
          <p:cNvSpPr>
            <a:spLocks noChangeArrowheads="1" noChangeShapeType="1" noTextEdit="1"/>
          </p:cNvSpPr>
          <p:nvPr/>
        </p:nvSpPr>
        <p:spPr bwMode="auto">
          <a:xfrm>
            <a:off x="1295400" y="1143000"/>
            <a:ext cx="4572000" cy="8382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67616"/>
              </a:avLst>
            </a:prstTxWarp>
          </a:bodyPr>
          <a:lstStyle/>
          <a:p>
            <a:pPr algn="ctr"/>
            <a:r>
              <a:rPr lang="en-US" sz="1600" kern="10" spc="800">
                <a:ln w="9525">
                  <a:solidFill>
                    <a:srgbClr val="000000"/>
                  </a:solidFill>
                  <a:round/>
                  <a:headEnd/>
                  <a:tailEnd/>
                </a:ln>
                <a:solidFill>
                  <a:srgbClr val="663300"/>
                </a:solidFill>
                <a:latin typeface="Fraktur"/>
              </a:rPr>
              <a:t>Das neue Vaterland</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ChangeArrowheads="1"/>
          </p:cNvSpPr>
          <p:nvPr/>
        </p:nvSpPr>
        <p:spPr bwMode="auto">
          <a:xfrm>
            <a:off x="685800" y="21336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1842, in Rostock, Adolf Fuchs</a:t>
            </a:r>
          </a:p>
          <a:p>
            <a:r>
              <a:rPr lang="en-US" altLang="en-US" sz="2000"/>
              <a:t>published </a:t>
            </a:r>
            <a:r>
              <a:rPr lang="en-US" altLang="en-US" sz="2000" b="1" i="1"/>
              <a:t>Robert – ein geistlicher</a:t>
            </a:r>
          </a:p>
          <a:p>
            <a:r>
              <a:rPr lang="en-US" altLang="en-US" sz="2000" b="1" i="1"/>
              <a:t>Roman </a:t>
            </a:r>
            <a:r>
              <a:rPr lang="en-US" altLang="en-US" sz="2000"/>
              <a:t>(Robert – a Clerical</a:t>
            </a:r>
          </a:p>
          <a:p>
            <a:r>
              <a:rPr lang="en-US" altLang="en-US" sz="2000"/>
              <a:t>Novel), in two volumes.</a:t>
            </a:r>
          </a:p>
        </p:txBody>
      </p:sp>
      <p:pic>
        <p:nvPicPr>
          <p:cNvPr id="84997" name="Picture 5"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570413" y="1598613"/>
            <a:ext cx="4114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Carl Adolf Fuchs was the</a:t>
            </a:r>
          </a:p>
          <a:p>
            <a:r>
              <a:rPr lang="en-US" altLang="en-US" sz="2000"/>
              <a:t>youngest son of</a:t>
            </a:r>
          </a:p>
          <a:p>
            <a:r>
              <a:rPr lang="en-US" altLang="en-US" sz="2000" b="1"/>
              <a:t>Superintendent (Bishop)</a:t>
            </a:r>
          </a:p>
          <a:p>
            <a:r>
              <a:rPr lang="en-US" altLang="en-US" sz="2000" b="1"/>
              <a:t>Adolf Friedrich Fuchs </a:t>
            </a:r>
            <a:r>
              <a:rPr lang="en-US" altLang="en-US" sz="2000"/>
              <a:t>(1753-1828) and the Superintendent's</a:t>
            </a:r>
          </a:p>
          <a:p>
            <a:r>
              <a:rPr lang="en-US" altLang="en-US" sz="2000"/>
              <a:t>third wife, </a:t>
            </a:r>
            <a:r>
              <a:rPr lang="en-US" altLang="en-US" sz="2000" b="1"/>
              <a:t>Margaretha</a:t>
            </a:r>
          </a:p>
          <a:p>
            <a:r>
              <a:rPr lang="en-US" altLang="en-US" sz="2000" b="1"/>
              <a:t>Dorothea Schröder</a:t>
            </a:r>
            <a:r>
              <a:rPr lang="en-US" altLang="en-US" sz="2000"/>
              <a:t>.</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6019" name="Rectangle 3"/>
          <p:cNvSpPr>
            <a:spLocks noChangeArrowheads="1"/>
          </p:cNvSpPr>
          <p:nvPr/>
        </p:nvSpPr>
        <p:spPr bwMode="auto">
          <a:xfrm>
            <a:off x="762000" y="11430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Although he stated in the</a:t>
            </a:r>
          </a:p>
          <a:p>
            <a:r>
              <a:rPr lang="en-US" altLang="en-US" sz="2000"/>
              <a:t>preface that the book was</a:t>
            </a:r>
          </a:p>
          <a:p>
            <a:r>
              <a:rPr lang="en-US" altLang="en-US" sz="2000"/>
              <a:t>not autobiographical, it</a:t>
            </a:r>
          </a:p>
          <a:p>
            <a:r>
              <a:rPr lang="en-US" altLang="en-US" sz="2000"/>
              <a:t>clearly is, at least in . . .</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3" name="Rectangle 3"/>
          <p:cNvSpPr>
            <a:spLocks noChangeArrowheads="1"/>
          </p:cNvSpPr>
          <p:nvPr/>
        </p:nvSpPr>
        <p:spPr bwMode="auto">
          <a:xfrm>
            <a:off x="762000" y="11430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Although he stated in the</a:t>
            </a:r>
          </a:p>
          <a:p>
            <a:r>
              <a:rPr lang="en-US" altLang="en-US" sz="2000"/>
              <a:t>preface that the book was</a:t>
            </a:r>
          </a:p>
          <a:p>
            <a:r>
              <a:rPr lang="en-US" altLang="en-US" sz="2000"/>
              <a:t>not autobiographical, it</a:t>
            </a:r>
          </a:p>
          <a:p>
            <a:r>
              <a:rPr lang="en-US" altLang="en-US" sz="2000"/>
              <a:t>clearly is, at least in . . .</a:t>
            </a:r>
          </a:p>
        </p:txBody>
      </p:sp>
      <p:sp>
        <p:nvSpPr>
          <p:cNvPr id="87045" name="Rectangle 5"/>
          <p:cNvSpPr>
            <a:spLocks noChangeArrowheads="1"/>
          </p:cNvSpPr>
          <p:nvPr/>
        </p:nvSpPr>
        <p:spPr bwMode="auto">
          <a:xfrm>
            <a:off x="838200" y="2590800"/>
            <a:ext cx="3886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its settings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8068" name="Rectangle 4"/>
          <p:cNvSpPr>
            <a:spLocks noChangeArrowheads="1"/>
          </p:cNvSpPr>
          <p:nvPr/>
        </p:nvSpPr>
        <p:spPr bwMode="auto">
          <a:xfrm>
            <a:off x="762000" y="11430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Although he stated in the</a:t>
            </a:r>
          </a:p>
          <a:p>
            <a:r>
              <a:rPr lang="en-US" altLang="en-US" sz="2000"/>
              <a:t>preface that the book was</a:t>
            </a:r>
          </a:p>
          <a:p>
            <a:r>
              <a:rPr lang="en-US" altLang="en-US" sz="2000"/>
              <a:t>not autobiographical, it</a:t>
            </a:r>
          </a:p>
          <a:p>
            <a:r>
              <a:rPr lang="en-US" altLang="en-US" sz="2000"/>
              <a:t>clearly is, at least in . . .</a:t>
            </a:r>
          </a:p>
        </p:txBody>
      </p:sp>
      <p:sp>
        <p:nvSpPr>
          <p:cNvPr id="88070" name="Rectangle 6"/>
          <p:cNvSpPr>
            <a:spLocks noChangeArrowheads="1"/>
          </p:cNvSpPr>
          <p:nvPr/>
        </p:nvSpPr>
        <p:spPr bwMode="auto">
          <a:xfrm>
            <a:off x="838200" y="2590800"/>
            <a:ext cx="3886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its settings</a:t>
            </a:r>
          </a:p>
          <a:p>
            <a:pPr>
              <a:buFontTx/>
              <a:buChar char="•"/>
            </a:pPr>
            <a:endParaRPr lang="en-US" altLang="en-US" sz="2000"/>
          </a:p>
          <a:p>
            <a:pPr>
              <a:buFontTx/>
              <a:buChar char="•"/>
            </a:pPr>
            <a:r>
              <a:rPr lang="en-US" altLang="en-US" sz="2000"/>
              <a:t>   the protagonist’s opinions and  </a:t>
            </a:r>
          </a:p>
          <a:p>
            <a:r>
              <a:rPr lang="en-US" altLang="en-US" sz="2000"/>
              <a:t>    frustrations</a:t>
            </a:r>
          </a:p>
          <a:p>
            <a:endParaRPr lang="en-US" altLang="en-US" sz="200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9091" name="Rectangle 3"/>
          <p:cNvSpPr>
            <a:spLocks noChangeArrowheads="1"/>
          </p:cNvSpPr>
          <p:nvPr/>
        </p:nvSpPr>
        <p:spPr bwMode="auto">
          <a:xfrm>
            <a:off x="762000" y="1143000"/>
            <a:ext cx="3200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Although he stated in the</a:t>
            </a:r>
          </a:p>
          <a:p>
            <a:r>
              <a:rPr lang="en-US" altLang="en-US" sz="2000"/>
              <a:t>preface that the book was</a:t>
            </a:r>
          </a:p>
          <a:p>
            <a:r>
              <a:rPr lang="en-US" altLang="en-US" sz="2000"/>
              <a:t>not autobiographical, it</a:t>
            </a:r>
          </a:p>
          <a:p>
            <a:r>
              <a:rPr lang="en-US" altLang="en-US" sz="2000"/>
              <a:t>clearly is, at least in . . .</a:t>
            </a:r>
          </a:p>
        </p:txBody>
      </p:sp>
      <p:sp>
        <p:nvSpPr>
          <p:cNvPr id="89092" name="Rectangle 4"/>
          <p:cNvSpPr>
            <a:spLocks noChangeArrowheads="1"/>
          </p:cNvSpPr>
          <p:nvPr/>
        </p:nvSpPr>
        <p:spPr bwMode="auto">
          <a:xfrm>
            <a:off x="838200" y="2590800"/>
            <a:ext cx="38862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its settings</a:t>
            </a:r>
          </a:p>
          <a:p>
            <a:pPr>
              <a:buFontTx/>
              <a:buChar char="•"/>
            </a:pPr>
            <a:endParaRPr lang="en-US" altLang="en-US" sz="2000"/>
          </a:p>
          <a:p>
            <a:pPr>
              <a:buFontTx/>
              <a:buChar char="•"/>
            </a:pPr>
            <a:r>
              <a:rPr lang="en-US" altLang="en-US" sz="2000"/>
              <a:t>   the protagonist’s opinions and  </a:t>
            </a:r>
          </a:p>
          <a:p>
            <a:r>
              <a:rPr lang="en-US" altLang="en-US" sz="2000"/>
              <a:t>    frustrations</a:t>
            </a:r>
          </a:p>
          <a:p>
            <a:endParaRPr lang="en-US" altLang="en-US" sz="2000"/>
          </a:p>
          <a:p>
            <a:pPr>
              <a:buFontTx/>
              <a:buChar char="•"/>
            </a:pPr>
            <a:r>
              <a:rPr lang="en-US" altLang="en-US" sz="2000"/>
              <a:t>   its criticism of the  </a:t>
            </a:r>
          </a:p>
          <a:p>
            <a:r>
              <a:rPr lang="en-US" altLang="en-US" sz="2000"/>
              <a:t>    administration and structure of  </a:t>
            </a:r>
          </a:p>
          <a:p>
            <a:r>
              <a:rPr lang="en-US" altLang="en-US" sz="2000"/>
              <a:t>    the Evangelical (Lutheran)  </a:t>
            </a:r>
          </a:p>
          <a:p>
            <a:r>
              <a:rPr lang="en-US" altLang="en-US" sz="2000"/>
              <a:t>    Church in Mecklenburg during </a:t>
            </a:r>
          </a:p>
          <a:p>
            <a:r>
              <a:rPr lang="en-US" altLang="en-US" sz="2000"/>
              <a:t>    the 1830s.</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0115" name="Rectangle 3"/>
          <p:cNvSpPr>
            <a:spLocks noChangeArrowheads="1"/>
          </p:cNvSpPr>
          <p:nvPr/>
        </p:nvSpPr>
        <p:spPr bwMode="auto">
          <a:xfrm>
            <a:off x="685800" y="838200"/>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000"/>
          </a:p>
        </p:txBody>
      </p:sp>
      <p:sp>
        <p:nvSpPr>
          <p:cNvPr id="90117" name="Rectangle 5"/>
          <p:cNvSpPr>
            <a:spLocks noChangeArrowheads="1"/>
          </p:cNvSpPr>
          <p:nvPr/>
        </p:nvSpPr>
        <p:spPr bwMode="auto">
          <a:xfrm>
            <a:off x="685800" y="457200"/>
            <a:ext cx="3429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novel was severely criticized by the authorities in the Evangelical Church in Mecklenburg, and as a</a:t>
            </a:r>
          </a:p>
          <a:p>
            <a:r>
              <a:rPr lang="en-US" altLang="en-US" sz="2000"/>
              <a:t>result, . . .</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1141" name="Rectangle 5"/>
          <p:cNvSpPr>
            <a:spLocks noChangeArrowheads="1"/>
          </p:cNvSpPr>
          <p:nvPr/>
        </p:nvSpPr>
        <p:spPr bwMode="auto">
          <a:xfrm>
            <a:off x="685800" y="457200"/>
            <a:ext cx="3429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novel was severely criticized by the authorities in the Evangelical Church in Mecklenburg, and as a</a:t>
            </a:r>
          </a:p>
          <a:p>
            <a:r>
              <a:rPr lang="en-US" altLang="en-US" sz="2000"/>
              <a:t>result, . . .</a:t>
            </a:r>
          </a:p>
        </p:txBody>
      </p:sp>
      <p:sp>
        <p:nvSpPr>
          <p:cNvPr id="91142" name="Rectangle 6"/>
          <p:cNvSpPr>
            <a:spLocks noChangeArrowheads="1"/>
          </p:cNvSpPr>
          <p:nvPr/>
        </p:nvSpPr>
        <p:spPr bwMode="auto">
          <a:xfrm>
            <a:off x="762000" y="2133600"/>
            <a:ext cx="3962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Fuchs was compelled</a:t>
            </a:r>
          </a:p>
          <a:p>
            <a:r>
              <a:rPr lang="en-US" altLang="en-US" sz="2000"/>
              <a:t>    to apologize in the official  </a:t>
            </a:r>
          </a:p>
          <a:p>
            <a:r>
              <a:rPr lang="en-US" altLang="en-US" sz="2000"/>
              <a:t>    Church magazine.</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5" name="Rectangle 5"/>
          <p:cNvSpPr>
            <a:spLocks noChangeArrowheads="1"/>
          </p:cNvSpPr>
          <p:nvPr/>
        </p:nvSpPr>
        <p:spPr bwMode="auto">
          <a:xfrm>
            <a:off x="685800" y="457200"/>
            <a:ext cx="3429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novel was severely criticized by the authorities in the Evangelical Church in Mecklenburg, and as a</a:t>
            </a:r>
          </a:p>
          <a:p>
            <a:r>
              <a:rPr lang="en-US" altLang="en-US" sz="2000"/>
              <a:t>result, . . .</a:t>
            </a:r>
          </a:p>
        </p:txBody>
      </p:sp>
      <p:sp>
        <p:nvSpPr>
          <p:cNvPr id="92166" name="Rectangle 6"/>
          <p:cNvSpPr>
            <a:spLocks noChangeArrowheads="1"/>
          </p:cNvSpPr>
          <p:nvPr/>
        </p:nvSpPr>
        <p:spPr bwMode="auto">
          <a:xfrm>
            <a:off x="762000" y="2133600"/>
            <a:ext cx="3962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Fuchs was compelled</a:t>
            </a:r>
          </a:p>
          <a:p>
            <a:r>
              <a:rPr lang="en-US" altLang="en-US" sz="2000"/>
              <a:t>    to apologize in the official  </a:t>
            </a:r>
          </a:p>
          <a:p>
            <a:r>
              <a:rPr lang="en-US" altLang="en-US" sz="2000"/>
              <a:t>    Church magazine.</a:t>
            </a:r>
          </a:p>
          <a:p>
            <a:endParaRPr lang="en-US" altLang="en-US" sz="2000"/>
          </a:p>
          <a:p>
            <a:pPr>
              <a:buFontTx/>
              <a:buChar char="•"/>
            </a:pPr>
            <a:r>
              <a:rPr lang="en-US" altLang="en-US" sz="2000"/>
              <a:t>   No existing copy of the novel </a:t>
            </a:r>
          </a:p>
          <a:p>
            <a:r>
              <a:rPr lang="en-US" altLang="en-US" sz="2000"/>
              <a:t>    could be located by Prof. Dr. </a:t>
            </a:r>
          </a:p>
          <a:p>
            <a:r>
              <a:rPr lang="en-US" altLang="en-US" sz="2000"/>
              <a:t>    Werner Pade of the University </a:t>
            </a:r>
          </a:p>
          <a:p>
            <a:r>
              <a:rPr lang="en-US" altLang="en-US" sz="2000"/>
              <a:t>    of Rostock in any library     </a:t>
            </a:r>
          </a:p>
          <a:p>
            <a:r>
              <a:rPr lang="en-US" altLang="en-US" sz="2000"/>
              <a:t>    in Germany in 2002.</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685800" y="457200"/>
            <a:ext cx="34290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The novel was severely criticized by the authorities in the Evangelical Church in Mecklenburg, and as a</a:t>
            </a:r>
          </a:p>
          <a:p>
            <a:r>
              <a:rPr lang="en-US" altLang="en-US" sz="2000"/>
              <a:t>result, . . .</a:t>
            </a:r>
          </a:p>
        </p:txBody>
      </p:sp>
      <p:pic>
        <p:nvPicPr>
          <p:cNvPr id="93187" name="Picture 3" descr="000a-tp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685800"/>
            <a:ext cx="3328988" cy="5334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3188" name="Rectangle 4"/>
          <p:cNvSpPr>
            <a:spLocks noChangeArrowheads="1"/>
          </p:cNvSpPr>
          <p:nvPr/>
        </p:nvSpPr>
        <p:spPr bwMode="auto">
          <a:xfrm>
            <a:off x="762000" y="2133600"/>
            <a:ext cx="39624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Adolf Fuchs was compelled</a:t>
            </a:r>
          </a:p>
          <a:p>
            <a:r>
              <a:rPr lang="en-US" altLang="en-US" sz="2000"/>
              <a:t>    to apologize in the official  </a:t>
            </a:r>
          </a:p>
          <a:p>
            <a:r>
              <a:rPr lang="en-US" altLang="en-US" sz="2000"/>
              <a:t>    Church magazine.</a:t>
            </a:r>
          </a:p>
          <a:p>
            <a:endParaRPr lang="en-US" altLang="en-US" sz="2000"/>
          </a:p>
          <a:p>
            <a:pPr>
              <a:buFontTx/>
              <a:buChar char="•"/>
            </a:pPr>
            <a:r>
              <a:rPr lang="en-US" altLang="en-US" sz="2000"/>
              <a:t>   No existing copy of the novel </a:t>
            </a:r>
          </a:p>
          <a:p>
            <a:r>
              <a:rPr lang="en-US" altLang="en-US" sz="2000"/>
              <a:t>    could be located by Prof. Dr. </a:t>
            </a:r>
          </a:p>
          <a:p>
            <a:r>
              <a:rPr lang="en-US" altLang="en-US" sz="2000"/>
              <a:t>    Werner Pade of the University </a:t>
            </a:r>
          </a:p>
          <a:p>
            <a:r>
              <a:rPr lang="en-US" altLang="en-US" sz="2000"/>
              <a:t>    of Rostock in any library     </a:t>
            </a:r>
          </a:p>
          <a:p>
            <a:r>
              <a:rPr lang="en-US" altLang="en-US" sz="2000"/>
              <a:t>    in Germany in 2002.</a:t>
            </a:r>
          </a:p>
          <a:p>
            <a:endParaRPr lang="en-US" altLang="en-US" sz="2000"/>
          </a:p>
          <a:p>
            <a:pPr>
              <a:buFontTx/>
              <a:buChar char="•"/>
            </a:pPr>
            <a:r>
              <a:rPr lang="en-US" altLang="en-US" sz="2000"/>
              <a:t>   Adolf Fuchs decided to act on </a:t>
            </a:r>
          </a:p>
          <a:p>
            <a:r>
              <a:rPr lang="en-US" altLang="en-US" sz="2000"/>
              <a:t>    his long-held dream of leaving  </a:t>
            </a:r>
          </a:p>
          <a:p>
            <a:r>
              <a:rPr lang="en-US" altLang="en-US" sz="2000"/>
              <a:t>    Germany and moving his </a:t>
            </a:r>
          </a:p>
          <a:p>
            <a:r>
              <a:rPr lang="en-US" altLang="en-US" sz="2000"/>
              <a:t>    family to America.</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4" name="Rectangle 6"/>
          <p:cNvSpPr>
            <a:spLocks noChangeArrowheads="1"/>
          </p:cNvSpPr>
          <p:nvPr/>
        </p:nvSpPr>
        <p:spPr bwMode="auto">
          <a:xfrm>
            <a:off x="838200" y="1219200"/>
            <a:ext cx="4572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He joined the </a:t>
            </a:r>
            <a:r>
              <a:rPr lang="en-US" altLang="en-US" sz="2000" b="1"/>
              <a:t>Adelsverein </a:t>
            </a:r>
            <a:r>
              <a:rPr lang="en-US" altLang="en-US" sz="2000"/>
              <a:t>(the</a:t>
            </a:r>
          </a:p>
          <a:p>
            <a:r>
              <a:rPr lang="en-US" altLang="en-US" sz="2000"/>
              <a:t>    Society for the Protection of</a:t>
            </a:r>
          </a:p>
          <a:p>
            <a:r>
              <a:rPr lang="en-US" altLang="en-US" sz="2000"/>
              <a:t>    German Immigrants in Texas)</a:t>
            </a:r>
          </a:p>
          <a:p>
            <a:r>
              <a:rPr lang="en-US" altLang="en-US" sz="2000"/>
              <a:t>    also known as the Mainzer</a:t>
            </a:r>
          </a:p>
          <a:p>
            <a:r>
              <a:rPr lang="en-US" altLang="en-US" sz="2000"/>
              <a:t>    Verein, the Texas-Verein, and</a:t>
            </a:r>
          </a:p>
          <a:p>
            <a:r>
              <a:rPr lang="en-US" altLang="en-US" sz="2000"/>
              <a:t>    The German Emigration</a:t>
            </a:r>
          </a:p>
          <a:p>
            <a:r>
              <a:rPr lang="en-US" altLang="en-US" sz="2000"/>
              <a:t>    Company.</a:t>
            </a:r>
          </a:p>
        </p:txBody>
      </p:sp>
      <p:pic>
        <p:nvPicPr>
          <p:cNvPr id="94215" name="Picture 7" descr="Adelsverein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295400"/>
            <a:ext cx="2678113"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ChangeArrowheads="1"/>
          </p:cNvSpPr>
          <p:nvPr/>
        </p:nvSpPr>
        <p:spPr bwMode="auto">
          <a:xfrm>
            <a:off x="838200" y="1219200"/>
            <a:ext cx="45720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He joined the </a:t>
            </a:r>
            <a:r>
              <a:rPr lang="en-US" altLang="en-US" sz="2000" b="1"/>
              <a:t>Adelsverein </a:t>
            </a:r>
            <a:r>
              <a:rPr lang="en-US" altLang="en-US" sz="2000"/>
              <a:t>(the</a:t>
            </a:r>
          </a:p>
          <a:p>
            <a:r>
              <a:rPr lang="en-US" altLang="en-US" sz="2000"/>
              <a:t>    Society for the Protection of</a:t>
            </a:r>
          </a:p>
          <a:p>
            <a:r>
              <a:rPr lang="en-US" altLang="en-US" sz="2000"/>
              <a:t>    German Immigrants in Texas)</a:t>
            </a:r>
          </a:p>
          <a:p>
            <a:r>
              <a:rPr lang="en-US" altLang="en-US" sz="2000"/>
              <a:t>    also known as the Mainzer</a:t>
            </a:r>
          </a:p>
          <a:p>
            <a:r>
              <a:rPr lang="en-US" altLang="en-US" sz="2000"/>
              <a:t>    Verein, the Texas-Verein, and</a:t>
            </a:r>
          </a:p>
          <a:p>
            <a:r>
              <a:rPr lang="en-US" altLang="en-US" sz="2000"/>
              <a:t>    The German Emigration</a:t>
            </a:r>
          </a:p>
          <a:p>
            <a:r>
              <a:rPr lang="en-US" altLang="en-US" sz="2000"/>
              <a:t>    Company.</a:t>
            </a:r>
          </a:p>
          <a:p>
            <a:endParaRPr lang="en-US" altLang="en-US" sz="2000"/>
          </a:p>
          <a:p>
            <a:pPr>
              <a:buFontTx/>
              <a:buChar char="•"/>
            </a:pPr>
            <a:r>
              <a:rPr lang="en-US" altLang="en-US" sz="2000"/>
              <a:t>   It had been provisionally</a:t>
            </a:r>
          </a:p>
          <a:p>
            <a:r>
              <a:rPr lang="en-US" altLang="en-US" sz="2000"/>
              <a:t>    organized on April 20, 1842, by</a:t>
            </a:r>
          </a:p>
          <a:p>
            <a:r>
              <a:rPr lang="en-US" altLang="en-US" sz="2000"/>
              <a:t>    twenty-one German noblemen</a:t>
            </a:r>
          </a:p>
          <a:p>
            <a:r>
              <a:rPr lang="en-US" altLang="en-US" sz="2000"/>
              <a:t>    at Biebrich on the Rhine, near</a:t>
            </a:r>
          </a:p>
          <a:p>
            <a:r>
              <a:rPr lang="en-US" altLang="en-US" sz="2000"/>
              <a:t>    Mainz.</a:t>
            </a:r>
          </a:p>
        </p:txBody>
      </p:sp>
      <p:pic>
        <p:nvPicPr>
          <p:cNvPr id="95236" name="Picture 4" descr="Adelsverein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295400"/>
            <a:ext cx="2678113"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4572000" y="1600200"/>
            <a:ext cx="41148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Adolf Friedrich Fuchs </a:t>
            </a:r>
            <a:r>
              <a:rPr lang="en-US" altLang="en-US" sz="2000"/>
              <a:t>was born in Neuenkirchen in Mecklenburg-Strelitz on December 27, 1755, son of Pastor </a:t>
            </a:r>
            <a:r>
              <a:rPr lang="en-US" altLang="en-US" sz="2000" b="1"/>
              <a:t>Johann Conrad Fuchs </a:t>
            </a:r>
            <a:r>
              <a:rPr lang="en-US" altLang="en-US" sz="2000"/>
              <a:t>(1715-1792), and </a:t>
            </a:r>
            <a:r>
              <a:rPr lang="en-US" altLang="en-US" sz="2000" b="1"/>
              <a:t>Katharine Dorothea Ockel </a:t>
            </a:r>
            <a:r>
              <a:rPr lang="en-US" altLang="en-US" sz="2000"/>
              <a:t>(1728-1811).</a:t>
            </a: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4572000" cy="36766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838200"/>
            <a:ext cx="3281363" cy="4419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0" name="Rectangle 4"/>
          <p:cNvSpPr>
            <a:spLocks noChangeArrowheads="1"/>
          </p:cNvSpPr>
          <p:nvPr/>
        </p:nvSpPr>
        <p:spPr bwMode="auto">
          <a:xfrm>
            <a:off x="685800" y="47244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In April 1844 Pastor Adolf Fuchs</a:t>
            </a:r>
          </a:p>
          <a:p>
            <a:r>
              <a:rPr lang="en-US" altLang="en-US" sz="2000"/>
              <a:t>paid a visit to </a:t>
            </a:r>
            <a:r>
              <a:rPr lang="en-US" altLang="en-US" sz="2000" b="1"/>
              <a:t>Hohenfelde</a:t>
            </a:r>
            <a:r>
              <a:rPr lang="en-US" altLang="en-US" sz="2000"/>
              <a:t>, a landed</a:t>
            </a:r>
          </a:p>
          <a:p>
            <a:r>
              <a:rPr lang="en-US" altLang="en-US" sz="2000"/>
              <a:t>estate owned by his wife Luise’s</a:t>
            </a:r>
          </a:p>
          <a:p>
            <a:r>
              <a:rPr lang="en-US" altLang="en-US" sz="2000"/>
              <a:t>Uncle </a:t>
            </a:r>
            <a:r>
              <a:rPr lang="en-US" altLang="en-US" sz="2000" b="1"/>
              <a:t>Otto Wien</a:t>
            </a:r>
            <a:r>
              <a:rPr lang="en-US" altLang="en-US" sz="2000"/>
              <a:t>.</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5"/>
          <p:cNvSpPr>
            <a:spLocks noChangeArrowheads="1"/>
          </p:cNvSpPr>
          <p:nvPr/>
        </p:nvSpPr>
        <p:spPr bwMode="auto">
          <a:xfrm>
            <a:off x="609600" y="1598613"/>
            <a:ext cx="3886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At Hohenfelde he met and</a:t>
            </a:r>
          </a:p>
          <a:p>
            <a:r>
              <a:rPr lang="en-US" altLang="en-US" sz="2000"/>
              <a:t>began a friendship with</a:t>
            </a:r>
          </a:p>
          <a:p>
            <a:r>
              <a:rPr lang="en-US" altLang="en-US" sz="2000" b="1"/>
              <a:t>Heinrich Hoffmann von Fallersleben</a:t>
            </a:r>
            <a:r>
              <a:rPr lang="en-US" altLang="en-US" sz="2000"/>
              <a:t>, the German nationalistic poet who was then in exile in Mecklenburg.  In 1841 he had written “</a:t>
            </a:r>
            <a:r>
              <a:rPr lang="en-US" altLang="en-US" sz="2000" b="1"/>
              <a:t>Das Lied der</a:t>
            </a:r>
          </a:p>
          <a:p>
            <a:r>
              <a:rPr lang="en-US" altLang="en-US" sz="2000" b="1"/>
              <a:t>Deutschen</a:t>
            </a:r>
            <a:r>
              <a:rPr lang="en-US" altLang="en-US" sz="2000"/>
              <a:t>,” which eventually</a:t>
            </a:r>
          </a:p>
          <a:p>
            <a:r>
              <a:rPr lang="en-US" altLang="en-US" sz="2000"/>
              <a:t>became the German national</a:t>
            </a:r>
          </a:p>
          <a:p>
            <a:r>
              <a:rPr lang="en-US" altLang="en-US" sz="2000"/>
              <a:t>anthem commonly known as</a:t>
            </a:r>
          </a:p>
          <a:p>
            <a:r>
              <a:rPr lang="en-US" altLang="en-US" sz="2000"/>
              <a:t>“Deutschland über Alles.”</a:t>
            </a:r>
          </a:p>
        </p:txBody>
      </p:sp>
      <p:pic>
        <p:nvPicPr>
          <p:cNvPr id="97286" name="Picture 6" descr="Fallerslebe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762000"/>
            <a:ext cx="3713163" cy="4597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3962400" y="1295400"/>
            <a:ext cx="48006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Also in 1844 Pastor Fuchs’ close</a:t>
            </a:r>
          </a:p>
          <a:p>
            <a:r>
              <a:rPr lang="en-US" altLang="en-US" sz="2000"/>
              <a:t>    friend </a:t>
            </a:r>
            <a:r>
              <a:rPr lang="en-US" altLang="en-US" sz="2000" b="1"/>
              <a:t>Mayor Carl Friedrich Lüders</a:t>
            </a:r>
            <a:r>
              <a:rPr lang="en-US" altLang="en-US" sz="2000"/>
              <a:t>,</a:t>
            </a:r>
          </a:p>
          <a:p>
            <a:r>
              <a:rPr lang="en-US" altLang="en-US" sz="2000"/>
              <a:t>    of the nearby village of Marlow,  </a:t>
            </a:r>
          </a:p>
          <a:p>
            <a:r>
              <a:rPr lang="en-US" altLang="en-US" sz="2000"/>
              <a:t>    gave him some land grant papers in  </a:t>
            </a:r>
          </a:p>
          <a:p>
            <a:r>
              <a:rPr lang="en-US" altLang="en-US" sz="2000"/>
              <a:t>    the far-away Republic of Texas.</a:t>
            </a:r>
          </a:p>
        </p:txBody>
      </p:sp>
      <p:pic>
        <p:nvPicPr>
          <p:cNvPr id="98308" name="Picture 4" descr="Lone Star Fla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3352800" cy="20066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p:cNvSpPr>
            <a:spLocks noChangeArrowheads="1"/>
          </p:cNvSpPr>
          <p:nvPr/>
        </p:nvSpPr>
        <p:spPr bwMode="auto">
          <a:xfrm>
            <a:off x="3962400" y="1295400"/>
            <a:ext cx="48006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Also in 1844 Pastor Fuchs’ close</a:t>
            </a:r>
          </a:p>
          <a:p>
            <a:r>
              <a:rPr lang="en-US" altLang="en-US" sz="2000"/>
              <a:t>    friend </a:t>
            </a:r>
            <a:r>
              <a:rPr lang="en-US" altLang="en-US" sz="2000" b="1"/>
              <a:t>Mayor Carl Friedrich Lüders</a:t>
            </a:r>
            <a:r>
              <a:rPr lang="en-US" altLang="en-US" sz="2000"/>
              <a:t>,</a:t>
            </a:r>
          </a:p>
          <a:p>
            <a:r>
              <a:rPr lang="en-US" altLang="en-US" sz="2000"/>
              <a:t>    of the nearby village of Marlow,  </a:t>
            </a:r>
          </a:p>
          <a:p>
            <a:r>
              <a:rPr lang="en-US" altLang="en-US" sz="2000"/>
              <a:t>    gave him some land grant papers in  </a:t>
            </a:r>
          </a:p>
          <a:p>
            <a:r>
              <a:rPr lang="en-US" altLang="en-US" sz="2000"/>
              <a:t>    the far-away Republic of Texas.</a:t>
            </a:r>
          </a:p>
          <a:p>
            <a:endParaRPr lang="en-US" altLang="en-US" sz="2000"/>
          </a:p>
          <a:p>
            <a:pPr>
              <a:buFontTx/>
              <a:buChar char="•"/>
            </a:pPr>
            <a:r>
              <a:rPr lang="en-US" altLang="en-US" sz="2000"/>
              <a:t>   Mayor Lüders’ brother had fought</a:t>
            </a:r>
          </a:p>
          <a:p>
            <a:r>
              <a:rPr lang="en-US" altLang="en-US" sz="2000"/>
              <a:t>    and been killed in the </a:t>
            </a:r>
            <a:r>
              <a:rPr lang="en-US" altLang="en-US" sz="2000" b="1"/>
              <a:t>Battle of</a:t>
            </a:r>
          </a:p>
          <a:p>
            <a:r>
              <a:rPr lang="en-US" altLang="en-US" sz="2000" b="1"/>
              <a:t>    San Jacinto</a:t>
            </a:r>
            <a:r>
              <a:rPr lang="en-US" altLang="en-US" sz="2000"/>
              <a:t> in 1836.</a:t>
            </a:r>
          </a:p>
        </p:txBody>
      </p:sp>
      <p:pic>
        <p:nvPicPr>
          <p:cNvPr id="99332" name="Picture 4" descr="Lone Star Fla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3352800" cy="20066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ChangeArrowheads="1"/>
          </p:cNvSpPr>
          <p:nvPr/>
        </p:nvSpPr>
        <p:spPr bwMode="auto">
          <a:xfrm>
            <a:off x="3962400" y="1295400"/>
            <a:ext cx="48006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Also in 1844 Pastor Fuchs’ close</a:t>
            </a:r>
          </a:p>
          <a:p>
            <a:r>
              <a:rPr lang="en-US" altLang="en-US" sz="2000"/>
              <a:t>    friend </a:t>
            </a:r>
            <a:r>
              <a:rPr lang="en-US" altLang="en-US" sz="2000" b="1"/>
              <a:t>Mayor Carl Friedrich Lüders</a:t>
            </a:r>
            <a:r>
              <a:rPr lang="en-US" altLang="en-US" sz="2000"/>
              <a:t>,</a:t>
            </a:r>
          </a:p>
          <a:p>
            <a:r>
              <a:rPr lang="en-US" altLang="en-US" sz="2000"/>
              <a:t>    of the nearby village of Marlow,  </a:t>
            </a:r>
          </a:p>
          <a:p>
            <a:r>
              <a:rPr lang="en-US" altLang="en-US" sz="2000"/>
              <a:t>    gave him some land grant papers in  </a:t>
            </a:r>
          </a:p>
          <a:p>
            <a:r>
              <a:rPr lang="en-US" altLang="en-US" sz="2000"/>
              <a:t>    the far-away Republic of Texas.</a:t>
            </a:r>
          </a:p>
          <a:p>
            <a:endParaRPr lang="en-US" altLang="en-US" sz="2000"/>
          </a:p>
          <a:p>
            <a:pPr>
              <a:buFontTx/>
              <a:buChar char="•"/>
            </a:pPr>
            <a:r>
              <a:rPr lang="en-US" altLang="en-US" sz="2000"/>
              <a:t>   Mayor Lüders’ brother had fought</a:t>
            </a:r>
          </a:p>
          <a:p>
            <a:r>
              <a:rPr lang="en-US" altLang="en-US" sz="2000"/>
              <a:t>    and been killed in the </a:t>
            </a:r>
            <a:r>
              <a:rPr lang="en-US" altLang="en-US" sz="2000" b="1"/>
              <a:t>Battle of</a:t>
            </a:r>
          </a:p>
          <a:p>
            <a:r>
              <a:rPr lang="en-US" altLang="en-US" sz="2000" b="1"/>
              <a:t>    San Jacinto</a:t>
            </a:r>
            <a:r>
              <a:rPr lang="en-US" altLang="en-US" sz="2000"/>
              <a:t> in 1836.</a:t>
            </a:r>
          </a:p>
          <a:p>
            <a:endParaRPr lang="en-US" altLang="en-US" sz="2000"/>
          </a:p>
          <a:p>
            <a:pPr>
              <a:buFontTx/>
              <a:buChar char="•"/>
            </a:pPr>
            <a:r>
              <a:rPr lang="en-US" altLang="en-US" sz="2000"/>
              <a:t>   As payment for service, the</a:t>
            </a:r>
          </a:p>
          <a:p>
            <a:r>
              <a:rPr lang="en-US" altLang="en-US" sz="2000"/>
              <a:t>    Republic of Texas granted </a:t>
            </a:r>
            <a:r>
              <a:rPr lang="en-US" altLang="en-US" sz="2000" b="1"/>
              <a:t>a</a:t>
            </a:r>
          </a:p>
          <a:p>
            <a:r>
              <a:rPr lang="en-US" altLang="en-US" sz="2000" b="1"/>
              <a:t>    league of land</a:t>
            </a:r>
            <a:r>
              <a:rPr lang="en-US" altLang="en-US" sz="2000"/>
              <a:t> to all qualified war</a:t>
            </a:r>
          </a:p>
          <a:p>
            <a:r>
              <a:rPr lang="en-US" altLang="en-US" sz="2000"/>
              <a:t>    veterans.</a:t>
            </a:r>
          </a:p>
        </p:txBody>
      </p:sp>
      <p:pic>
        <p:nvPicPr>
          <p:cNvPr id="100356" name="Picture 4" descr="Lone Star Fla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3352800" cy="20066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4038600" y="1676400"/>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Mayor Lüders had no interest in  </a:t>
            </a:r>
          </a:p>
          <a:p>
            <a:r>
              <a:rPr lang="en-US" altLang="en-US" sz="2000"/>
              <a:t>    leaving Germany.</a:t>
            </a:r>
          </a:p>
        </p:txBody>
      </p:sp>
      <p:pic>
        <p:nvPicPr>
          <p:cNvPr id="101380" name="Picture 4" descr="Lone Star Fla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3352800" cy="20066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ChangeArrowheads="1"/>
          </p:cNvSpPr>
          <p:nvPr/>
        </p:nvSpPr>
        <p:spPr bwMode="auto">
          <a:xfrm>
            <a:off x="4038600" y="1676400"/>
            <a:ext cx="4572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Mayor Lüders had no interest in  </a:t>
            </a:r>
          </a:p>
          <a:p>
            <a:r>
              <a:rPr lang="en-US" altLang="en-US" sz="2000"/>
              <a:t>    leaving Germany.</a:t>
            </a:r>
          </a:p>
          <a:p>
            <a:endParaRPr lang="en-US" altLang="en-US" sz="2000"/>
          </a:p>
          <a:p>
            <a:pPr>
              <a:buFontTx/>
              <a:buChar char="•"/>
            </a:pPr>
            <a:r>
              <a:rPr lang="en-US" altLang="en-US" sz="2000"/>
              <a:t>   Upon learning that Pastor Fuchs  </a:t>
            </a:r>
          </a:p>
          <a:p>
            <a:r>
              <a:rPr lang="en-US" altLang="en-US" sz="2000"/>
              <a:t>    was planning to move his family to </a:t>
            </a:r>
          </a:p>
          <a:p>
            <a:r>
              <a:rPr lang="en-US" altLang="en-US" sz="2000"/>
              <a:t>    Texas, he gave his friend the </a:t>
            </a:r>
          </a:p>
          <a:p>
            <a:r>
              <a:rPr lang="en-US" altLang="en-US" sz="2000"/>
              <a:t>    papers.</a:t>
            </a:r>
          </a:p>
        </p:txBody>
      </p:sp>
      <p:pic>
        <p:nvPicPr>
          <p:cNvPr id="102404" name="Picture 4" descr="Lone Star Fla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3352800" cy="20066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descr="Resign le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81000"/>
            <a:ext cx="3843338" cy="5943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86200"/>
            <a:ext cx="3065463" cy="13303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29" name="Rectangle 5"/>
          <p:cNvSpPr>
            <a:spLocks noChangeArrowheads="1"/>
          </p:cNvSpPr>
          <p:nvPr/>
        </p:nvSpPr>
        <p:spPr bwMode="auto">
          <a:xfrm>
            <a:off x="1219200" y="1600200"/>
            <a:ext cx="2895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On September 8, 1845,</a:t>
            </a:r>
          </a:p>
          <a:p>
            <a:r>
              <a:rPr lang="en-US" altLang="en-US" sz="2000"/>
              <a:t>Pastor Adolf Fuchs</a:t>
            </a:r>
          </a:p>
          <a:p>
            <a:r>
              <a:rPr lang="en-US" altLang="en-US" sz="2000"/>
              <a:t>submitted his letter of</a:t>
            </a:r>
          </a:p>
          <a:p>
            <a:r>
              <a:rPr lang="en-US" altLang="en-US" sz="2000"/>
              <a:t>resignation to the</a:t>
            </a:r>
          </a:p>
          <a:p>
            <a:r>
              <a:rPr lang="en-US" altLang="en-US" sz="2000"/>
              <a:t>leaders of the church at</a:t>
            </a:r>
          </a:p>
          <a:p>
            <a:r>
              <a:rPr lang="en-US" altLang="en-US" sz="2000"/>
              <a:t>Kölzow.</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Abschi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4144963" cy="5867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4451" name="Rectangle 3"/>
          <p:cNvSpPr>
            <a:spLocks noChangeArrowheads="1"/>
          </p:cNvSpPr>
          <p:nvPr/>
        </p:nvSpPr>
        <p:spPr bwMode="auto">
          <a:xfrm>
            <a:off x="4876800" y="990600"/>
            <a:ext cx="3657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On October 5, 1845, Pastor</a:t>
            </a:r>
          </a:p>
          <a:p>
            <a:r>
              <a:rPr lang="en-US" altLang="en-US" sz="2000"/>
              <a:t>    Fuchs delivered his final</a:t>
            </a:r>
          </a:p>
          <a:p>
            <a:r>
              <a:rPr lang="en-US" altLang="en-US" sz="2000"/>
              <a:t>    sermon to the congregation</a:t>
            </a:r>
          </a:p>
          <a:p>
            <a:r>
              <a:rPr lang="en-US" altLang="en-US" sz="2000"/>
              <a:t>    at Kölzow. In it he  </a:t>
            </a:r>
          </a:p>
          <a:p>
            <a:r>
              <a:rPr lang="en-US" altLang="en-US" sz="2000"/>
              <a:t>    expressed his regrets and  </a:t>
            </a:r>
          </a:p>
          <a:p>
            <a:r>
              <a:rPr lang="en-US" altLang="en-US" sz="2000"/>
              <a:t>    also his reasons for leaving.</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Abschi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4144963" cy="5867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5475" name="Rectangle 3"/>
          <p:cNvSpPr>
            <a:spLocks noChangeArrowheads="1"/>
          </p:cNvSpPr>
          <p:nvPr/>
        </p:nvSpPr>
        <p:spPr bwMode="auto">
          <a:xfrm>
            <a:off x="4876800" y="990600"/>
            <a:ext cx="36576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On October 5, 1845, Pastor</a:t>
            </a:r>
          </a:p>
          <a:p>
            <a:r>
              <a:rPr lang="en-US" altLang="en-US" sz="2000"/>
              <a:t>    Fuchs delivered his final</a:t>
            </a:r>
          </a:p>
          <a:p>
            <a:r>
              <a:rPr lang="en-US" altLang="en-US" sz="2000"/>
              <a:t>    sermon to the congregation</a:t>
            </a:r>
          </a:p>
          <a:p>
            <a:r>
              <a:rPr lang="en-US" altLang="en-US" sz="2000"/>
              <a:t>    at Kölzow. In it he  </a:t>
            </a:r>
          </a:p>
          <a:p>
            <a:r>
              <a:rPr lang="en-US" altLang="en-US" sz="2000"/>
              <a:t>    expressed his regrets and  </a:t>
            </a:r>
          </a:p>
          <a:p>
            <a:r>
              <a:rPr lang="en-US" altLang="en-US" sz="2000"/>
              <a:t>    also his reasons for leaving.</a:t>
            </a:r>
          </a:p>
          <a:p>
            <a:endParaRPr lang="en-US" altLang="en-US" sz="2000"/>
          </a:p>
          <a:p>
            <a:pPr>
              <a:buFontTx/>
              <a:buChar char="•"/>
            </a:pPr>
            <a:r>
              <a:rPr lang="en-US" altLang="en-US" sz="2000"/>
              <a:t>   “. . . in the future I would</a:t>
            </a:r>
          </a:p>
          <a:p>
            <a:r>
              <a:rPr lang="en-US" altLang="en-US" sz="2000"/>
              <a:t>    rather earn my daily bread</a:t>
            </a:r>
          </a:p>
          <a:p>
            <a:r>
              <a:rPr lang="en-US" altLang="en-US" sz="2000"/>
              <a:t>    by the sweat of my brow</a:t>
            </a:r>
          </a:p>
          <a:p>
            <a:r>
              <a:rPr lang="en-US" altLang="en-US" sz="2000"/>
              <a:t>    than be kept here for the </a:t>
            </a:r>
          </a:p>
          <a:p>
            <a:r>
              <a:rPr lang="en-US" altLang="en-US" sz="2000"/>
              <a:t>    sake of God by the excess  </a:t>
            </a:r>
          </a:p>
          <a:p>
            <a:r>
              <a:rPr lang="en-US" altLang="en-US" sz="2000"/>
              <a:t>    of the rich and by the bitterly</a:t>
            </a:r>
          </a:p>
          <a:p>
            <a:r>
              <a:rPr lang="en-US" altLang="en-US" sz="2000"/>
              <a:t>    earned money of the poor.”</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4570413" y="1752600"/>
            <a:ext cx="4038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He became </a:t>
            </a:r>
            <a:r>
              <a:rPr lang="en-US" altLang="en-US" sz="2000" b="1"/>
              <a:t>a teacher </a:t>
            </a:r>
            <a:r>
              <a:rPr lang="en-US" altLang="en-US" sz="2000"/>
              <a:t>in</a:t>
            </a:r>
          </a:p>
          <a:p>
            <a:r>
              <a:rPr lang="en-US" altLang="en-US" sz="2000"/>
              <a:t>Prenzlau in 1779 and </a:t>
            </a:r>
            <a:r>
              <a:rPr lang="en-US" altLang="en-US" sz="2000" b="1"/>
              <a:t>the</a:t>
            </a:r>
          </a:p>
          <a:p>
            <a:r>
              <a:rPr lang="en-US" altLang="en-US" sz="2000" b="1"/>
              <a:t>headmaster </a:t>
            </a:r>
            <a:r>
              <a:rPr lang="en-US" altLang="en-US" sz="2000"/>
              <a:t>of the cathedral</a:t>
            </a:r>
          </a:p>
          <a:p>
            <a:r>
              <a:rPr lang="en-US" altLang="en-US" sz="2000"/>
              <a:t>school in Ratzeburg in 1781.</a:t>
            </a:r>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3276600" cy="4038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bschi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4144963" cy="5867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499" name="Rectangle 3"/>
          <p:cNvSpPr>
            <a:spLocks noChangeArrowheads="1"/>
          </p:cNvSpPr>
          <p:nvPr/>
        </p:nvSpPr>
        <p:spPr bwMode="auto">
          <a:xfrm>
            <a:off x="5181600" y="1598613"/>
            <a:ext cx="3505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Before sailing from Bremen,</a:t>
            </a:r>
          </a:p>
          <a:p>
            <a:r>
              <a:rPr lang="en-US" altLang="en-US" sz="2000"/>
              <a:t>Pastor Fuchs had the text of</a:t>
            </a:r>
          </a:p>
          <a:p>
            <a:r>
              <a:rPr lang="en-US" altLang="en-US" sz="2000"/>
              <a:t>his sermon, with the title</a:t>
            </a:r>
          </a:p>
          <a:p>
            <a:r>
              <a:rPr lang="en-US" altLang="en-US" sz="2000"/>
              <a:t>“Farewell to the Old World,”</a:t>
            </a:r>
          </a:p>
          <a:p>
            <a:r>
              <a:rPr lang="en-US" altLang="en-US" sz="2000"/>
              <a:t>printed, and copies were</a:t>
            </a:r>
          </a:p>
          <a:p>
            <a:r>
              <a:rPr lang="en-US" altLang="en-US" sz="2000"/>
              <a:t>distributed among friends</a:t>
            </a:r>
          </a:p>
          <a:p>
            <a:r>
              <a:rPr lang="en-US" altLang="en-US" sz="2000"/>
              <a:t>and members of the</a:t>
            </a:r>
          </a:p>
          <a:p>
            <a:r>
              <a:rPr lang="en-US" altLang="en-US" sz="2000"/>
              <a:t>congregation at Kölzow.</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descr="Fritz Wi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038" y="609600"/>
            <a:ext cx="3832225" cy="5638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7525" name="Rectangle 5"/>
          <p:cNvSpPr>
            <a:spLocks noChangeArrowheads="1"/>
          </p:cNvSpPr>
          <p:nvPr/>
        </p:nvSpPr>
        <p:spPr bwMode="auto">
          <a:xfrm>
            <a:off x="990600" y="1600200"/>
            <a:ext cx="3352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While Adolf Fuchs was</a:t>
            </a:r>
          </a:p>
          <a:p>
            <a:r>
              <a:rPr lang="en-US" altLang="en-US" sz="2000"/>
              <a:t>making final preparations for the trip to Texas, his wife Luise and the seven children spent several weeks at her </a:t>
            </a:r>
            <a:r>
              <a:rPr lang="en-US" altLang="en-US" sz="2000" b="1"/>
              <a:t>Uncle Fritz Wien’s </a:t>
            </a:r>
            <a:r>
              <a:rPr lang="en-US" altLang="en-US" sz="2000"/>
              <a:t>large country estate at </a:t>
            </a:r>
            <a:r>
              <a:rPr lang="en-US" altLang="en-US" sz="2000" b="1"/>
              <a:t>Woserin</a:t>
            </a:r>
            <a:r>
              <a:rPr lang="en-US" altLang="en-US" sz="2000"/>
              <a:t>.</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19200"/>
            <a:ext cx="2833688" cy="3962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124200"/>
            <a:ext cx="3124200" cy="26812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9" name="Rectangle 5"/>
          <p:cNvSpPr>
            <a:spLocks noChangeArrowheads="1"/>
          </p:cNvSpPr>
          <p:nvPr/>
        </p:nvSpPr>
        <p:spPr bwMode="auto">
          <a:xfrm>
            <a:off x="1066800" y="1219200"/>
            <a:ext cx="3733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Luise’s fine trousseau, the</a:t>
            </a:r>
          </a:p>
          <a:p>
            <a:r>
              <a:rPr lang="en-US" altLang="en-US" sz="2000"/>
              <a:t>many pieces of comfortable</a:t>
            </a:r>
          </a:p>
          <a:p>
            <a:r>
              <a:rPr lang="en-US" altLang="en-US" sz="2000"/>
              <a:t>furniture, were sold at</a:t>
            </a:r>
          </a:p>
          <a:p>
            <a:r>
              <a:rPr lang="en-US" altLang="en-US" sz="2000"/>
              <a:t>auction, bringing in quite a</a:t>
            </a:r>
          </a:p>
          <a:p>
            <a:r>
              <a:rPr lang="en-US" altLang="en-US" sz="2000"/>
              <a:t>sum of money.</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descr="hohenfelde (vonvorn) 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3425"/>
            <a:ext cx="7239000" cy="54387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9572" name="Picture 4" descr="hoffmann_mit_muetze g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98625"/>
            <a:ext cx="2489200" cy="3101975"/>
          </a:xfrm>
          <a:prstGeom prst="rect">
            <a:avLst/>
          </a:prstGeom>
          <a:noFill/>
          <a:extLst>
            <a:ext uri="{909E8E84-426E-40DD-AFC4-6F175D3DCCD1}">
              <a14:hiddenFill xmlns:a14="http://schemas.microsoft.com/office/drawing/2010/main">
                <a:solidFill>
                  <a:srgbClr val="FFFFFF"/>
                </a:solidFill>
              </a14:hiddenFill>
            </a:ext>
          </a:extLst>
        </p:spPr>
      </p:pic>
      <p:sp>
        <p:nvSpPr>
          <p:cNvPr id="109573" name="Rectangle 5"/>
          <p:cNvSpPr>
            <a:spLocks noChangeArrowheads="1"/>
          </p:cNvSpPr>
          <p:nvPr/>
        </p:nvSpPr>
        <p:spPr bwMode="auto">
          <a:xfrm>
            <a:off x="1600200" y="1295400"/>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Late on the evening of October 9, Adolf Fuchs</a:t>
            </a:r>
          </a:p>
          <a:p>
            <a:r>
              <a:rPr lang="en-US" altLang="en-US" sz="2000"/>
              <a:t>    and his cousin Ludwig Franke arrived at</a:t>
            </a:r>
          </a:p>
          <a:p>
            <a:r>
              <a:rPr lang="en-US" altLang="en-US" sz="2000"/>
              <a:t>    Hohenfelde, where they were met by Otto Wien</a:t>
            </a:r>
          </a:p>
          <a:p>
            <a:r>
              <a:rPr lang="en-US" altLang="en-US" sz="2000"/>
              <a:t>    and Hoffmann von Fallersleben.</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descr="hohenfelde (vonvorn) 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3425"/>
            <a:ext cx="7239000" cy="54387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0596" name="Picture 4" descr="hoffmann_mit_muetze g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98625"/>
            <a:ext cx="2489200" cy="3101975"/>
          </a:xfrm>
          <a:prstGeom prst="rect">
            <a:avLst/>
          </a:prstGeom>
          <a:noFill/>
          <a:extLst>
            <a:ext uri="{909E8E84-426E-40DD-AFC4-6F175D3DCCD1}">
              <a14:hiddenFill xmlns:a14="http://schemas.microsoft.com/office/drawing/2010/main">
                <a:solidFill>
                  <a:srgbClr val="FFFFFF"/>
                </a:solidFill>
              </a14:hiddenFill>
            </a:ext>
          </a:extLst>
        </p:spPr>
      </p:pic>
      <p:sp>
        <p:nvSpPr>
          <p:cNvPr id="110597" name="Rectangle 5"/>
          <p:cNvSpPr>
            <a:spLocks noChangeArrowheads="1"/>
          </p:cNvSpPr>
          <p:nvPr/>
        </p:nvSpPr>
        <p:spPr bwMode="auto">
          <a:xfrm>
            <a:off x="1600200" y="1295400"/>
            <a:ext cx="58674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Late on the evening of October 9, Adolf Fuchs</a:t>
            </a:r>
          </a:p>
          <a:p>
            <a:r>
              <a:rPr lang="en-US" altLang="en-US" sz="2000"/>
              <a:t>    and his cousin Ludwig Franke arrived at</a:t>
            </a:r>
          </a:p>
          <a:p>
            <a:r>
              <a:rPr lang="en-US" altLang="en-US" sz="2000"/>
              <a:t>    Hohenfelde, where they were met by Otto Wien</a:t>
            </a:r>
          </a:p>
          <a:p>
            <a:r>
              <a:rPr lang="en-US" altLang="en-US" sz="2000"/>
              <a:t>    and Hoffmann von Fallersleben.</a:t>
            </a:r>
          </a:p>
          <a:p>
            <a:endParaRPr lang="en-US" altLang="en-US" sz="2000"/>
          </a:p>
          <a:p>
            <a:pPr>
              <a:buFontTx/>
              <a:buChar char="•"/>
            </a:pPr>
            <a:r>
              <a:rPr lang="en-US" altLang="en-US" sz="2000"/>
              <a:t>   Fuchs delighted everyone by singing some of</a:t>
            </a:r>
          </a:p>
          <a:p>
            <a:r>
              <a:rPr lang="en-US" altLang="en-US" sz="2000"/>
              <a:t>    Fallersleben’s songs which were related to</a:t>
            </a:r>
          </a:p>
          <a:p>
            <a:r>
              <a:rPr lang="en-US" altLang="en-US" sz="2000"/>
              <a:t>    Fuchs’ emigration to Texas.</a:t>
            </a:r>
          </a:p>
          <a:p>
            <a:endParaRPr lang="en-US" altLang="en-US" sz="2000"/>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hohenfelde (vonvorn) 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3425"/>
            <a:ext cx="7239000" cy="54387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1620" name="Picture 4" descr="hoffmann_mit_muetze g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98625"/>
            <a:ext cx="2489200" cy="3101975"/>
          </a:xfrm>
          <a:prstGeom prst="rect">
            <a:avLst/>
          </a:prstGeom>
          <a:noFill/>
          <a:extLst>
            <a:ext uri="{909E8E84-426E-40DD-AFC4-6F175D3DCCD1}">
              <a14:hiddenFill xmlns:a14="http://schemas.microsoft.com/office/drawing/2010/main">
                <a:solidFill>
                  <a:srgbClr val="FFFFFF"/>
                </a:solidFill>
              </a14:hiddenFill>
            </a:ext>
          </a:extLst>
        </p:spPr>
      </p:pic>
      <p:sp>
        <p:nvSpPr>
          <p:cNvPr id="111621" name="Rectangle 5"/>
          <p:cNvSpPr>
            <a:spLocks noChangeArrowheads="1"/>
          </p:cNvSpPr>
          <p:nvPr/>
        </p:nvSpPr>
        <p:spPr bwMode="auto">
          <a:xfrm>
            <a:off x="1600200" y="1295400"/>
            <a:ext cx="58674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sz="2000"/>
              <a:t>   Late on the evening of October 9, Adolf Fuchs</a:t>
            </a:r>
          </a:p>
          <a:p>
            <a:r>
              <a:rPr lang="en-US" altLang="en-US" sz="2000"/>
              <a:t>    and his cousin Ludwig Franke arrived at</a:t>
            </a:r>
          </a:p>
          <a:p>
            <a:r>
              <a:rPr lang="en-US" altLang="en-US" sz="2000"/>
              <a:t>    Hohenfelde, where they were met by Otto Wien</a:t>
            </a:r>
          </a:p>
          <a:p>
            <a:r>
              <a:rPr lang="en-US" altLang="en-US" sz="2000"/>
              <a:t>    and Hoffmann von Fallersleben.</a:t>
            </a:r>
          </a:p>
          <a:p>
            <a:endParaRPr lang="en-US" altLang="en-US" sz="2000"/>
          </a:p>
          <a:p>
            <a:pPr>
              <a:buFontTx/>
              <a:buChar char="•"/>
            </a:pPr>
            <a:r>
              <a:rPr lang="en-US" altLang="en-US" sz="2000"/>
              <a:t>   Fuchs delighted everyone by singing some of</a:t>
            </a:r>
          </a:p>
          <a:p>
            <a:r>
              <a:rPr lang="en-US" altLang="en-US" sz="2000"/>
              <a:t>    Fallersleben’s songs which were related to</a:t>
            </a:r>
          </a:p>
          <a:p>
            <a:r>
              <a:rPr lang="en-US" altLang="en-US" sz="2000"/>
              <a:t>    Fuchs’ emigration to Texas.</a:t>
            </a:r>
          </a:p>
          <a:p>
            <a:endParaRPr lang="en-US" altLang="en-US" sz="2000"/>
          </a:p>
          <a:p>
            <a:pPr>
              <a:buFontTx/>
              <a:buChar char="•"/>
            </a:pPr>
            <a:r>
              <a:rPr lang="en-US" altLang="en-US" sz="2000"/>
              <a:t>   The next day Fallersleben composed a farewell</a:t>
            </a:r>
          </a:p>
          <a:p>
            <a:r>
              <a:rPr lang="en-US" altLang="en-US" sz="2000"/>
              <a:t>    song for his dear friend Fuchs: </a:t>
            </a:r>
            <a:r>
              <a:rPr lang="en-US" altLang="en-US" sz="2000" b="1"/>
              <a:t>“Der Stern von</a:t>
            </a:r>
          </a:p>
          <a:p>
            <a:r>
              <a:rPr lang="en-US" altLang="en-US" sz="2000" b="1"/>
              <a:t>    Texas” </a:t>
            </a:r>
            <a:r>
              <a:rPr lang="en-US" altLang="en-US" sz="2000"/>
              <a:t>/ </a:t>
            </a:r>
            <a:r>
              <a:rPr lang="en-US" altLang="en-US" sz="2000" b="1"/>
              <a:t>“The Star of Texas.”</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descr="Lone Star Flag 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2590800" cy="1935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44" name="Rectangle 4"/>
          <p:cNvSpPr>
            <a:spLocks noChangeArrowheads="1"/>
          </p:cNvSpPr>
          <p:nvPr/>
        </p:nvSpPr>
        <p:spPr bwMode="auto">
          <a:xfrm>
            <a:off x="3886200" y="838200"/>
            <a:ext cx="45720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       THE STAR OF TEXAS</a:t>
            </a:r>
          </a:p>
          <a:p>
            <a:endParaRPr lang="en-US" altLang="en-US" sz="2000" b="1"/>
          </a:p>
          <a:p>
            <a:r>
              <a:rPr lang="en-US" altLang="en-US" sz="2000"/>
              <a:t>On to Texas! On to Texas!</a:t>
            </a:r>
          </a:p>
          <a:p>
            <a:r>
              <a:rPr lang="en-US" altLang="en-US" sz="2000"/>
              <a:t>Where the star in a field of blue</a:t>
            </a:r>
          </a:p>
          <a:p>
            <a:r>
              <a:rPr lang="en-US" altLang="en-US" sz="2000"/>
              <a:t>Proclaims a new world,</a:t>
            </a:r>
          </a:p>
          <a:p>
            <a:r>
              <a:rPr lang="en-US" altLang="en-US" sz="2000"/>
              <a:t>A world of justice, freedom and truth</a:t>
            </a:r>
          </a:p>
          <a:p>
            <a:r>
              <a:rPr lang="en-US" altLang="en-US" sz="2000"/>
              <a:t>An inspiration to every heart and soul,</a:t>
            </a:r>
          </a:p>
          <a:p>
            <a:r>
              <a:rPr lang="en-US" altLang="en-US" sz="2000"/>
              <a:t>There where my heart longs to be.</a:t>
            </a:r>
          </a:p>
          <a:p>
            <a:endParaRPr lang="en-US" altLang="en-US" sz="2000"/>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Lone Star Flag 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2590800" cy="1935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667" name="Rectangle 3"/>
          <p:cNvSpPr>
            <a:spLocks noChangeArrowheads="1"/>
          </p:cNvSpPr>
          <p:nvPr/>
        </p:nvSpPr>
        <p:spPr bwMode="auto">
          <a:xfrm>
            <a:off x="3886200" y="838200"/>
            <a:ext cx="45720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b="1"/>
              <a:t>       THE STAR OF TEXAS</a:t>
            </a:r>
          </a:p>
          <a:p>
            <a:endParaRPr lang="en-US" altLang="en-US" sz="2000" b="1"/>
          </a:p>
          <a:p>
            <a:r>
              <a:rPr lang="en-US" altLang="en-US" sz="2000"/>
              <a:t>On to Texas! On to Texas!</a:t>
            </a:r>
          </a:p>
          <a:p>
            <a:r>
              <a:rPr lang="en-US" altLang="en-US" sz="2000"/>
              <a:t>Where the star in a field of blue</a:t>
            </a:r>
          </a:p>
          <a:p>
            <a:r>
              <a:rPr lang="en-US" altLang="en-US" sz="2000"/>
              <a:t>Proclaims a new world,</a:t>
            </a:r>
          </a:p>
          <a:p>
            <a:r>
              <a:rPr lang="en-US" altLang="en-US" sz="2000"/>
              <a:t>A world of justice, freedom and truth</a:t>
            </a:r>
          </a:p>
          <a:p>
            <a:r>
              <a:rPr lang="en-US" altLang="en-US" sz="2000"/>
              <a:t>An inspiration to every heart and soul,</a:t>
            </a:r>
          </a:p>
          <a:p>
            <a:r>
              <a:rPr lang="en-US" altLang="en-US" sz="2000"/>
              <a:t>There where my heart longs to be.</a:t>
            </a:r>
          </a:p>
          <a:p>
            <a:endParaRPr lang="en-US" altLang="en-US" sz="2000"/>
          </a:p>
          <a:p>
            <a:r>
              <a:rPr lang="en-US" altLang="en-US" sz="2000"/>
              <a:t>On to Texas! On to Texas!</a:t>
            </a:r>
          </a:p>
          <a:p>
            <a:r>
              <a:rPr lang="en-US" altLang="en-US" sz="2000"/>
              <a:t>Where the curse of ancient tradition</a:t>
            </a:r>
          </a:p>
          <a:p>
            <a:r>
              <a:rPr lang="en-US" altLang="en-US" sz="2000"/>
              <a:t>And of obsolete blind faith</a:t>
            </a:r>
          </a:p>
          <a:p>
            <a:r>
              <a:rPr lang="en-US" altLang="en-US" sz="2000"/>
              <a:t>Are long reduced to ashes and dust,</a:t>
            </a:r>
          </a:p>
          <a:p>
            <a:r>
              <a:rPr lang="en-US" altLang="en-US" sz="2000"/>
              <a:t>Giving way to true love of humanity,</a:t>
            </a:r>
          </a:p>
          <a:p>
            <a:r>
              <a:rPr lang="en-US" altLang="en-US" sz="2000"/>
              <a:t>There where my heart longs to be.</a:t>
            </a:r>
          </a:p>
          <a:p>
            <a:endParaRPr lang="en-US" altLang="en-US" sz="2000"/>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Lone Star Flag 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2590800" cy="1935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4691" name="Rectangle 3"/>
          <p:cNvSpPr>
            <a:spLocks noChangeArrowheads="1"/>
          </p:cNvSpPr>
          <p:nvPr/>
        </p:nvSpPr>
        <p:spPr bwMode="auto">
          <a:xfrm>
            <a:off x="3886200" y="1447800"/>
            <a:ext cx="4876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On to Texas! On to Texas!</a:t>
            </a:r>
          </a:p>
          <a:p>
            <a:r>
              <a:rPr lang="en-US" altLang="en-US" sz="2000"/>
              <a:t>Where the plowshare symbolizes</a:t>
            </a:r>
          </a:p>
          <a:p>
            <a:r>
              <a:rPr lang="en-US" altLang="en-US" sz="2000"/>
              <a:t>The day of reconciliation and exaltation,</a:t>
            </a:r>
          </a:p>
          <a:p>
            <a:r>
              <a:rPr lang="en-US" altLang="en-US" sz="2000"/>
              <a:t>And humanity may fete its restoration</a:t>
            </a:r>
          </a:p>
          <a:p>
            <a:r>
              <a:rPr lang="en-US" altLang="en-US" sz="2000"/>
              <a:t>In a May Day celebration.</a:t>
            </a:r>
          </a:p>
          <a:p>
            <a:r>
              <a:rPr lang="en-US" altLang="en-US" sz="2000"/>
              <a:t>There where my heart longs to be.</a:t>
            </a:r>
          </a:p>
          <a:p>
            <a:endParaRPr lang="en-US" altLang="en-US" sz="2000"/>
          </a:p>
          <a:p>
            <a:endParaRPr lang="en-US" altLang="en-US" sz="2000"/>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Lone Star Flag go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2590800" cy="1935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5715" name="Rectangle 3"/>
          <p:cNvSpPr>
            <a:spLocks noChangeArrowheads="1"/>
          </p:cNvSpPr>
          <p:nvPr/>
        </p:nvSpPr>
        <p:spPr bwMode="auto">
          <a:xfrm>
            <a:off x="3886200" y="1447800"/>
            <a:ext cx="48768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On to Texas! On to Texas!</a:t>
            </a:r>
          </a:p>
          <a:p>
            <a:r>
              <a:rPr lang="en-US" altLang="en-US" sz="2000"/>
              <a:t>Where the plowshare symbolizes</a:t>
            </a:r>
          </a:p>
          <a:p>
            <a:r>
              <a:rPr lang="en-US" altLang="en-US" sz="2000"/>
              <a:t>The day of reconciliation and exaltation,</a:t>
            </a:r>
          </a:p>
          <a:p>
            <a:r>
              <a:rPr lang="en-US" altLang="en-US" sz="2000"/>
              <a:t>And humanity may fete its restoration</a:t>
            </a:r>
          </a:p>
          <a:p>
            <a:r>
              <a:rPr lang="en-US" altLang="en-US" sz="2000"/>
              <a:t>In a May Day celebration.</a:t>
            </a:r>
          </a:p>
          <a:p>
            <a:r>
              <a:rPr lang="en-US" altLang="en-US" sz="2000"/>
              <a:t>There where my heart longs to be.</a:t>
            </a:r>
          </a:p>
          <a:p>
            <a:endParaRPr lang="en-US" altLang="en-US" sz="2000"/>
          </a:p>
          <a:p>
            <a:r>
              <a:rPr lang="en-US" altLang="en-US" sz="2000"/>
              <a:t>On to Texas! On to Texas!</a:t>
            </a:r>
          </a:p>
          <a:p>
            <a:r>
              <a:rPr lang="en-US" altLang="en-US" sz="2000"/>
              <a:t>Oh golden star, you our harbinger</a:t>
            </a:r>
          </a:p>
          <a:p>
            <a:r>
              <a:rPr lang="en-US" altLang="en-US" sz="2000"/>
              <a:t>Of our new and better life,</a:t>
            </a:r>
          </a:p>
          <a:p>
            <a:r>
              <a:rPr lang="en-US" altLang="en-US" sz="2000"/>
              <a:t>For the hopes of a truly free man,</a:t>
            </a:r>
          </a:p>
          <a:p>
            <a:r>
              <a:rPr lang="en-US" altLang="en-US" sz="2000"/>
              <a:t>Have never yet been in vain.</a:t>
            </a:r>
          </a:p>
          <a:p>
            <a:r>
              <a:rPr lang="en-US" altLang="en-US" sz="2000"/>
              <a:t>I salute you, oh golden star!</a:t>
            </a:r>
          </a:p>
          <a:p>
            <a:r>
              <a:rPr lang="en-US" altLang="en-US" sz="2000"/>
              <a:t>      (Translation by Irma Goeth Guenther)</a:t>
            </a:r>
          </a:p>
          <a:p>
            <a:endParaRPr lang="en-US" altLang="en-US" sz="2000"/>
          </a:p>
          <a:p>
            <a:endParaRPr lang="en-US" altLang="en-US" sz="200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theme>
</file>

<file path=docProps/app.xml><?xml version="1.0" encoding="utf-8"?>
<Properties xmlns="http://schemas.openxmlformats.org/officeDocument/2006/extended-properties" xmlns:vt="http://schemas.openxmlformats.org/officeDocument/2006/docPropsVTypes">
  <TotalTime>14013</TotalTime>
  <Words>6898</Words>
  <Application>Microsoft Office PowerPoint</Application>
  <PresentationFormat>On-screen Show (4:3)</PresentationFormat>
  <Paragraphs>1049</Paragraphs>
  <Slides>192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192</vt:i4>
      </vt:variant>
    </vt:vector>
  </HeadingPairs>
  <TitlesOfParts>
    <vt:vector size="200" baseType="lpstr">
      <vt:lpstr>Arial</vt:lpstr>
      <vt:lpstr>Times New Roman</vt:lpstr>
      <vt:lpstr>Parisian BT</vt:lpstr>
      <vt:lpstr>Bookman Old Style</vt:lpstr>
      <vt:lpstr>Book Antiqua</vt:lpstr>
      <vt:lpstr>Fraktur</vt:lpstr>
      <vt:lpstr>Default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Ken Fuchs</dc:creator>
  <cp:lastModifiedBy>Ken Fuchs</cp:lastModifiedBy>
  <cp:revision>231</cp:revision>
  <dcterms:modified xsi:type="dcterms:W3CDTF">2015-02-01T18:01:45Z</dcterms:modified>
</cp:coreProperties>
</file>