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171"/>
  </p:notesMasterIdLst>
  <p:handoutMasterIdLst>
    <p:handoutMasterId r:id="rId172"/>
  </p:handoutMasterIdLst>
  <p:sldIdLst>
    <p:sldId id="256" r:id="rId2"/>
    <p:sldId id="368" r:id="rId3"/>
    <p:sldId id="259" r:id="rId4"/>
    <p:sldId id="260" r:id="rId5"/>
    <p:sldId id="397" r:id="rId6"/>
    <p:sldId id="398" r:id="rId7"/>
    <p:sldId id="399" r:id="rId8"/>
    <p:sldId id="475" r:id="rId9"/>
    <p:sldId id="401" r:id="rId10"/>
    <p:sldId id="476" r:id="rId11"/>
    <p:sldId id="265" r:id="rId12"/>
    <p:sldId id="402" r:id="rId13"/>
    <p:sldId id="267" r:id="rId14"/>
    <p:sldId id="404" r:id="rId15"/>
    <p:sldId id="403" r:id="rId16"/>
    <p:sldId id="258" r:id="rId17"/>
    <p:sldId id="477" r:id="rId18"/>
    <p:sldId id="268" r:id="rId19"/>
    <p:sldId id="407" r:id="rId20"/>
    <p:sldId id="405" r:id="rId21"/>
    <p:sldId id="408" r:id="rId22"/>
    <p:sldId id="406" r:id="rId23"/>
    <p:sldId id="269" r:id="rId24"/>
    <p:sldId id="409" r:id="rId25"/>
    <p:sldId id="270" r:id="rId26"/>
    <p:sldId id="410" r:id="rId27"/>
    <p:sldId id="271" r:id="rId28"/>
    <p:sldId id="411" r:id="rId29"/>
    <p:sldId id="272" r:id="rId30"/>
    <p:sldId id="412" r:id="rId31"/>
    <p:sldId id="273" r:id="rId32"/>
    <p:sldId id="413" r:id="rId33"/>
    <p:sldId id="274" r:id="rId34"/>
    <p:sldId id="414" r:id="rId35"/>
    <p:sldId id="275" r:id="rId36"/>
    <p:sldId id="415" r:id="rId37"/>
    <p:sldId id="276" r:id="rId38"/>
    <p:sldId id="416" r:id="rId39"/>
    <p:sldId id="277" r:id="rId40"/>
    <p:sldId id="417" r:id="rId41"/>
    <p:sldId id="278" r:id="rId42"/>
    <p:sldId id="279" r:id="rId43"/>
    <p:sldId id="419" r:id="rId44"/>
    <p:sldId id="418" r:id="rId45"/>
    <p:sldId id="281" r:id="rId46"/>
    <p:sldId id="282" r:id="rId47"/>
    <p:sldId id="425" r:id="rId48"/>
    <p:sldId id="424" r:id="rId49"/>
    <p:sldId id="422" r:id="rId50"/>
    <p:sldId id="426" r:id="rId51"/>
    <p:sldId id="427" r:id="rId52"/>
    <p:sldId id="428" r:id="rId53"/>
    <p:sldId id="433" r:id="rId54"/>
    <p:sldId id="429" r:id="rId55"/>
    <p:sldId id="430" r:id="rId56"/>
    <p:sldId id="284" r:id="rId57"/>
    <p:sldId id="285" r:id="rId58"/>
    <p:sldId id="286" r:id="rId59"/>
    <p:sldId id="287" r:id="rId60"/>
    <p:sldId id="434" r:id="rId61"/>
    <p:sldId id="288" r:id="rId62"/>
    <p:sldId id="435" r:id="rId63"/>
    <p:sldId id="290" r:id="rId64"/>
    <p:sldId id="436" r:id="rId65"/>
    <p:sldId id="291" r:id="rId66"/>
    <p:sldId id="437" r:id="rId67"/>
    <p:sldId id="439" r:id="rId68"/>
    <p:sldId id="440" r:id="rId69"/>
    <p:sldId id="441" r:id="rId70"/>
    <p:sldId id="293" r:id="rId71"/>
    <p:sldId id="442" r:id="rId72"/>
    <p:sldId id="294" r:id="rId73"/>
    <p:sldId id="443" r:id="rId74"/>
    <p:sldId id="334" r:id="rId75"/>
    <p:sldId id="295" r:id="rId76"/>
    <p:sldId id="444" r:id="rId77"/>
    <p:sldId id="445" r:id="rId78"/>
    <p:sldId id="297" r:id="rId79"/>
    <p:sldId id="478" r:id="rId80"/>
    <p:sldId id="446" r:id="rId81"/>
    <p:sldId id="447" r:id="rId82"/>
    <p:sldId id="345" r:id="rId83"/>
    <p:sldId id="342" r:id="rId84"/>
    <p:sldId id="448" r:id="rId85"/>
    <p:sldId id="449" r:id="rId86"/>
    <p:sldId id="348" r:id="rId87"/>
    <p:sldId id="480" r:id="rId88"/>
    <p:sldId id="481" r:id="rId89"/>
    <p:sldId id="452" r:id="rId90"/>
    <p:sldId id="349" r:id="rId91"/>
    <p:sldId id="350" r:id="rId92"/>
    <p:sldId id="482" r:id="rId93"/>
    <p:sldId id="483" r:id="rId94"/>
    <p:sldId id="346" r:id="rId95"/>
    <p:sldId id="347" r:id="rId96"/>
    <p:sldId id="450" r:id="rId97"/>
    <p:sldId id="303" r:id="rId98"/>
    <p:sldId id="304" r:id="rId99"/>
    <p:sldId id="315" r:id="rId100"/>
    <p:sldId id="307" r:id="rId101"/>
    <p:sldId id="453" r:id="rId102"/>
    <p:sldId id="319" r:id="rId103"/>
    <p:sldId id="454" r:id="rId104"/>
    <p:sldId id="309" r:id="rId105"/>
    <p:sldId id="455" r:id="rId106"/>
    <p:sldId id="313" r:id="rId107"/>
    <p:sldId id="305" r:id="rId108"/>
    <p:sldId id="456" r:id="rId109"/>
    <p:sldId id="308" r:id="rId110"/>
    <p:sldId id="457" r:id="rId111"/>
    <p:sldId id="311" r:id="rId112"/>
    <p:sldId id="458" r:id="rId113"/>
    <p:sldId id="306" r:id="rId114"/>
    <p:sldId id="459" r:id="rId115"/>
    <p:sldId id="310" r:id="rId116"/>
    <p:sldId id="460" r:id="rId117"/>
    <p:sldId id="314" r:id="rId118"/>
    <p:sldId id="461" r:id="rId119"/>
    <p:sldId id="462" r:id="rId120"/>
    <p:sldId id="316" r:id="rId121"/>
    <p:sldId id="320" r:id="rId122"/>
    <p:sldId id="463" r:id="rId123"/>
    <p:sldId id="317" r:id="rId124"/>
    <p:sldId id="464" r:id="rId125"/>
    <p:sldId id="465" r:id="rId126"/>
    <p:sldId id="312" r:id="rId127"/>
    <p:sldId id="318" r:id="rId128"/>
    <p:sldId id="322" r:id="rId129"/>
    <p:sldId id="298" r:id="rId130"/>
    <p:sldId id="466" r:id="rId131"/>
    <p:sldId id="299" r:id="rId132"/>
    <p:sldId id="467" r:id="rId133"/>
    <p:sldId id="300" r:id="rId134"/>
    <p:sldId id="469" r:id="rId135"/>
    <p:sldId id="468" r:id="rId136"/>
    <p:sldId id="302" r:id="rId137"/>
    <p:sldId id="352" r:id="rId138"/>
    <p:sldId id="371" r:id="rId139"/>
    <p:sldId id="353" r:id="rId140"/>
    <p:sldId id="354" r:id="rId141"/>
    <p:sldId id="355" r:id="rId142"/>
    <p:sldId id="369" r:id="rId143"/>
    <p:sldId id="370" r:id="rId144"/>
    <p:sldId id="357" r:id="rId145"/>
    <p:sldId id="359" r:id="rId146"/>
    <p:sldId id="372" r:id="rId147"/>
    <p:sldId id="373" r:id="rId148"/>
    <p:sldId id="374" r:id="rId149"/>
    <p:sldId id="375" r:id="rId150"/>
    <p:sldId id="376" r:id="rId151"/>
    <p:sldId id="377" r:id="rId152"/>
    <p:sldId id="378" r:id="rId153"/>
    <p:sldId id="379" r:id="rId154"/>
    <p:sldId id="380" r:id="rId155"/>
    <p:sldId id="381" r:id="rId156"/>
    <p:sldId id="382" r:id="rId157"/>
    <p:sldId id="383" r:id="rId158"/>
    <p:sldId id="470" r:id="rId159"/>
    <p:sldId id="384" r:id="rId160"/>
    <p:sldId id="471" r:id="rId161"/>
    <p:sldId id="385" r:id="rId162"/>
    <p:sldId id="387" r:id="rId163"/>
    <p:sldId id="388" r:id="rId164"/>
    <p:sldId id="389" r:id="rId165"/>
    <p:sldId id="390" r:id="rId166"/>
    <p:sldId id="391" r:id="rId167"/>
    <p:sldId id="392" r:id="rId168"/>
    <p:sldId id="473" r:id="rId169"/>
    <p:sldId id="474" r:id="rId1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1" autoAdjust="0"/>
    <p:restoredTop sz="91299" autoAdjust="0"/>
  </p:normalViewPr>
  <p:slideViewPr>
    <p:cSldViewPr>
      <p:cViewPr varScale="1">
        <p:scale>
          <a:sx n="82" d="100"/>
          <a:sy n="82" d="100"/>
        </p:scale>
        <p:origin x="-1402" y="-77"/>
      </p:cViewPr>
      <p:guideLst>
        <p:guide orient="horz" pos="2160"/>
        <p:guide pos="2880"/>
      </p:guideLst>
    </p:cSldViewPr>
  </p:slideViewPr>
  <p:outlineViewPr>
    <p:cViewPr>
      <p:scale>
        <a:sx n="33" d="100"/>
        <a:sy n="33" d="100"/>
      </p:scale>
      <p:origin x="0" y="41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43EF18-1821-4B97-891C-0E55F3A6F04A}" type="datetimeFigureOut">
              <a:rPr lang="en-US" smtClean="0"/>
              <a:pPr/>
              <a:t>2/9/2016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8F187-5EDA-4F8B-B453-C56B3E93D72D}" type="slidenum">
              <a:rPr lang="en-US" smtClean="0"/>
              <a:pPr/>
              <a:t>‹#›</a:t>
            </a:fld>
            <a:endParaRPr lang="en-US"/>
          </a:p>
        </p:txBody>
      </p:sp>
    </p:spTree>
    <p:extLst>
      <p:ext uri="{BB962C8B-B14F-4D97-AF65-F5344CB8AC3E}">
        <p14:creationId xmlns:p14="http://schemas.microsoft.com/office/powerpoint/2010/main" val="1342152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D1199C-12BF-4724-81B9-AA7E210FF1F6}" type="datetimeFigureOut">
              <a:rPr lang="en-US" smtClean="0"/>
              <a:pPr/>
              <a:t>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B97B4-30CE-40CB-BB88-C0C77649B618}" type="slidenum">
              <a:rPr lang="en-US" smtClean="0"/>
              <a:pPr/>
              <a:t>‹#›</a:t>
            </a:fld>
            <a:endParaRPr lang="en-US"/>
          </a:p>
        </p:txBody>
      </p:sp>
    </p:spTree>
    <p:extLst>
      <p:ext uri="{BB962C8B-B14F-4D97-AF65-F5344CB8AC3E}">
        <p14:creationId xmlns:p14="http://schemas.microsoft.com/office/powerpoint/2010/main" val="3796540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B97B4-30CE-40CB-BB88-C0C77649B618}" type="slidenum">
              <a:rPr lang="en-US" smtClean="0"/>
              <a:pPr/>
              <a:t>1</a:t>
            </a:fld>
            <a:endParaRPr lang="en-US"/>
          </a:p>
        </p:txBody>
      </p:sp>
    </p:spTree>
    <p:extLst>
      <p:ext uri="{BB962C8B-B14F-4D97-AF65-F5344CB8AC3E}">
        <p14:creationId xmlns:p14="http://schemas.microsoft.com/office/powerpoint/2010/main" val="367560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5BD4F5-C27C-4317-A2FA-51D68EF813FA}" type="datetime1">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1106292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B601E-B673-4FDC-9157-F896A080567C}" type="datetime1">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1256730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8407A-249E-4537-82C5-C3681BDF3EAE}" type="datetime1">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657936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8E9E58-A77A-4975-B981-CE9A4E32B80C}" type="datetime1">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179537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D22069-4349-471F-BD97-85DFD7531248}" type="datetime1">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279842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80176E-428C-48CE-BEEF-26B6DEF6CEAB}" type="datetime1">
              <a:rPr lang="en-US" smtClean="0"/>
              <a:pPr/>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166094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573DAB-82D5-4106-A145-A2DD331470C8}" type="datetime1">
              <a:rPr lang="en-US" smtClean="0"/>
              <a:pPr/>
              <a:t>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2412590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F5931A-FEDB-4AA5-81AF-A309C30436FE}" type="datetime1">
              <a:rPr lang="en-US" smtClean="0"/>
              <a:pPr/>
              <a:t>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1041933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BEF01-3E3C-4399-B48C-9F4F08EFE8EC}" type="datetime1">
              <a:rPr lang="en-US" smtClean="0"/>
              <a:pPr/>
              <a:t>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287659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161A9D-E62F-491D-8E3F-7A95315E5720}" type="datetime1">
              <a:rPr lang="en-US" smtClean="0"/>
              <a:pPr/>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35021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24DAA-CFB6-4416-BC5D-7775C7687C71}" type="datetime1">
              <a:rPr lang="en-US" smtClean="0"/>
              <a:pPr/>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1DF9B-159C-4B18-97B8-A208C771CE8E}" type="slidenum">
              <a:rPr lang="en-US" smtClean="0"/>
              <a:pPr/>
              <a:t>‹#›</a:t>
            </a:fld>
            <a:endParaRPr lang="en-US"/>
          </a:p>
        </p:txBody>
      </p:sp>
    </p:spTree>
    <p:extLst>
      <p:ext uri="{BB962C8B-B14F-4D97-AF65-F5344CB8AC3E}">
        <p14:creationId xmlns:p14="http://schemas.microsoft.com/office/powerpoint/2010/main" val="80794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65148-FEC4-438A-AC79-C581C254AA35}" type="datetime1">
              <a:rPr lang="en-US" smtClean="0"/>
              <a:pPr/>
              <a:t>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1DF9B-159C-4B18-97B8-A208C771CE8E}" type="slidenum">
              <a:rPr lang="en-US" smtClean="0"/>
              <a:pPr/>
              <a:t>‹#›</a:t>
            </a:fld>
            <a:endParaRPr lang="en-US"/>
          </a:p>
        </p:txBody>
      </p:sp>
    </p:spTree>
    <p:extLst>
      <p:ext uri="{BB962C8B-B14F-4D97-AF65-F5344CB8AC3E}">
        <p14:creationId xmlns:p14="http://schemas.microsoft.com/office/powerpoint/2010/main" val="179540844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hyperlink" Target="http://davesgarden.com/guides/pf/showimage/266359/" TargetMode="External"/><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hyperlink" Target="http://davesgarden.com/guides/pf/showimage/266360/" TargetMode="External"/><Relationship Id="rId4" Type="http://schemas.openxmlformats.org/officeDocument/2006/relationships/image" Target="../media/image72.jpeg"/></Relationships>
</file>

<file path=ppt/slides/_rels/slide10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161" y="762000"/>
            <a:ext cx="7772400" cy="1847851"/>
          </a:xfrm>
        </p:spPr>
        <p:txBody>
          <a:bodyPr>
            <a:normAutofit fontScale="90000"/>
          </a:bodyPr>
          <a:lstStyle/>
          <a:p>
            <a:r>
              <a:rPr lang="en-US" sz="5300" b="1" dirty="0" smtClean="0">
                <a:latin typeface="Tempus Sans ITC" panose="04020404030D07020202" pitchFamily="82" charset="0"/>
              </a:rPr>
              <a:t>Novelty Bearded Irises</a:t>
            </a:r>
            <a:br>
              <a:rPr lang="en-US" sz="5300" b="1" dirty="0" smtClean="0">
                <a:latin typeface="Tempus Sans ITC" panose="04020404030D07020202" pitchFamily="82" charset="0"/>
              </a:rPr>
            </a:br>
            <a:r>
              <a:rPr lang="en-US" sz="4000" b="1" dirty="0" smtClean="0">
                <a:latin typeface="Tempus Sans ITC" panose="04020404030D07020202" pitchFamily="82" charset="0"/>
              </a:rPr>
              <a:t>by Bonnie Nichols</a:t>
            </a:r>
            <a:r>
              <a:rPr lang="en-US" sz="5300" b="1" dirty="0" smtClean="0"/>
              <a:t/>
            </a:r>
            <a:br>
              <a:rPr lang="en-US" sz="5300" b="1" dirty="0" smtClean="0"/>
            </a:br>
            <a:r>
              <a:rPr lang="en-US" dirty="0" smtClean="0"/>
              <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61" y="1905000"/>
            <a:ext cx="6172200" cy="4478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3" name="Content Placeholder 2"/>
          <p:cNvSpPr>
            <a:spLocks noGrp="1"/>
          </p:cNvSpPr>
          <p:nvPr>
            <p:ph idx="1"/>
          </p:nvPr>
        </p:nvSpPr>
        <p:spPr>
          <a:xfrm>
            <a:off x="457200" y="1450910"/>
            <a:ext cx="4953000" cy="5410200"/>
          </a:xfrm>
        </p:spPr>
        <p:txBody>
          <a:bodyPr>
            <a:normAutofit/>
          </a:bodyPr>
          <a:lstStyle/>
          <a:p>
            <a:pPr>
              <a:buNone/>
            </a:pPr>
            <a:r>
              <a:rPr lang="en-US" dirty="0" smtClean="0"/>
              <a:t>	</a:t>
            </a:r>
            <a:r>
              <a:rPr lang="en-US" b="1" dirty="0" smtClean="0">
                <a:latin typeface="Tempus Sans ITC" panose="04020404030D07020202" pitchFamily="82" charset="0"/>
              </a:rPr>
              <a:t>They were the first to hybridize and introduce into commerce irises bred from the newly discovered tetraploids from the near East.</a:t>
            </a:r>
          </a:p>
          <a:p>
            <a:pPr>
              <a:buNone/>
            </a:pPr>
            <a:endParaRPr lang="en-US" dirty="0">
              <a:latin typeface="Tempus Sans ITC" panose="04020404030D07020202" pitchFamily="82" charset="0"/>
            </a:endParaRPr>
          </a:p>
          <a:p>
            <a:pPr>
              <a:buNone/>
            </a:pPr>
            <a:r>
              <a:rPr lang="en-US" dirty="0" smtClean="0">
                <a:latin typeface="Tempus Sans ITC" panose="04020404030D07020202" pitchFamily="82" charset="0"/>
              </a:rPr>
              <a:t>	</a:t>
            </a:r>
            <a:endParaRPr lang="en-US"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10</a:t>
            </a:fld>
            <a:endParaRPr lang="en-US"/>
          </a:p>
        </p:txBody>
      </p:sp>
      <p:pic>
        <p:nvPicPr>
          <p:cNvPr id="5" name="Picture 2" descr="C:\My Documents\My Pictures\iris JT Aug 11\2f7995[1].jpg"/>
          <p:cNvPicPr>
            <a:picLocks noChangeAspect="1" noChangeArrowheads="1"/>
          </p:cNvPicPr>
          <p:nvPr/>
        </p:nvPicPr>
        <p:blipFill>
          <a:blip r:embed="rId2" cstate="print"/>
          <a:srcRect/>
          <a:stretch>
            <a:fillRect/>
          </a:stretch>
        </p:blipFill>
        <p:spPr bwMode="auto">
          <a:xfrm>
            <a:off x="5665780" y="1828800"/>
            <a:ext cx="3017521" cy="4191000"/>
          </a:xfrm>
          <a:prstGeom prst="rect">
            <a:avLst/>
          </a:prstGeom>
          <a:noFill/>
        </p:spPr>
      </p:pic>
      <p:sp>
        <p:nvSpPr>
          <p:cNvPr id="6" name="Title 1"/>
          <p:cNvSpPr txBox="1">
            <a:spLocks/>
          </p:cNvSpPr>
          <p:nvPr/>
        </p:nvSpPr>
        <p:spPr>
          <a:xfrm>
            <a:off x="5639343" y="1219200"/>
            <a:ext cx="31623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i="1" dirty="0" err="1" smtClean="0"/>
              <a:t>Victorine</a:t>
            </a:r>
            <a:r>
              <a:rPr lang="en-US" sz="2400" dirty="0" smtClean="0"/>
              <a:t> (Lemon 1940)</a:t>
            </a:r>
            <a:endParaRPr lang="en-US" sz="2400" dirty="0"/>
          </a:p>
        </p:txBody>
      </p:sp>
    </p:spTree>
    <p:extLst>
      <p:ext uri="{BB962C8B-B14F-4D97-AF65-F5344CB8AC3E}">
        <p14:creationId xmlns:p14="http://schemas.microsoft.com/office/powerpoint/2010/main" val="10596832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Horns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100</a:t>
            </a:fld>
            <a:endParaRPr lang="en-US"/>
          </a:p>
        </p:txBody>
      </p:sp>
      <p:pic>
        <p:nvPicPr>
          <p:cNvPr id="68610" name="Picture 2" descr="http://www.bluejiris.com/images/JedGarden/AprilJewel081-15FS19%20(2).JPG"/>
          <p:cNvPicPr>
            <a:picLocks noChangeAspect="1" noChangeArrowheads="1"/>
          </p:cNvPicPr>
          <p:nvPr/>
        </p:nvPicPr>
        <p:blipFill>
          <a:blip r:embed="rId2" cstate="print"/>
          <a:srcRect/>
          <a:stretch>
            <a:fillRect/>
          </a:stretch>
        </p:blipFill>
        <p:spPr bwMode="auto">
          <a:xfrm>
            <a:off x="2057400" y="1236306"/>
            <a:ext cx="4956109" cy="5442002"/>
          </a:xfrm>
          <a:prstGeom prst="rect">
            <a:avLst/>
          </a:prstGeom>
          <a:noFill/>
        </p:spPr>
      </p:pic>
      <p:sp>
        <p:nvSpPr>
          <p:cNvPr id="3" name="TextBox 2"/>
          <p:cNvSpPr txBox="1"/>
          <p:nvPr/>
        </p:nvSpPr>
        <p:spPr>
          <a:xfrm>
            <a:off x="2074506" y="838200"/>
            <a:ext cx="4960653" cy="461665"/>
          </a:xfrm>
          <a:prstGeom prst="rect">
            <a:avLst/>
          </a:prstGeom>
          <a:noFill/>
        </p:spPr>
        <p:txBody>
          <a:bodyPr wrap="none" rtlCol="0">
            <a:spAutoFit/>
          </a:bodyPr>
          <a:lstStyle/>
          <a:p>
            <a:r>
              <a:rPr lang="en-US" sz="2400" dirty="0"/>
              <a:t>April Jewel (Lauer 2000) HM  ¾” horns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http://www.bluejiris.com/images/JEDA/ArtisticTouch081.jpg"/>
          <p:cNvPicPr>
            <a:picLocks noChangeAspect="1" noChangeArrowheads="1"/>
          </p:cNvPicPr>
          <p:nvPr/>
        </p:nvPicPr>
        <p:blipFill>
          <a:blip r:embed="rId2" cstate="print"/>
          <a:srcRect/>
          <a:stretch>
            <a:fillRect/>
          </a:stretch>
        </p:blipFill>
        <p:spPr bwMode="auto">
          <a:xfrm>
            <a:off x="1828800" y="1143000"/>
            <a:ext cx="5423535" cy="5562600"/>
          </a:xfrm>
          <a:prstGeom prst="rect">
            <a:avLst/>
          </a:prstGeom>
          <a:noFill/>
        </p:spPr>
      </p:pic>
      <p:sp>
        <p:nvSpPr>
          <p:cNvPr id="8" name="Title 1"/>
          <p:cNvSpPr>
            <a:spLocks noGrp="1"/>
          </p:cNvSpPr>
          <p:nvPr>
            <p:ph type="title"/>
          </p:nvPr>
        </p:nvSpPr>
        <p:spPr/>
        <p:txBody>
          <a:bodyPr>
            <a:normAutofit fontScale="90000"/>
          </a:bodyPr>
          <a:lstStyle/>
          <a:p>
            <a:pPr algn="l"/>
            <a:r>
              <a:rPr lang="en-US" dirty="0" smtClean="0"/>
              <a:t>Horns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101</a:t>
            </a:fld>
            <a:endParaRPr lang="en-US"/>
          </a:p>
        </p:txBody>
      </p:sp>
      <p:sp>
        <p:nvSpPr>
          <p:cNvPr id="3" name="TextBox 2"/>
          <p:cNvSpPr txBox="1"/>
          <p:nvPr/>
        </p:nvSpPr>
        <p:spPr>
          <a:xfrm>
            <a:off x="2667000" y="681335"/>
            <a:ext cx="3782574" cy="461665"/>
          </a:xfrm>
          <a:prstGeom prst="rect">
            <a:avLst/>
          </a:prstGeom>
          <a:noFill/>
        </p:spPr>
        <p:txBody>
          <a:bodyPr wrap="none" rtlCol="0">
            <a:spAutoFit/>
          </a:bodyPr>
          <a:lstStyle/>
          <a:p>
            <a:r>
              <a:rPr lang="en-US" sz="2400" dirty="0" smtClean="0"/>
              <a:t>Artistic Touch (</a:t>
            </a:r>
            <a:r>
              <a:rPr lang="en-US" sz="2400" dirty="0" err="1" smtClean="0"/>
              <a:t>Jedlicka</a:t>
            </a:r>
            <a:r>
              <a:rPr lang="en-US" sz="2400" dirty="0" smtClean="0"/>
              <a:t> 2008)</a:t>
            </a:r>
            <a:endParaRPr lang="en-US" sz="2400" dirty="0"/>
          </a:p>
        </p:txBody>
      </p:sp>
    </p:spTree>
    <p:extLst>
      <p:ext uri="{BB962C8B-B14F-4D97-AF65-F5344CB8AC3E}">
        <p14:creationId xmlns:p14="http://schemas.microsoft.com/office/powerpoint/2010/main" val="24698585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bluejiris.com/images/JedGarden2/ThorsLightningBolt-4GW21.jpg"/>
          <p:cNvPicPr>
            <a:picLocks noChangeAspect="1" noChangeArrowheads="1"/>
          </p:cNvPicPr>
          <p:nvPr/>
        </p:nvPicPr>
        <p:blipFill>
          <a:blip r:embed="rId2" cstate="print"/>
          <a:srcRect/>
          <a:stretch>
            <a:fillRect/>
          </a:stretch>
        </p:blipFill>
        <p:spPr bwMode="auto">
          <a:xfrm>
            <a:off x="1964425" y="1055133"/>
            <a:ext cx="5198375" cy="5645294"/>
          </a:xfrm>
          <a:prstGeom prst="rect">
            <a:avLst/>
          </a:prstGeom>
          <a:noFill/>
        </p:spPr>
      </p:pic>
      <p:sp>
        <p:nvSpPr>
          <p:cNvPr id="7" name="Title 1"/>
          <p:cNvSpPr>
            <a:spLocks noGrp="1"/>
          </p:cNvSpPr>
          <p:nvPr>
            <p:ph type="title"/>
          </p:nvPr>
        </p:nvSpPr>
        <p:spPr/>
        <p:txBody>
          <a:bodyPr>
            <a:normAutofit fontScale="90000"/>
          </a:bodyPr>
          <a:lstStyle/>
          <a:p>
            <a:pPr algn="l"/>
            <a:r>
              <a:rPr lang="en-US" dirty="0" smtClean="0"/>
              <a:t>Horns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102</a:t>
            </a:fld>
            <a:endParaRPr lang="en-US"/>
          </a:p>
        </p:txBody>
      </p:sp>
      <p:sp>
        <p:nvSpPr>
          <p:cNvPr id="4" name="TextBox 3"/>
          <p:cNvSpPr txBox="1"/>
          <p:nvPr/>
        </p:nvSpPr>
        <p:spPr>
          <a:xfrm>
            <a:off x="2672304" y="685800"/>
            <a:ext cx="3804696" cy="369332"/>
          </a:xfrm>
          <a:prstGeom prst="rect">
            <a:avLst/>
          </a:prstGeom>
          <a:noFill/>
        </p:spPr>
        <p:txBody>
          <a:bodyPr wrap="none" rtlCol="0">
            <a:spAutoFit/>
          </a:bodyPr>
          <a:lstStyle/>
          <a:p>
            <a:r>
              <a:rPr lang="en-US" dirty="0" smtClean="0"/>
              <a:t>Thor’s Lightning Bolt (Walt Dean 1996)</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pPr algn="l"/>
            <a:r>
              <a:rPr lang="en-US" dirty="0" smtClean="0"/>
              <a:t>Horns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103</a:t>
            </a:fld>
            <a:endParaRPr lang="en-US"/>
          </a:p>
        </p:txBody>
      </p:sp>
      <p:sp>
        <p:nvSpPr>
          <p:cNvPr id="6" name="TextBox 5"/>
          <p:cNvSpPr txBox="1"/>
          <p:nvPr/>
        </p:nvSpPr>
        <p:spPr>
          <a:xfrm>
            <a:off x="3048000" y="685800"/>
            <a:ext cx="3049233" cy="461665"/>
          </a:xfrm>
          <a:prstGeom prst="rect">
            <a:avLst/>
          </a:prstGeom>
          <a:noFill/>
        </p:spPr>
        <p:txBody>
          <a:bodyPr wrap="none" rtlCol="0">
            <a:spAutoFit/>
          </a:bodyPr>
          <a:lstStyle/>
          <a:p>
            <a:r>
              <a:rPr lang="en-US" sz="2400" dirty="0" smtClean="0"/>
              <a:t>Ty Blue (</a:t>
            </a:r>
            <a:r>
              <a:rPr lang="en-US" sz="2400" dirty="0" err="1" smtClean="0"/>
              <a:t>Burseen</a:t>
            </a:r>
            <a:r>
              <a:rPr lang="en-US" sz="2400" dirty="0" smtClean="0"/>
              <a:t> 2000)</a:t>
            </a:r>
            <a:endParaRPr lang="en-US"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147465"/>
            <a:ext cx="5404141" cy="5526963"/>
          </a:xfrm>
          <a:prstGeom prst="rect">
            <a:avLst/>
          </a:prstGeom>
        </p:spPr>
      </p:pic>
    </p:spTree>
    <p:extLst>
      <p:ext uri="{BB962C8B-B14F-4D97-AF65-F5344CB8AC3E}">
        <p14:creationId xmlns:p14="http://schemas.microsoft.com/office/powerpoint/2010/main" val="11527039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bluejiris.com/images/JedGarden/AwesomeAlex2-16BS7,8.JPG"/>
          <p:cNvPicPr>
            <a:picLocks noChangeAspect="1" noChangeArrowheads="1"/>
          </p:cNvPicPr>
          <p:nvPr/>
        </p:nvPicPr>
        <p:blipFill>
          <a:blip r:embed="rId2" cstate="print"/>
          <a:srcRect/>
          <a:stretch>
            <a:fillRect/>
          </a:stretch>
        </p:blipFill>
        <p:spPr bwMode="auto">
          <a:xfrm>
            <a:off x="1944701" y="1066800"/>
            <a:ext cx="5141899" cy="5562600"/>
          </a:xfrm>
          <a:prstGeom prst="rect">
            <a:avLst/>
          </a:prstGeom>
          <a:noFill/>
        </p:spPr>
      </p:pic>
      <p:sp>
        <p:nvSpPr>
          <p:cNvPr id="10" name="Title 1"/>
          <p:cNvSpPr>
            <a:spLocks noGrp="1"/>
          </p:cNvSpPr>
          <p:nvPr>
            <p:ph type="title"/>
          </p:nvPr>
        </p:nvSpPr>
        <p:spPr/>
        <p:txBody>
          <a:bodyPr>
            <a:normAutofit fontScale="90000"/>
          </a:bodyPr>
          <a:lstStyle/>
          <a:p>
            <a:pPr algn="l"/>
            <a:r>
              <a:rPr lang="en-US" dirty="0" smtClean="0"/>
              <a:t>More Horns</a:t>
            </a:r>
            <a:br>
              <a:rPr lang="en-US" dirty="0" smtClean="0"/>
            </a:br>
            <a:endParaRPr lang="en-US" dirty="0"/>
          </a:p>
        </p:txBody>
      </p:sp>
      <p:sp>
        <p:nvSpPr>
          <p:cNvPr id="5" name="Slide Number Placeholder 4"/>
          <p:cNvSpPr>
            <a:spLocks noGrp="1"/>
          </p:cNvSpPr>
          <p:nvPr>
            <p:ph type="sldNum" sz="quarter" idx="12"/>
          </p:nvPr>
        </p:nvSpPr>
        <p:spPr/>
        <p:txBody>
          <a:bodyPr>
            <a:normAutofit/>
          </a:bodyPr>
          <a:lstStyle/>
          <a:p>
            <a:fld id="{56E1DF9B-159C-4B18-97B8-A208C771CE8E}" type="slidenum">
              <a:rPr lang="en-US" smtClean="0"/>
              <a:pPr/>
              <a:t>104</a:t>
            </a:fld>
            <a:endParaRPr lang="en-US"/>
          </a:p>
        </p:txBody>
      </p:sp>
      <p:sp>
        <p:nvSpPr>
          <p:cNvPr id="3" name="TextBox 2"/>
          <p:cNvSpPr txBox="1"/>
          <p:nvPr/>
        </p:nvSpPr>
        <p:spPr>
          <a:xfrm>
            <a:off x="1981200" y="694358"/>
            <a:ext cx="5053756" cy="461665"/>
          </a:xfrm>
          <a:prstGeom prst="rect">
            <a:avLst/>
          </a:prstGeom>
          <a:noFill/>
        </p:spPr>
        <p:txBody>
          <a:bodyPr wrap="none" rtlCol="0">
            <a:spAutoFit/>
          </a:bodyPr>
          <a:lstStyle/>
          <a:p>
            <a:r>
              <a:rPr lang="en-US" sz="2400" dirty="0" smtClean="0"/>
              <a:t>Awesome Alex (</a:t>
            </a:r>
            <a:r>
              <a:rPr lang="en-US" sz="2400" dirty="0" err="1" smtClean="0"/>
              <a:t>Burseen</a:t>
            </a:r>
            <a:r>
              <a:rPr lang="en-US" sz="2400" dirty="0" smtClean="0"/>
              <a:t> 2004) HM/AM</a:t>
            </a:r>
            <a:endParaRPr lang="en-US" sz="2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http://www.bluejiris.com/images/JedGarden/BermudaTriangle072-17CS10.JPG"/>
          <p:cNvPicPr>
            <a:picLocks noChangeAspect="1" noChangeArrowheads="1"/>
          </p:cNvPicPr>
          <p:nvPr/>
        </p:nvPicPr>
        <p:blipFill>
          <a:blip r:embed="rId2" cstate="print"/>
          <a:srcRect/>
          <a:stretch>
            <a:fillRect/>
          </a:stretch>
        </p:blipFill>
        <p:spPr bwMode="auto">
          <a:xfrm>
            <a:off x="1828800" y="1143000"/>
            <a:ext cx="5410200" cy="5597162"/>
          </a:xfrm>
          <a:prstGeom prst="rect">
            <a:avLst/>
          </a:prstGeom>
          <a:noFill/>
        </p:spPr>
      </p:pic>
      <p:sp>
        <p:nvSpPr>
          <p:cNvPr id="10" name="Title 1"/>
          <p:cNvSpPr>
            <a:spLocks noGrp="1"/>
          </p:cNvSpPr>
          <p:nvPr>
            <p:ph type="title"/>
          </p:nvPr>
        </p:nvSpPr>
        <p:spPr/>
        <p:txBody>
          <a:bodyPr>
            <a:normAutofit fontScale="90000"/>
          </a:bodyPr>
          <a:lstStyle/>
          <a:p>
            <a:pPr algn="l"/>
            <a:r>
              <a:rPr lang="en-US" dirty="0" smtClean="0"/>
              <a:t>More Horns</a:t>
            </a:r>
            <a:br>
              <a:rPr lang="en-US" dirty="0" smtClean="0"/>
            </a:br>
            <a:endParaRPr lang="en-US" dirty="0"/>
          </a:p>
        </p:txBody>
      </p:sp>
      <p:sp>
        <p:nvSpPr>
          <p:cNvPr id="5" name="Slide Number Placeholder 4"/>
          <p:cNvSpPr>
            <a:spLocks noGrp="1"/>
          </p:cNvSpPr>
          <p:nvPr>
            <p:ph type="sldNum" sz="quarter" idx="12"/>
          </p:nvPr>
        </p:nvSpPr>
        <p:spPr/>
        <p:txBody>
          <a:bodyPr>
            <a:normAutofit/>
          </a:bodyPr>
          <a:lstStyle/>
          <a:p>
            <a:fld id="{56E1DF9B-159C-4B18-97B8-A208C771CE8E}" type="slidenum">
              <a:rPr lang="en-US" smtClean="0"/>
              <a:pPr/>
              <a:t>105</a:t>
            </a:fld>
            <a:endParaRPr lang="en-US"/>
          </a:p>
        </p:txBody>
      </p:sp>
      <p:sp>
        <p:nvSpPr>
          <p:cNvPr id="3" name="TextBox 2"/>
          <p:cNvSpPr txBox="1"/>
          <p:nvPr/>
        </p:nvSpPr>
        <p:spPr>
          <a:xfrm>
            <a:off x="1981200" y="757535"/>
            <a:ext cx="5039265" cy="461665"/>
          </a:xfrm>
          <a:prstGeom prst="rect">
            <a:avLst/>
          </a:prstGeom>
          <a:noFill/>
        </p:spPr>
        <p:txBody>
          <a:bodyPr wrap="none" rtlCol="0">
            <a:spAutoFit/>
          </a:bodyPr>
          <a:lstStyle/>
          <a:p>
            <a:r>
              <a:rPr lang="en-US" sz="2400" dirty="0" smtClean="0"/>
              <a:t>Bermuda Triangle (</a:t>
            </a:r>
            <a:r>
              <a:rPr lang="en-US" sz="2400" dirty="0" err="1" smtClean="0"/>
              <a:t>Cadd</a:t>
            </a:r>
            <a:r>
              <a:rPr lang="en-US" sz="2400" dirty="0" smtClean="0"/>
              <a:t> 2000) HM/AM</a:t>
            </a:r>
            <a:endParaRPr lang="en-US" sz="2400" dirty="0"/>
          </a:p>
        </p:txBody>
      </p:sp>
    </p:spTree>
    <p:extLst>
      <p:ext uri="{BB962C8B-B14F-4D97-AF65-F5344CB8AC3E}">
        <p14:creationId xmlns:p14="http://schemas.microsoft.com/office/powerpoint/2010/main" val="38871082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Spoons</a:t>
            </a:r>
            <a:br>
              <a:rPr lang="en-US" dirty="0" smtClean="0"/>
            </a:br>
            <a:endParaRPr lang="en-US" dirty="0"/>
          </a:p>
        </p:txBody>
      </p:sp>
      <p:sp>
        <p:nvSpPr>
          <p:cNvPr id="6" name="Slide Number Placeholder 5"/>
          <p:cNvSpPr>
            <a:spLocks noGrp="1"/>
          </p:cNvSpPr>
          <p:nvPr>
            <p:ph type="sldNum" sz="quarter" idx="12"/>
          </p:nvPr>
        </p:nvSpPr>
        <p:spPr/>
        <p:txBody>
          <a:bodyPr>
            <a:normAutofit/>
          </a:bodyPr>
          <a:lstStyle/>
          <a:p>
            <a:fld id="{56E1DF9B-159C-4B18-97B8-A208C771CE8E}" type="slidenum">
              <a:rPr lang="en-US" smtClean="0"/>
              <a:pPr/>
              <a:t>106</a:t>
            </a:fld>
            <a:endParaRPr lang="en-US"/>
          </a:p>
        </p:txBody>
      </p:sp>
      <p:pic>
        <p:nvPicPr>
          <p:cNvPr id="74754" name="Picture 2" descr="http://www.bluejiris.com/images/JedGarden/Jester2-6C6-OK.jpg"/>
          <p:cNvPicPr>
            <a:picLocks noChangeAspect="1" noChangeArrowheads="1"/>
          </p:cNvPicPr>
          <p:nvPr/>
        </p:nvPicPr>
        <p:blipFill>
          <a:blip r:embed="rId2" cstate="print"/>
          <a:srcRect/>
          <a:stretch>
            <a:fillRect/>
          </a:stretch>
        </p:blipFill>
        <p:spPr bwMode="auto">
          <a:xfrm>
            <a:off x="762000" y="1150056"/>
            <a:ext cx="5014992" cy="5479343"/>
          </a:xfrm>
          <a:prstGeom prst="rect">
            <a:avLst/>
          </a:prstGeom>
          <a:noFill/>
        </p:spPr>
      </p:pic>
      <p:pic>
        <p:nvPicPr>
          <p:cNvPr id="19458" name="Picture 2" descr="Thumbnail #6 of Iris  by Calif_Sue">
            <a:hlinkClick r:id="rId3"/>
          </p:cNvPr>
          <p:cNvPicPr>
            <a:picLocks noChangeAspect="1" noChangeArrowheads="1"/>
          </p:cNvPicPr>
          <p:nvPr/>
        </p:nvPicPr>
        <p:blipFill>
          <a:blip r:embed="rId4" cstate="print"/>
          <a:srcRect/>
          <a:stretch>
            <a:fillRect/>
          </a:stretch>
        </p:blipFill>
        <p:spPr bwMode="auto">
          <a:xfrm>
            <a:off x="6477000" y="1219200"/>
            <a:ext cx="2324100" cy="2494156"/>
          </a:xfrm>
          <a:prstGeom prst="rect">
            <a:avLst/>
          </a:prstGeom>
          <a:noFill/>
        </p:spPr>
      </p:pic>
      <p:pic>
        <p:nvPicPr>
          <p:cNvPr id="19460" name="Picture 4" descr="Thumbnail #7 of Iris  by Calif_Sue">
            <a:hlinkClick r:id="rId5"/>
          </p:cNvPr>
          <p:cNvPicPr>
            <a:picLocks noChangeAspect="1" noChangeArrowheads="1"/>
          </p:cNvPicPr>
          <p:nvPr/>
        </p:nvPicPr>
        <p:blipFill>
          <a:blip r:embed="rId6" cstate="print"/>
          <a:srcRect/>
          <a:stretch>
            <a:fillRect/>
          </a:stretch>
        </p:blipFill>
        <p:spPr bwMode="auto">
          <a:xfrm>
            <a:off x="6486331" y="3962400"/>
            <a:ext cx="2314769" cy="2424996"/>
          </a:xfrm>
          <a:prstGeom prst="rect">
            <a:avLst/>
          </a:prstGeom>
          <a:noFill/>
        </p:spPr>
      </p:pic>
      <p:sp>
        <p:nvSpPr>
          <p:cNvPr id="3" name="TextBox 2"/>
          <p:cNvSpPr txBox="1"/>
          <p:nvPr/>
        </p:nvSpPr>
        <p:spPr>
          <a:xfrm>
            <a:off x="1930269" y="697468"/>
            <a:ext cx="2602251" cy="461665"/>
          </a:xfrm>
          <a:prstGeom prst="rect">
            <a:avLst/>
          </a:prstGeom>
          <a:noFill/>
        </p:spPr>
        <p:txBody>
          <a:bodyPr wrap="none" rtlCol="0">
            <a:spAutoFit/>
          </a:bodyPr>
          <a:lstStyle/>
          <a:p>
            <a:r>
              <a:rPr lang="en-US" sz="2400" dirty="0" smtClean="0"/>
              <a:t>Jester (Hager 1989)</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Flounces</a:t>
            </a:r>
            <a:br>
              <a:rPr lang="en-US" dirty="0" smtClean="0"/>
            </a:br>
            <a:endParaRPr lang="en-US" dirty="0"/>
          </a:p>
        </p:txBody>
      </p:sp>
      <p:sp>
        <p:nvSpPr>
          <p:cNvPr id="5" name="Slide Number Placeholder 4"/>
          <p:cNvSpPr>
            <a:spLocks noGrp="1"/>
          </p:cNvSpPr>
          <p:nvPr>
            <p:ph type="sldNum" sz="quarter" idx="12"/>
          </p:nvPr>
        </p:nvSpPr>
        <p:spPr/>
        <p:txBody>
          <a:bodyPr>
            <a:normAutofit/>
          </a:bodyPr>
          <a:lstStyle/>
          <a:p>
            <a:fld id="{56E1DF9B-159C-4B18-97B8-A208C771CE8E}" type="slidenum">
              <a:rPr lang="en-US" smtClean="0"/>
              <a:pPr/>
              <a:t>107</a:t>
            </a:fld>
            <a:endParaRPr lang="en-US"/>
          </a:p>
        </p:txBody>
      </p:sp>
      <p:pic>
        <p:nvPicPr>
          <p:cNvPr id="65538" name="Picture 2" descr="http://www.bluejiris.com/images/JedGarden/AllAflutter1-3EW19.JPG"/>
          <p:cNvPicPr>
            <a:picLocks noChangeAspect="1" noChangeArrowheads="1"/>
          </p:cNvPicPr>
          <p:nvPr/>
        </p:nvPicPr>
        <p:blipFill>
          <a:blip r:embed="rId2" cstate="print"/>
          <a:srcRect/>
          <a:stretch>
            <a:fillRect/>
          </a:stretch>
        </p:blipFill>
        <p:spPr bwMode="auto">
          <a:xfrm>
            <a:off x="1828800" y="1143000"/>
            <a:ext cx="5388406" cy="5562600"/>
          </a:xfrm>
          <a:prstGeom prst="rect">
            <a:avLst/>
          </a:prstGeom>
          <a:noFill/>
        </p:spPr>
      </p:pic>
      <p:sp>
        <p:nvSpPr>
          <p:cNvPr id="3" name="TextBox 2"/>
          <p:cNvSpPr txBox="1"/>
          <p:nvPr/>
        </p:nvSpPr>
        <p:spPr>
          <a:xfrm>
            <a:off x="2944141" y="705444"/>
            <a:ext cx="3157724" cy="461665"/>
          </a:xfrm>
          <a:prstGeom prst="rect">
            <a:avLst/>
          </a:prstGeom>
          <a:noFill/>
        </p:spPr>
        <p:txBody>
          <a:bodyPr wrap="none" rtlCol="0">
            <a:spAutoFit/>
          </a:bodyPr>
          <a:lstStyle/>
          <a:p>
            <a:r>
              <a:rPr lang="en-US" sz="2400" dirty="0" smtClean="0"/>
              <a:t>All Aflutter (Byers </a:t>
            </a:r>
            <a:r>
              <a:rPr lang="en-US" sz="2400" dirty="0" smtClean="0"/>
              <a:t>1994)</a:t>
            </a:r>
            <a:endParaRPr lang="en-US" sz="24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http://www.bluejiris.com/images/JedGarden/Announcement071-1DW10.JPG"/>
          <p:cNvPicPr>
            <a:picLocks noChangeAspect="1" noChangeArrowheads="1"/>
          </p:cNvPicPr>
          <p:nvPr/>
        </p:nvPicPr>
        <p:blipFill>
          <a:blip r:embed="rId2" cstate="print"/>
          <a:srcRect/>
          <a:stretch>
            <a:fillRect/>
          </a:stretch>
        </p:blipFill>
        <p:spPr bwMode="auto">
          <a:xfrm>
            <a:off x="2187734" y="1143000"/>
            <a:ext cx="4670266" cy="5562600"/>
          </a:xfrm>
          <a:prstGeom prst="rect">
            <a:avLst/>
          </a:prstGeom>
          <a:noFill/>
        </p:spPr>
      </p:pic>
      <p:sp>
        <p:nvSpPr>
          <p:cNvPr id="8" name="Title 1"/>
          <p:cNvSpPr>
            <a:spLocks noGrp="1"/>
          </p:cNvSpPr>
          <p:nvPr>
            <p:ph type="title"/>
          </p:nvPr>
        </p:nvSpPr>
        <p:spPr/>
        <p:txBody>
          <a:bodyPr>
            <a:normAutofit fontScale="90000"/>
          </a:bodyPr>
          <a:lstStyle/>
          <a:p>
            <a:pPr algn="l"/>
            <a:r>
              <a:rPr lang="en-US" dirty="0" smtClean="0"/>
              <a:t>Flounces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108</a:t>
            </a:fld>
            <a:endParaRPr lang="en-US"/>
          </a:p>
        </p:txBody>
      </p:sp>
      <p:sp>
        <p:nvSpPr>
          <p:cNvPr id="3" name="TextBox 2"/>
          <p:cNvSpPr txBox="1"/>
          <p:nvPr/>
        </p:nvSpPr>
        <p:spPr>
          <a:xfrm>
            <a:off x="2133600" y="699223"/>
            <a:ext cx="4789388" cy="461665"/>
          </a:xfrm>
          <a:prstGeom prst="rect">
            <a:avLst/>
          </a:prstGeom>
          <a:noFill/>
        </p:spPr>
        <p:txBody>
          <a:bodyPr wrap="none" rtlCol="0">
            <a:spAutoFit/>
          </a:bodyPr>
          <a:lstStyle/>
          <a:p>
            <a:r>
              <a:rPr lang="en-US" sz="2400" dirty="0" smtClean="0"/>
              <a:t>Announcement (Black 2002) HM/AM</a:t>
            </a:r>
            <a:endParaRPr lang="en-US" sz="2400" dirty="0"/>
          </a:p>
        </p:txBody>
      </p:sp>
    </p:spTree>
    <p:extLst>
      <p:ext uri="{BB962C8B-B14F-4D97-AF65-F5344CB8AC3E}">
        <p14:creationId xmlns:p14="http://schemas.microsoft.com/office/powerpoint/2010/main" val="40842769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More Flounces</a:t>
            </a:r>
            <a:br>
              <a:rPr lang="en-US" dirty="0" smtClean="0"/>
            </a:br>
            <a:r>
              <a:rPr lang="en-US" sz="1600" dirty="0" smtClean="0"/>
              <a:t/>
            </a:r>
            <a:br>
              <a:rPr lang="en-US" sz="1600"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109</a:t>
            </a:fld>
            <a:endParaRPr lang="en-US"/>
          </a:p>
        </p:txBody>
      </p:sp>
      <p:pic>
        <p:nvPicPr>
          <p:cNvPr id="69634" name="Picture 2" descr="http://www.bluejiris.com/images/JedGarden/ArtSchoolAngel-9L11.jpg"/>
          <p:cNvPicPr>
            <a:picLocks noChangeAspect="1" noChangeArrowheads="1"/>
          </p:cNvPicPr>
          <p:nvPr/>
        </p:nvPicPr>
        <p:blipFill>
          <a:blip r:embed="rId2" cstate="print"/>
          <a:srcRect/>
          <a:stretch>
            <a:fillRect/>
          </a:stretch>
        </p:blipFill>
        <p:spPr bwMode="auto">
          <a:xfrm>
            <a:off x="1981200" y="1059329"/>
            <a:ext cx="5142140" cy="5646272"/>
          </a:xfrm>
          <a:prstGeom prst="rect">
            <a:avLst/>
          </a:prstGeom>
          <a:noFill/>
        </p:spPr>
      </p:pic>
      <p:sp>
        <p:nvSpPr>
          <p:cNvPr id="3" name="TextBox 2"/>
          <p:cNvSpPr txBox="1"/>
          <p:nvPr/>
        </p:nvSpPr>
        <p:spPr>
          <a:xfrm>
            <a:off x="2484080" y="685800"/>
            <a:ext cx="4145320" cy="461665"/>
          </a:xfrm>
          <a:prstGeom prst="rect">
            <a:avLst/>
          </a:prstGeom>
          <a:noFill/>
        </p:spPr>
        <p:txBody>
          <a:bodyPr wrap="square" rtlCol="0">
            <a:spAutoFit/>
          </a:bodyPr>
          <a:lstStyle/>
          <a:p>
            <a:r>
              <a:rPr lang="en-US" sz="2400" dirty="0" smtClean="0"/>
              <a:t>Art School Angel (</a:t>
            </a:r>
            <a:r>
              <a:rPr lang="en-US" sz="2400" dirty="0" err="1" smtClean="0"/>
              <a:t>Vizvarie</a:t>
            </a:r>
            <a:r>
              <a:rPr lang="en-US" sz="2400" dirty="0" smtClean="0"/>
              <a:t> 1989)</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3" name="Content Placeholder 2"/>
          <p:cNvSpPr>
            <a:spLocks noGrp="1"/>
          </p:cNvSpPr>
          <p:nvPr>
            <p:ph idx="1"/>
          </p:nvPr>
        </p:nvSpPr>
        <p:spPr>
          <a:xfrm>
            <a:off x="457200" y="1600200"/>
            <a:ext cx="4953000" cy="5029200"/>
          </a:xfrm>
        </p:spPr>
        <p:txBody>
          <a:bodyPr>
            <a:normAutofit fontScale="85000" lnSpcReduction="20000"/>
          </a:bodyPr>
          <a:lstStyle/>
          <a:p>
            <a:pPr>
              <a:buNone/>
            </a:pPr>
            <a:r>
              <a:rPr lang="en-US" sz="3300" dirty="0" smtClean="0"/>
              <a:t>	</a:t>
            </a:r>
            <a:r>
              <a:rPr lang="en-US" sz="3300" b="1" i="1" dirty="0" smtClean="0">
                <a:latin typeface="Tempus Sans ITC" panose="04020404030D07020202" pitchFamily="82" charset="0"/>
              </a:rPr>
              <a:t>Antares </a:t>
            </a:r>
            <a:r>
              <a:rPr lang="en-US" sz="3300" b="1" dirty="0" smtClean="0">
                <a:latin typeface="Tempus Sans ITC" panose="04020404030D07020202" pitchFamily="82" charset="0"/>
              </a:rPr>
              <a:t>was probably the </a:t>
            </a:r>
            <a:r>
              <a:rPr lang="en-US" sz="3300" b="1" u="sng" dirty="0" smtClean="0">
                <a:latin typeface="Tempus Sans ITC" panose="04020404030D07020202" pitchFamily="82" charset="0"/>
              </a:rPr>
              <a:t>first</a:t>
            </a:r>
            <a:r>
              <a:rPr lang="en-US" sz="3300" b="1" dirty="0" smtClean="0">
                <a:latin typeface="Tempus Sans ITC" panose="04020404030D07020202" pitchFamily="82" charset="0"/>
              </a:rPr>
              <a:t> tetraploid </a:t>
            </a:r>
            <a:r>
              <a:rPr lang="en-US" sz="3300" b="1" u="sng" dirty="0" smtClean="0">
                <a:latin typeface="Tempus Sans ITC" panose="04020404030D07020202" pitchFamily="82" charset="0"/>
              </a:rPr>
              <a:t>“broken color” iris </a:t>
            </a:r>
            <a:r>
              <a:rPr lang="en-US" sz="3300" b="1" dirty="0" smtClean="0">
                <a:latin typeface="Tempus Sans ITC" panose="04020404030D07020202" pitchFamily="82" charset="0"/>
              </a:rPr>
              <a:t>in commerce.  The first diploid “broken color” was </a:t>
            </a:r>
            <a:r>
              <a:rPr lang="en-US" sz="3300" b="1" i="1" dirty="0" err="1" smtClean="0">
                <a:latin typeface="Tempus Sans ITC" panose="04020404030D07020202" pitchFamily="82" charset="0"/>
              </a:rPr>
              <a:t>Victorine</a:t>
            </a:r>
            <a:r>
              <a:rPr lang="en-US" sz="3300" b="1" i="1" dirty="0" smtClean="0">
                <a:latin typeface="Tempus Sans ITC" panose="04020404030D07020202" pitchFamily="82" charset="0"/>
              </a:rPr>
              <a:t> (Lemon 1940).  Antares </a:t>
            </a:r>
            <a:r>
              <a:rPr lang="en-US" sz="3300" b="1" dirty="0" smtClean="0">
                <a:latin typeface="Tempus Sans ITC" panose="04020404030D07020202" pitchFamily="82" charset="0"/>
              </a:rPr>
              <a:t>is a small cream- colored variety liberally sprinkled with small lavender brown spots and stipples, extremely attractive and different from anything else grown at the time.  </a:t>
            </a:r>
            <a:r>
              <a:rPr lang="en-US" sz="3300" b="1" i="1" dirty="0" err="1" smtClean="0">
                <a:latin typeface="Tempus Sans ITC" panose="04020404030D07020202" pitchFamily="82" charset="0"/>
              </a:rPr>
              <a:t>Antares</a:t>
            </a:r>
            <a:r>
              <a:rPr lang="en-US" sz="3300" b="1" dirty="0" smtClean="0">
                <a:latin typeface="Tempus Sans ITC" panose="04020404030D07020202" pitchFamily="82" charset="0"/>
              </a:rPr>
              <a:t> grows well and is usually an excellent bloomer.</a:t>
            </a:r>
          </a:p>
          <a:p>
            <a:endParaRPr lang="en-US"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http://www.bluejiris.com/images/JedGarden/BeardedWonder074-9IS12.JPG"/>
          <p:cNvPicPr>
            <a:picLocks noChangeAspect="1" noChangeArrowheads="1"/>
          </p:cNvPicPr>
          <p:nvPr/>
        </p:nvPicPr>
        <p:blipFill>
          <a:blip r:embed="rId2" cstate="print"/>
          <a:srcRect/>
          <a:stretch>
            <a:fillRect/>
          </a:stretch>
        </p:blipFill>
        <p:spPr bwMode="auto">
          <a:xfrm>
            <a:off x="1752600" y="1143000"/>
            <a:ext cx="5613169" cy="5562600"/>
          </a:xfrm>
          <a:prstGeom prst="rect">
            <a:avLst/>
          </a:prstGeom>
          <a:noFill/>
        </p:spPr>
      </p:pic>
      <p:sp>
        <p:nvSpPr>
          <p:cNvPr id="10" name="Title 1"/>
          <p:cNvSpPr>
            <a:spLocks noGrp="1"/>
          </p:cNvSpPr>
          <p:nvPr>
            <p:ph type="title"/>
          </p:nvPr>
        </p:nvSpPr>
        <p:spPr/>
        <p:txBody>
          <a:bodyPr>
            <a:normAutofit fontScale="90000"/>
          </a:bodyPr>
          <a:lstStyle/>
          <a:p>
            <a:pPr algn="l"/>
            <a:r>
              <a:rPr lang="en-US" dirty="0" smtClean="0"/>
              <a:t>More Flounces</a:t>
            </a:r>
            <a:br>
              <a:rPr lang="en-US" dirty="0" smtClean="0"/>
            </a:br>
            <a:r>
              <a:rPr lang="en-US" sz="1600" dirty="0" smtClean="0"/>
              <a:t/>
            </a:r>
            <a:br>
              <a:rPr lang="en-US" sz="1600"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110</a:t>
            </a:fld>
            <a:endParaRPr lang="en-US"/>
          </a:p>
        </p:txBody>
      </p:sp>
      <p:sp>
        <p:nvSpPr>
          <p:cNvPr id="3" name="TextBox 2"/>
          <p:cNvSpPr txBox="1"/>
          <p:nvPr/>
        </p:nvSpPr>
        <p:spPr>
          <a:xfrm>
            <a:off x="2449984" y="678044"/>
            <a:ext cx="4218399" cy="461665"/>
          </a:xfrm>
          <a:prstGeom prst="rect">
            <a:avLst/>
          </a:prstGeom>
          <a:noFill/>
        </p:spPr>
        <p:txBody>
          <a:bodyPr wrap="none" rtlCol="0">
            <a:spAutoFit/>
          </a:bodyPr>
          <a:lstStyle/>
          <a:p>
            <a:r>
              <a:rPr lang="en-US" sz="2400" dirty="0" smtClean="0"/>
              <a:t>Bearded Wonder (Robarts </a:t>
            </a:r>
            <a:r>
              <a:rPr lang="en-US" sz="2400" dirty="0" smtClean="0"/>
              <a:t>1997)</a:t>
            </a:r>
            <a:endParaRPr lang="en-US" sz="2400" dirty="0"/>
          </a:p>
        </p:txBody>
      </p:sp>
    </p:spTree>
    <p:extLst>
      <p:ext uri="{BB962C8B-B14F-4D97-AF65-F5344CB8AC3E}">
        <p14:creationId xmlns:p14="http://schemas.microsoft.com/office/powerpoint/2010/main" val="9676740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l"/>
            <a:r>
              <a:rPr lang="en-US" sz="4000" dirty="0" smtClean="0"/>
              <a:t>Feathers….</a:t>
            </a:r>
            <a:endParaRPr lang="en-US" sz="40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111</a:t>
            </a:fld>
            <a:endParaRPr lang="en-US"/>
          </a:p>
        </p:txBody>
      </p:sp>
      <p:sp>
        <p:nvSpPr>
          <p:cNvPr id="3" name="TextBox 2"/>
          <p:cNvSpPr txBox="1"/>
          <p:nvPr/>
        </p:nvSpPr>
        <p:spPr>
          <a:xfrm>
            <a:off x="2667000" y="881519"/>
            <a:ext cx="3796296" cy="461665"/>
          </a:xfrm>
          <a:prstGeom prst="rect">
            <a:avLst/>
          </a:prstGeom>
          <a:noFill/>
        </p:spPr>
        <p:txBody>
          <a:bodyPr wrap="none" rtlCol="0">
            <a:spAutoFit/>
          </a:bodyPr>
          <a:lstStyle/>
          <a:p>
            <a:r>
              <a:rPr lang="en-US" sz="2400" dirty="0" smtClean="0"/>
              <a:t>Canary Feathers (Dean 1997)</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250852"/>
            <a:ext cx="4724400" cy="5378548"/>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http://www.bluejiris.com/images/JedGarden/DevilsFork1-10ES6.JPG"/>
          <p:cNvPicPr>
            <a:picLocks noChangeAspect="1" noChangeArrowheads="1"/>
          </p:cNvPicPr>
          <p:nvPr/>
        </p:nvPicPr>
        <p:blipFill>
          <a:blip r:embed="rId2" cstate="print"/>
          <a:srcRect/>
          <a:stretch>
            <a:fillRect/>
          </a:stretch>
        </p:blipFill>
        <p:spPr bwMode="auto">
          <a:xfrm>
            <a:off x="1905000" y="1219200"/>
            <a:ext cx="5189268" cy="5464196"/>
          </a:xfrm>
          <a:prstGeom prst="rect">
            <a:avLst/>
          </a:prstGeom>
          <a:noFill/>
        </p:spPr>
      </p:pic>
      <p:sp>
        <p:nvSpPr>
          <p:cNvPr id="7" name="Title 1"/>
          <p:cNvSpPr>
            <a:spLocks noGrp="1"/>
          </p:cNvSpPr>
          <p:nvPr>
            <p:ph type="title"/>
          </p:nvPr>
        </p:nvSpPr>
        <p:spPr>
          <a:xfrm>
            <a:off x="533400" y="76200"/>
            <a:ext cx="8229600" cy="1143000"/>
          </a:xfrm>
        </p:spPr>
        <p:txBody>
          <a:bodyPr>
            <a:normAutofit/>
          </a:bodyPr>
          <a:lstStyle/>
          <a:p>
            <a:pPr algn="l"/>
            <a:r>
              <a:rPr lang="en-US" sz="4000" dirty="0" smtClean="0"/>
              <a:t>Feathers….</a:t>
            </a:r>
            <a:endParaRPr lang="en-US" sz="40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112</a:t>
            </a:fld>
            <a:endParaRPr lang="en-US"/>
          </a:p>
        </p:txBody>
      </p:sp>
      <p:sp>
        <p:nvSpPr>
          <p:cNvPr id="4" name="TextBox 3"/>
          <p:cNvSpPr txBox="1"/>
          <p:nvPr/>
        </p:nvSpPr>
        <p:spPr>
          <a:xfrm>
            <a:off x="2743200" y="849868"/>
            <a:ext cx="3576748" cy="461665"/>
          </a:xfrm>
          <a:prstGeom prst="rect">
            <a:avLst/>
          </a:prstGeom>
          <a:noFill/>
        </p:spPr>
        <p:txBody>
          <a:bodyPr wrap="none" rtlCol="0">
            <a:spAutoFit/>
          </a:bodyPr>
          <a:lstStyle/>
          <a:p>
            <a:r>
              <a:rPr lang="en-US" sz="2400" dirty="0" smtClean="0"/>
              <a:t>Devil’s Fork (Shepard 1998)</a:t>
            </a:r>
            <a:endParaRPr lang="en-US" sz="2400" dirty="0"/>
          </a:p>
        </p:txBody>
      </p:sp>
    </p:spTree>
    <p:extLst>
      <p:ext uri="{BB962C8B-B14F-4D97-AF65-F5344CB8AC3E}">
        <p14:creationId xmlns:p14="http://schemas.microsoft.com/office/powerpoint/2010/main" val="6410879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Inconsistency of Horns</a:t>
            </a:r>
            <a:r>
              <a:rPr lang="en-US" dirty="0" smtClean="0"/>
              <a:t/>
            </a:r>
            <a:br>
              <a:rPr lang="en-US" dirty="0" smtClean="0"/>
            </a:br>
            <a:endParaRPr lang="en-US" sz="18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113</a:t>
            </a:fld>
            <a:endParaRPr lang="en-US"/>
          </a:p>
        </p:txBody>
      </p:sp>
      <p:pic>
        <p:nvPicPr>
          <p:cNvPr id="67586" name="Picture 2" descr="http://www.bluejiris.com/images/JedGarden/AmeliasOrchid1-9DS9.JPG"/>
          <p:cNvPicPr>
            <a:picLocks noChangeAspect="1" noChangeArrowheads="1"/>
          </p:cNvPicPr>
          <p:nvPr/>
        </p:nvPicPr>
        <p:blipFill>
          <a:blip r:embed="rId2" cstate="print"/>
          <a:srcRect/>
          <a:stretch>
            <a:fillRect/>
          </a:stretch>
        </p:blipFill>
        <p:spPr bwMode="auto">
          <a:xfrm>
            <a:off x="2207106" y="1524000"/>
            <a:ext cx="4803293" cy="5139188"/>
          </a:xfrm>
          <a:prstGeom prst="rect">
            <a:avLst/>
          </a:prstGeom>
          <a:noFill/>
        </p:spPr>
      </p:pic>
      <p:sp>
        <p:nvSpPr>
          <p:cNvPr id="3" name="TextBox 2"/>
          <p:cNvSpPr txBox="1"/>
          <p:nvPr/>
        </p:nvSpPr>
        <p:spPr>
          <a:xfrm>
            <a:off x="2514600" y="1062335"/>
            <a:ext cx="4055084" cy="461665"/>
          </a:xfrm>
          <a:prstGeom prst="rect">
            <a:avLst/>
          </a:prstGeom>
          <a:noFill/>
        </p:spPr>
        <p:txBody>
          <a:bodyPr wrap="none" rtlCol="0">
            <a:spAutoFit/>
          </a:bodyPr>
          <a:lstStyle/>
          <a:p>
            <a:r>
              <a:rPr lang="en-US" sz="2400" dirty="0" smtClean="0"/>
              <a:t>Amelia’s Orchid (Mueller 1993)</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Inconsistency of Horns</a:t>
            </a:r>
            <a:r>
              <a:rPr lang="en-US" dirty="0" smtClean="0"/>
              <a:t/>
            </a:r>
            <a:br>
              <a:rPr lang="en-US" dirty="0" smtClean="0"/>
            </a:br>
            <a:endParaRPr lang="en-US" sz="18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114</a:t>
            </a:fld>
            <a:endParaRPr lang="en-US"/>
          </a:p>
        </p:txBody>
      </p:sp>
      <p:pic>
        <p:nvPicPr>
          <p:cNvPr id="67588" name="Picture 4" descr="http://www.bluejiris.com/images/JedGarden/DevilishNature1-16E14.jpg"/>
          <p:cNvPicPr>
            <a:picLocks noChangeAspect="1" noChangeArrowheads="1"/>
          </p:cNvPicPr>
          <p:nvPr/>
        </p:nvPicPr>
        <p:blipFill>
          <a:blip r:embed="rId2" cstate="print"/>
          <a:srcRect/>
          <a:stretch>
            <a:fillRect/>
          </a:stretch>
        </p:blipFill>
        <p:spPr bwMode="auto">
          <a:xfrm>
            <a:off x="2057400" y="1447800"/>
            <a:ext cx="5105400" cy="5209829"/>
          </a:xfrm>
          <a:prstGeom prst="rect">
            <a:avLst/>
          </a:prstGeom>
          <a:noFill/>
        </p:spPr>
      </p:pic>
      <p:sp>
        <p:nvSpPr>
          <p:cNvPr id="3" name="TextBox 2"/>
          <p:cNvSpPr txBox="1"/>
          <p:nvPr/>
        </p:nvSpPr>
        <p:spPr>
          <a:xfrm>
            <a:off x="3692510" y="1078468"/>
            <a:ext cx="1856598" cy="461665"/>
          </a:xfrm>
          <a:prstGeom prst="rect">
            <a:avLst/>
          </a:prstGeom>
          <a:noFill/>
        </p:spPr>
        <p:txBody>
          <a:bodyPr wrap="none" rtlCol="0">
            <a:spAutoFit/>
          </a:bodyPr>
          <a:lstStyle/>
          <a:p>
            <a:r>
              <a:rPr lang="en-US" sz="2400" dirty="0" smtClean="0"/>
              <a:t>Mueller 1993</a:t>
            </a:r>
            <a:endParaRPr lang="en-US" sz="2400" dirty="0"/>
          </a:p>
        </p:txBody>
      </p:sp>
    </p:spTree>
    <p:extLst>
      <p:ext uri="{BB962C8B-B14F-4D97-AF65-F5344CB8AC3E}">
        <p14:creationId xmlns:p14="http://schemas.microsoft.com/office/powerpoint/2010/main" val="3933855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55" y="152400"/>
            <a:ext cx="8229600" cy="1143000"/>
          </a:xfrm>
        </p:spPr>
        <p:txBody>
          <a:bodyPr>
            <a:normAutofit/>
          </a:bodyPr>
          <a:lstStyle/>
          <a:p>
            <a:pPr algn="l"/>
            <a:r>
              <a:rPr lang="en-US" sz="4000" dirty="0" err="1" smtClean="0"/>
              <a:t>Pom-Poms</a:t>
            </a:r>
            <a:endParaRPr lang="en-US" sz="40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115</a:t>
            </a:fld>
            <a:endParaRPr lang="en-US"/>
          </a:p>
        </p:txBody>
      </p:sp>
      <p:pic>
        <p:nvPicPr>
          <p:cNvPr id="71682" name="Picture 2" descr="http://www.bluejiris.com/images/JEDA/BigBangTheory6-Jeda4-37K22,BB,SA.jpg"/>
          <p:cNvPicPr>
            <a:picLocks noChangeAspect="1" noChangeArrowheads="1"/>
          </p:cNvPicPr>
          <p:nvPr/>
        </p:nvPicPr>
        <p:blipFill>
          <a:blip r:embed="rId2" cstate="print"/>
          <a:srcRect/>
          <a:stretch>
            <a:fillRect/>
          </a:stretch>
        </p:blipFill>
        <p:spPr bwMode="auto">
          <a:xfrm>
            <a:off x="2057400" y="1066800"/>
            <a:ext cx="4953000" cy="560717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55" y="152400"/>
            <a:ext cx="8229600" cy="1143000"/>
          </a:xfrm>
        </p:spPr>
        <p:txBody>
          <a:bodyPr>
            <a:normAutofit/>
          </a:bodyPr>
          <a:lstStyle/>
          <a:p>
            <a:pPr algn="l"/>
            <a:r>
              <a:rPr lang="en-US" sz="4000" dirty="0" err="1" smtClean="0"/>
              <a:t>Pom-Poms</a:t>
            </a:r>
            <a:endParaRPr lang="en-US" sz="40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116</a:t>
            </a:fld>
            <a:endParaRPr lang="en-US"/>
          </a:p>
        </p:txBody>
      </p:sp>
      <p:pic>
        <p:nvPicPr>
          <p:cNvPr id="71684" name="Picture 4" descr="http://www.bluejiris.com/images/JEDA/BigBangTheory5-Jeda4-37K22,BB,SA.jpg"/>
          <p:cNvPicPr>
            <a:picLocks noChangeAspect="1" noChangeArrowheads="1"/>
          </p:cNvPicPr>
          <p:nvPr/>
        </p:nvPicPr>
        <p:blipFill>
          <a:blip r:embed="rId2" cstate="print"/>
          <a:srcRect/>
          <a:stretch>
            <a:fillRect/>
          </a:stretch>
        </p:blipFill>
        <p:spPr bwMode="auto">
          <a:xfrm>
            <a:off x="2133600" y="1066800"/>
            <a:ext cx="4724400" cy="5688564"/>
          </a:xfrm>
          <a:prstGeom prst="rect">
            <a:avLst/>
          </a:prstGeom>
          <a:noFill/>
        </p:spPr>
      </p:pic>
    </p:spTree>
    <p:extLst>
      <p:ext uri="{BB962C8B-B14F-4D97-AF65-F5344CB8AC3E}">
        <p14:creationId xmlns:p14="http://schemas.microsoft.com/office/powerpoint/2010/main" val="24055788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Attract or Distract?</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117</a:t>
            </a:fld>
            <a:endParaRPr lang="en-US"/>
          </a:p>
        </p:txBody>
      </p:sp>
      <p:pic>
        <p:nvPicPr>
          <p:cNvPr id="75778" name="Picture 2" descr="http://www.bluejiris.com/images/JedGarden/LavaMoonscape3-2D26.jpg"/>
          <p:cNvPicPr>
            <a:picLocks noChangeAspect="1" noChangeArrowheads="1"/>
          </p:cNvPicPr>
          <p:nvPr/>
        </p:nvPicPr>
        <p:blipFill>
          <a:blip r:embed="rId2" cstate="print"/>
          <a:srcRect/>
          <a:stretch>
            <a:fillRect/>
          </a:stretch>
        </p:blipFill>
        <p:spPr bwMode="auto">
          <a:xfrm>
            <a:off x="2286000" y="1322734"/>
            <a:ext cx="4564221" cy="5382865"/>
          </a:xfrm>
          <a:prstGeom prst="rect">
            <a:avLst/>
          </a:prstGeom>
          <a:noFill/>
        </p:spPr>
      </p:pic>
      <p:sp>
        <p:nvSpPr>
          <p:cNvPr id="3" name="TextBox 2"/>
          <p:cNvSpPr txBox="1"/>
          <p:nvPr/>
        </p:nvSpPr>
        <p:spPr>
          <a:xfrm>
            <a:off x="2057005" y="861069"/>
            <a:ext cx="5022209" cy="461665"/>
          </a:xfrm>
          <a:prstGeom prst="rect">
            <a:avLst/>
          </a:prstGeom>
          <a:noFill/>
        </p:spPr>
        <p:txBody>
          <a:bodyPr wrap="none" rtlCol="0">
            <a:spAutoFit/>
          </a:bodyPr>
          <a:lstStyle/>
          <a:p>
            <a:r>
              <a:rPr lang="en-US" sz="2400" dirty="0" smtClean="0"/>
              <a:t>Lava Moonscape (</a:t>
            </a:r>
            <a:r>
              <a:rPr lang="en-US" sz="2400" dirty="0" err="1" smtClean="0"/>
              <a:t>Meininger</a:t>
            </a:r>
            <a:r>
              <a:rPr lang="en-US" sz="2400" dirty="0" smtClean="0"/>
              <a:t> 1998) HM</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http://www.bluejiris.com/images/JedGarden/LittleBigHorn001-2K18.jpg"/>
          <p:cNvPicPr>
            <a:picLocks noChangeAspect="1" noChangeArrowheads="1"/>
          </p:cNvPicPr>
          <p:nvPr/>
        </p:nvPicPr>
        <p:blipFill>
          <a:blip r:embed="rId2" cstate="print"/>
          <a:srcRect/>
          <a:stretch>
            <a:fillRect/>
          </a:stretch>
        </p:blipFill>
        <p:spPr bwMode="auto">
          <a:xfrm>
            <a:off x="1752600" y="1299865"/>
            <a:ext cx="5497415" cy="5408208"/>
          </a:xfrm>
          <a:prstGeom prst="rect">
            <a:avLst/>
          </a:prstGeom>
          <a:noFill/>
        </p:spPr>
      </p:pic>
      <p:sp>
        <p:nvSpPr>
          <p:cNvPr id="10" name="Title 1"/>
          <p:cNvSpPr>
            <a:spLocks noGrp="1"/>
          </p:cNvSpPr>
          <p:nvPr>
            <p:ph type="title"/>
          </p:nvPr>
        </p:nvSpPr>
        <p:spPr/>
        <p:txBody>
          <a:bodyPr>
            <a:normAutofit fontScale="90000"/>
          </a:bodyPr>
          <a:lstStyle/>
          <a:p>
            <a:pPr algn="l"/>
            <a:r>
              <a:rPr lang="en-US" dirty="0" smtClean="0"/>
              <a:t>Attract or Distract?</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118</a:t>
            </a:fld>
            <a:endParaRPr lang="en-US"/>
          </a:p>
        </p:txBody>
      </p:sp>
      <p:sp>
        <p:nvSpPr>
          <p:cNvPr id="3" name="TextBox 2"/>
          <p:cNvSpPr txBox="1"/>
          <p:nvPr/>
        </p:nvSpPr>
        <p:spPr>
          <a:xfrm>
            <a:off x="2294200" y="838200"/>
            <a:ext cx="4411400" cy="461665"/>
          </a:xfrm>
          <a:prstGeom prst="rect">
            <a:avLst/>
          </a:prstGeom>
          <a:noFill/>
        </p:spPr>
        <p:txBody>
          <a:bodyPr wrap="none" rtlCol="0">
            <a:spAutoFit/>
          </a:bodyPr>
          <a:lstStyle/>
          <a:p>
            <a:r>
              <a:rPr lang="en-US" sz="2400" dirty="0" smtClean="0"/>
              <a:t>Little Big Horn (Byers 1989) HM IB</a:t>
            </a:r>
            <a:endParaRPr lang="en-US" sz="2400" dirty="0"/>
          </a:p>
        </p:txBody>
      </p:sp>
    </p:spTree>
    <p:extLst>
      <p:ext uri="{BB962C8B-B14F-4D97-AF65-F5344CB8AC3E}">
        <p14:creationId xmlns:p14="http://schemas.microsoft.com/office/powerpoint/2010/main" val="1342729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bluejiris.com/images/JedGarden/MoreThanWhite-17FS1.JPG"/>
          <p:cNvPicPr>
            <a:picLocks noChangeAspect="1" noChangeArrowheads="1"/>
          </p:cNvPicPr>
          <p:nvPr/>
        </p:nvPicPr>
        <p:blipFill>
          <a:blip r:embed="rId2" cstate="print"/>
          <a:srcRect/>
          <a:stretch>
            <a:fillRect/>
          </a:stretch>
        </p:blipFill>
        <p:spPr bwMode="auto">
          <a:xfrm>
            <a:off x="1905000" y="1219200"/>
            <a:ext cx="5317216" cy="5486400"/>
          </a:xfrm>
          <a:prstGeom prst="rect">
            <a:avLst/>
          </a:prstGeom>
          <a:noFill/>
        </p:spPr>
      </p:pic>
      <p:sp>
        <p:nvSpPr>
          <p:cNvPr id="7" name="Title 1"/>
          <p:cNvSpPr>
            <a:spLocks noGrp="1"/>
          </p:cNvSpPr>
          <p:nvPr>
            <p:ph type="title"/>
          </p:nvPr>
        </p:nvSpPr>
        <p:spPr/>
        <p:txBody>
          <a:bodyPr>
            <a:normAutofit fontScale="90000"/>
          </a:bodyPr>
          <a:lstStyle/>
          <a:p>
            <a:pPr algn="l"/>
            <a:r>
              <a:rPr lang="en-US" dirty="0" smtClean="0"/>
              <a:t>Attract or Distract?</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119</a:t>
            </a:fld>
            <a:endParaRPr lang="en-US"/>
          </a:p>
        </p:txBody>
      </p:sp>
      <p:sp>
        <p:nvSpPr>
          <p:cNvPr id="4" name="TextBox 3"/>
          <p:cNvSpPr txBox="1"/>
          <p:nvPr/>
        </p:nvSpPr>
        <p:spPr>
          <a:xfrm>
            <a:off x="2438400" y="833735"/>
            <a:ext cx="4340419" cy="461665"/>
          </a:xfrm>
          <a:prstGeom prst="rect">
            <a:avLst/>
          </a:prstGeom>
          <a:noFill/>
        </p:spPr>
        <p:txBody>
          <a:bodyPr wrap="none" rtlCol="0">
            <a:spAutoFit/>
          </a:bodyPr>
          <a:lstStyle/>
          <a:p>
            <a:r>
              <a:rPr lang="en-US" sz="2400" dirty="0" smtClean="0"/>
              <a:t>More Than White (De Rose 1993)</a:t>
            </a:r>
            <a:endParaRPr lang="en-US" sz="2400" dirty="0"/>
          </a:p>
        </p:txBody>
      </p:sp>
    </p:spTree>
    <p:extLst>
      <p:ext uri="{BB962C8B-B14F-4D97-AF65-F5344CB8AC3E}">
        <p14:creationId xmlns:p14="http://schemas.microsoft.com/office/powerpoint/2010/main" val="257245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3" name="Content Placeholder 2"/>
          <p:cNvSpPr>
            <a:spLocks noGrp="1"/>
          </p:cNvSpPr>
          <p:nvPr>
            <p:ph idx="1"/>
          </p:nvPr>
        </p:nvSpPr>
        <p:spPr>
          <a:xfrm>
            <a:off x="457200" y="1600200"/>
            <a:ext cx="4953000" cy="5029200"/>
          </a:xfrm>
        </p:spPr>
        <p:txBody>
          <a:bodyPr>
            <a:normAutofit fontScale="85000" lnSpcReduction="20000"/>
          </a:bodyPr>
          <a:lstStyle/>
          <a:p>
            <a:pPr>
              <a:buNone/>
            </a:pPr>
            <a:r>
              <a:rPr lang="en-US" sz="3300" dirty="0" smtClean="0"/>
              <a:t>	</a:t>
            </a:r>
            <a:r>
              <a:rPr lang="en-US" sz="3300" b="1" i="1" dirty="0" smtClean="0">
                <a:latin typeface="Tempus Sans ITC" panose="04020404030D07020202" pitchFamily="82" charset="0"/>
              </a:rPr>
              <a:t>Antares </a:t>
            </a:r>
            <a:r>
              <a:rPr lang="en-US" sz="3300" b="1" dirty="0" smtClean="0">
                <a:latin typeface="Tempus Sans ITC" panose="04020404030D07020202" pitchFamily="82" charset="0"/>
              </a:rPr>
              <a:t>was probably the first tetraploid “broken color” iris in commerce.  The first diploid “broken color” was </a:t>
            </a:r>
            <a:r>
              <a:rPr lang="en-US" sz="3300" b="1" i="1" dirty="0" err="1" smtClean="0">
                <a:latin typeface="Tempus Sans ITC" panose="04020404030D07020202" pitchFamily="82" charset="0"/>
              </a:rPr>
              <a:t>Victorine</a:t>
            </a:r>
            <a:r>
              <a:rPr lang="en-US" sz="3300" b="1" i="1" dirty="0" smtClean="0">
                <a:latin typeface="Tempus Sans ITC" panose="04020404030D07020202" pitchFamily="82" charset="0"/>
              </a:rPr>
              <a:t> (Lemon 1940).  </a:t>
            </a:r>
            <a:r>
              <a:rPr lang="en-US" sz="3300" b="1" i="1" dirty="0" err="1" smtClean="0">
                <a:latin typeface="Tempus Sans ITC" panose="04020404030D07020202" pitchFamily="82" charset="0"/>
              </a:rPr>
              <a:t>Antares</a:t>
            </a:r>
            <a:r>
              <a:rPr lang="en-US" sz="3300" b="1" i="1" dirty="0" smtClean="0">
                <a:latin typeface="Tempus Sans ITC" panose="04020404030D07020202" pitchFamily="82" charset="0"/>
              </a:rPr>
              <a:t> </a:t>
            </a:r>
            <a:r>
              <a:rPr lang="en-US" sz="3300" b="1" dirty="0" smtClean="0">
                <a:latin typeface="Tempus Sans ITC" panose="04020404030D07020202" pitchFamily="82" charset="0"/>
              </a:rPr>
              <a:t>is a small cream colored variety liberally sprinkled with small lavender brown spots and stipples, extremely attractive and different from anything else grown at the time.  </a:t>
            </a:r>
            <a:r>
              <a:rPr lang="en-US" sz="3300" b="1" i="1" dirty="0" err="1" smtClean="0">
                <a:latin typeface="Tempus Sans ITC" panose="04020404030D07020202" pitchFamily="82" charset="0"/>
              </a:rPr>
              <a:t>Antares</a:t>
            </a:r>
            <a:r>
              <a:rPr lang="en-US" sz="3300" b="1" dirty="0" smtClean="0">
                <a:latin typeface="Tempus Sans ITC" panose="04020404030D07020202" pitchFamily="82" charset="0"/>
              </a:rPr>
              <a:t> grows well and is usually an excellent bloomer.</a:t>
            </a:r>
          </a:p>
          <a:p>
            <a:endParaRPr lang="en-US"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12</a:t>
            </a:fld>
            <a:endParaRPr lang="en-US"/>
          </a:p>
        </p:txBody>
      </p:sp>
      <p:sp>
        <p:nvSpPr>
          <p:cNvPr id="5" name="Title 1"/>
          <p:cNvSpPr txBox="1">
            <a:spLocks/>
          </p:cNvSpPr>
          <p:nvPr/>
        </p:nvSpPr>
        <p:spPr>
          <a:xfrm>
            <a:off x="5537609" y="1371600"/>
            <a:ext cx="3107288" cy="6858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400" i="1" dirty="0" smtClean="0"/>
              <a:t>Antares </a:t>
            </a:r>
            <a:r>
              <a:rPr lang="en-US" altLang="en-US" sz="2400" dirty="0" smtClean="0"/>
              <a:t>(</a:t>
            </a:r>
            <a:r>
              <a:rPr lang="en-US" altLang="en-US" sz="2400" dirty="0" err="1" smtClean="0"/>
              <a:t>Vilmorin</a:t>
            </a:r>
            <a:r>
              <a:rPr lang="en-US" altLang="en-US" sz="2400" dirty="0" smtClean="0"/>
              <a:t> 1927)</a:t>
            </a:r>
          </a:p>
        </p:txBody>
      </p:sp>
      <p:pic>
        <p:nvPicPr>
          <p:cNvPr id="6" name="Picture 3" descr="C:\My Documents\My Pictures\iris JT Aug 11\antares-jr[1].jpg"/>
          <p:cNvPicPr>
            <a:picLocks noChangeAspect="1" noChangeArrowheads="1"/>
          </p:cNvPicPr>
          <p:nvPr/>
        </p:nvPicPr>
        <p:blipFill>
          <a:blip r:embed="rId2" cstate="print"/>
          <a:srcRect/>
          <a:stretch>
            <a:fillRect/>
          </a:stretch>
        </p:blipFill>
        <p:spPr bwMode="auto">
          <a:xfrm>
            <a:off x="5354216" y="1981200"/>
            <a:ext cx="3474074" cy="3811555"/>
          </a:xfrm>
          <a:prstGeom prst="rect">
            <a:avLst/>
          </a:prstGeom>
          <a:noFill/>
        </p:spPr>
      </p:pic>
    </p:spTree>
    <p:extLst>
      <p:ext uri="{BB962C8B-B14F-4D97-AF65-F5344CB8AC3E}">
        <p14:creationId xmlns:p14="http://schemas.microsoft.com/office/powerpoint/2010/main" val="17466049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0" name="Picture 6" descr="http://www.bluejiris.com/images/JedGarden/OasisDragon01-16GS3.jpg"/>
          <p:cNvPicPr>
            <a:picLocks noChangeAspect="1" noChangeArrowheads="1"/>
          </p:cNvPicPr>
          <p:nvPr/>
        </p:nvPicPr>
        <p:blipFill>
          <a:blip r:embed="rId2" cstate="print"/>
          <a:srcRect/>
          <a:stretch>
            <a:fillRect/>
          </a:stretch>
        </p:blipFill>
        <p:spPr bwMode="auto">
          <a:xfrm>
            <a:off x="1981200" y="1223098"/>
            <a:ext cx="5181600" cy="5446705"/>
          </a:xfrm>
          <a:prstGeom prst="rect">
            <a:avLst/>
          </a:prstGeom>
          <a:noFill/>
        </p:spPr>
      </p:pic>
      <p:sp>
        <p:nvSpPr>
          <p:cNvPr id="7" name="Title 1"/>
          <p:cNvSpPr>
            <a:spLocks noGrp="1"/>
          </p:cNvSpPr>
          <p:nvPr>
            <p:ph type="title"/>
          </p:nvPr>
        </p:nvSpPr>
        <p:spPr/>
        <p:txBody>
          <a:bodyPr>
            <a:normAutofit fontScale="90000"/>
          </a:bodyPr>
          <a:lstStyle/>
          <a:p>
            <a:pPr algn="l"/>
            <a:r>
              <a:rPr lang="en-US" dirty="0" smtClean="0"/>
              <a:t>Attract or Distract?</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120</a:t>
            </a:fld>
            <a:endParaRPr lang="en-US"/>
          </a:p>
        </p:txBody>
      </p:sp>
      <p:sp>
        <p:nvSpPr>
          <p:cNvPr id="4" name="TextBox 3"/>
          <p:cNvSpPr txBox="1"/>
          <p:nvPr/>
        </p:nvSpPr>
        <p:spPr>
          <a:xfrm>
            <a:off x="2590800" y="791556"/>
            <a:ext cx="3959354" cy="461665"/>
          </a:xfrm>
          <a:prstGeom prst="rect">
            <a:avLst/>
          </a:prstGeom>
          <a:noFill/>
        </p:spPr>
        <p:txBody>
          <a:bodyPr wrap="none" rtlCol="0">
            <a:spAutoFit/>
          </a:bodyPr>
          <a:lstStyle/>
          <a:p>
            <a:r>
              <a:rPr lang="en-US" sz="2400" dirty="0" smtClean="0"/>
              <a:t>Oasis Dragon (Chadwick 2001)</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bluejiris.com/images/JedGarden2/VikingsGold-10HS16.jpg"/>
          <p:cNvPicPr>
            <a:picLocks noChangeAspect="1" noChangeArrowheads="1"/>
          </p:cNvPicPr>
          <p:nvPr/>
        </p:nvPicPr>
        <p:blipFill>
          <a:blip r:embed="rId2" cstate="print"/>
          <a:srcRect/>
          <a:stretch>
            <a:fillRect/>
          </a:stretch>
        </p:blipFill>
        <p:spPr bwMode="auto">
          <a:xfrm>
            <a:off x="2209800" y="1231134"/>
            <a:ext cx="4724400" cy="5464366"/>
          </a:xfrm>
          <a:prstGeom prst="rect">
            <a:avLst/>
          </a:prstGeom>
          <a:noFill/>
        </p:spPr>
      </p:pic>
      <p:sp>
        <p:nvSpPr>
          <p:cNvPr id="7" name="Title 1"/>
          <p:cNvSpPr>
            <a:spLocks noGrp="1"/>
          </p:cNvSpPr>
          <p:nvPr>
            <p:ph type="title"/>
          </p:nvPr>
        </p:nvSpPr>
        <p:spPr/>
        <p:txBody>
          <a:bodyPr>
            <a:normAutofit fontScale="90000"/>
          </a:bodyPr>
          <a:lstStyle/>
          <a:p>
            <a:pPr algn="l"/>
            <a:r>
              <a:rPr lang="en-US" dirty="0" smtClean="0"/>
              <a:t>Attract or Distract?</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121</a:t>
            </a:fld>
            <a:endParaRPr lang="en-US"/>
          </a:p>
        </p:txBody>
      </p:sp>
      <p:sp>
        <p:nvSpPr>
          <p:cNvPr id="4" name="TextBox 3"/>
          <p:cNvSpPr txBox="1"/>
          <p:nvPr/>
        </p:nvSpPr>
        <p:spPr>
          <a:xfrm>
            <a:off x="2819400" y="833735"/>
            <a:ext cx="3660617" cy="461665"/>
          </a:xfrm>
          <a:prstGeom prst="rect">
            <a:avLst/>
          </a:prstGeom>
          <a:noFill/>
        </p:spPr>
        <p:txBody>
          <a:bodyPr wrap="none" rtlCol="0">
            <a:spAutoFit/>
          </a:bodyPr>
          <a:lstStyle/>
          <a:p>
            <a:r>
              <a:rPr lang="en-US" sz="2400" dirty="0" smtClean="0"/>
              <a:t>Viking’s Gold (</a:t>
            </a:r>
            <a:r>
              <a:rPr lang="en-US" sz="2400" dirty="0" err="1" smtClean="0"/>
              <a:t>Rowlan</a:t>
            </a:r>
            <a:r>
              <a:rPr lang="en-US" sz="2400" dirty="0" smtClean="0"/>
              <a:t> 1987)</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www.bluejiris.com/images/Photos/viper96-PT.JPG"/>
          <p:cNvPicPr>
            <a:picLocks noChangeAspect="1" noChangeArrowheads="1"/>
          </p:cNvPicPr>
          <p:nvPr/>
        </p:nvPicPr>
        <p:blipFill>
          <a:blip r:embed="rId2" cstate="print"/>
          <a:srcRect/>
          <a:stretch>
            <a:fillRect/>
          </a:stretch>
        </p:blipFill>
        <p:spPr bwMode="auto">
          <a:xfrm>
            <a:off x="1524000" y="1219200"/>
            <a:ext cx="5931243" cy="5486400"/>
          </a:xfrm>
          <a:prstGeom prst="rect">
            <a:avLst/>
          </a:prstGeom>
          <a:noFill/>
        </p:spPr>
      </p:pic>
      <p:sp>
        <p:nvSpPr>
          <p:cNvPr id="7" name="Title 1"/>
          <p:cNvSpPr>
            <a:spLocks noGrp="1"/>
          </p:cNvSpPr>
          <p:nvPr>
            <p:ph type="title"/>
          </p:nvPr>
        </p:nvSpPr>
        <p:spPr/>
        <p:txBody>
          <a:bodyPr>
            <a:normAutofit fontScale="90000"/>
          </a:bodyPr>
          <a:lstStyle/>
          <a:p>
            <a:pPr algn="l"/>
            <a:r>
              <a:rPr lang="en-US" dirty="0" smtClean="0"/>
              <a:t>Attract or Distract?</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122</a:t>
            </a:fld>
            <a:endParaRPr lang="en-US"/>
          </a:p>
        </p:txBody>
      </p:sp>
      <p:sp>
        <p:nvSpPr>
          <p:cNvPr id="4" name="TextBox 3"/>
          <p:cNvSpPr txBox="1"/>
          <p:nvPr/>
        </p:nvSpPr>
        <p:spPr>
          <a:xfrm>
            <a:off x="3048000" y="849868"/>
            <a:ext cx="2936060" cy="461665"/>
          </a:xfrm>
          <a:prstGeom prst="rect">
            <a:avLst/>
          </a:prstGeom>
          <a:noFill/>
        </p:spPr>
        <p:txBody>
          <a:bodyPr wrap="none" rtlCol="0">
            <a:spAutoFit/>
          </a:bodyPr>
          <a:lstStyle/>
          <a:p>
            <a:r>
              <a:rPr lang="en-US" sz="2400" dirty="0" smtClean="0"/>
              <a:t>Viper (Sutton 1998) IB</a:t>
            </a:r>
            <a:endParaRPr lang="en-US" sz="2400" dirty="0"/>
          </a:p>
        </p:txBody>
      </p:sp>
    </p:spTree>
    <p:extLst>
      <p:ext uri="{BB962C8B-B14F-4D97-AF65-F5344CB8AC3E}">
        <p14:creationId xmlns:p14="http://schemas.microsoft.com/office/powerpoint/2010/main" val="1604096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smtClean="0"/>
              <a:t>Popular Breeding Space Age Irises</a:t>
            </a:r>
            <a:endParaRPr lang="en-US" sz="40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123</a:t>
            </a:fld>
            <a:endParaRPr lang="en-US"/>
          </a:p>
        </p:txBody>
      </p:sp>
      <p:pic>
        <p:nvPicPr>
          <p:cNvPr id="78850" name="Picture 2" descr="http://www.bluejiris.com/images/JedGarden/SkyHooks-6O13.jpg"/>
          <p:cNvPicPr>
            <a:picLocks noChangeAspect="1" noChangeArrowheads="1"/>
          </p:cNvPicPr>
          <p:nvPr/>
        </p:nvPicPr>
        <p:blipFill>
          <a:blip r:embed="rId2" cstate="print"/>
          <a:srcRect/>
          <a:stretch>
            <a:fillRect/>
          </a:stretch>
        </p:blipFill>
        <p:spPr bwMode="auto">
          <a:xfrm>
            <a:off x="2490216" y="1600200"/>
            <a:ext cx="4291584" cy="5109029"/>
          </a:xfrm>
          <a:prstGeom prst="rect">
            <a:avLst/>
          </a:prstGeom>
          <a:noFill/>
        </p:spPr>
      </p:pic>
      <p:sp>
        <p:nvSpPr>
          <p:cNvPr id="3" name="TextBox 2"/>
          <p:cNvSpPr txBox="1"/>
          <p:nvPr/>
        </p:nvSpPr>
        <p:spPr>
          <a:xfrm>
            <a:off x="2785272" y="1143000"/>
            <a:ext cx="3463128" cy="461665"/>
          </a:xfrm>
          <a:prstGeom prst="rect">
            <a:avLst/>
          </a:prstGeom>
          <a:noFill/>
        </p:spPr>
        <p:txBody>
          <a:bodyPr wrap="none" rtlCol="0">
            <a:spAutoFit/>
          </a:bodyPr>
          <a:lstStyle/>
          <a:p>
            <a:r>
              <a:rPr lang="en-US" sz="2400" dirty="0" smtClean="0"/>
              <a:t>Sky Hooks (Osborne 1979)</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E1DF9B-159C-4B18-97B8-A208C771CE8E}" type="slidenum">
              <a:rPr lang="en-US" smtClean="0"/>
              <a:pPr/>
              <a:t>124</a:t>
            </a:fld>
            <a:endParaRPr lang="en-US"/>
          </a:p>
        </p:txBody>
      </p:sp>
      <p:sp>
        <p:nvSpPr>
          <p:cNvPr id="3" name="TextBox 2"/>
          <p:cNvSpPr txBox="1"/>
          <p:nvPr/>
        </p:nvSpPr>
        <p:spPr>
          <a:xfrm>
            <a:off x="2667000" y="1143000"/>
            <a:ext cx="3845796" cy="461665"/>
          </a:xfrm>
          <a:prstGeom prst="rect">
            <a:avLst/>
          </a:prstGeom>
          <a:noFill/>
        </p:spPr>
        <p:txBody>
          <a:bodyPr wrap="none" rtlCol="0">
            <a:spAutoFit/>
          </a:bodyPr>
          <a:lstStyle/>
          <a:p>
            <a:r>
              <a:rPr lang="en-US" sz="2400" dirty="0" smtClean="0"/>
              <a:t>Triple Whammy (Hager 1989)</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885" y="1524000"/>
            <a:ext cx="4716025" cy="5194462"/>
          </a:xfrm>
          <a:prstGeom prst="rect">
            <a:avLst/>
          </a:prstGeom>
        </p:spPr>
      </p:pic>
      <p:sp>
        <p:nvSpPr>
          <p:cNvPr id="7" name="Title 1"/>
          <p:cNvSpPr>
            <a:spLocks noGrp="1"/>
          </p:cNvSpPr>
          <p:nvPr>
            <p:ph type="title"/>
          </p:nvPr>
        </p:nvSpPr>
        <p:spPr>
          <a:xfrm>
            <a:off x="457200" y="152400"/>
            <a:ext cx="8229600" cy="1143000"/>
          </a:xfrm>
        </p:spPr>
        <p:txBody>
          <a:bodyPr>
            <a:normAutofit/>
          </a:bodyPr>
          <a:lstStyle/>
          <a:p>
            <a:r>
              <a:rPr lang="en-US" sz="4000" dirty="0" smtClean="0"/>
              <a:t>Popular Breeding Space Age Irises</a:t>
            </a:r>
            <a:endParaRPr lang="en-US" sz="4000" dirty="0"/>
          </a:p>
        </p:txBody>
      </p:sp>
    </p:spTree>
    <p:extLst>
      <p:ext uri="{BB962C8B-B14F-4D97-AF65-F5344CB8AC3E}">
        <p14:creationId xmlns:p14="http://schemas.microsoft.com/office/powerpoint/2010/main" val="300910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Dykes Medal Winners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125</a:t>
            </a:fld>
            <a:endParaRPr lang="en-US"/>
          </a:p>
        </p:txBody>
      </p:sp>
      <p:pic>
        <p:nvPicPr>
          <p:cNvPr id="73730" name="Picture 2" descr="http://www.bluejiris.com/images/JedGarden/Conjuration1-9B10.JPG"/>
          <p:cNvPicPr>
            <a:picLocks noChangeAspect="1" noChangeArrowheads="1"/>
          </p:cNvPicPr>
          <p:nvPr/>
        </p:nvPicPr>
        <p:blipFill>
          <a:blip r:embed="rId2" cstate="print"/>
          <a:srcRect/>
          <a:stretch>
            <a:fillRect/>
          </a:stretch>
        </p:blipFill>
        <p:spPr bwMode="auto">
          <a:xfrm>
            <a:off x="1781755" y="1295400"/>
            <a:ext cx="5457245" cy="5410200"/>
          </a:xfrm>
          <a:prstGeom prst="rect">
            <a:avLst/>
          </a:prstGeom>
          <a:noFill/>
        </p:spPr>
      </p:pic>
      <p:sp>
        <p:nvSpPr>
          <p:cNvPr id="3" name="TextBox 2"/>
          <p:cNvSpPr txBox="1"/>
          <p:nvPr/>
        </p:nvSpPr>
        <p:spPr>
          <a:xfrm>
            <a:off x="1483897" y="833735"/>
            <a:ext cx="6136103" cy="461665"/>
          </a:xfrm>
          <a:prstGeom prst="rect">
            <a:avLst/>
          </a:prstGeom>
          <a:noFill/>
        </p:spPr>
        <p:txBody>
          <a:bodyPr wrap="none" rtlCol="0">
            <a:spAutoFit/>
          </a:bodyPr>
          <a:lstStyle/>
          <a:p>
            <a:r>
              <a:rPr lang="en-US" sz="2400" dirty="0" smtClean="0"/>
              <a:t>Conjuration (Byers 1989) HM/AM/Wister/Dykes</a:t>
            </a:r>
            <a:endParaRPr lang="en-US" sz="2400" dirty="0"/>
          </a:p>
        </p:txBody>
      </p:sp>
    </p:spTree>
    <p:extLst>
      <p:ext uri="{BB962C8B-B14F-4D97-AF65-F5344CB8AC3E}">
        <p14:creationId xmlns:p14="http://schemas.microsoft.com/office/powerpoint/2010/main" val="99188198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normAutofit fontScale="90000"/>
          </a:bodyPr>
          <a:lstStyle/>
          <a:p>
            <a:pPr algn="l"/>
            <a:r>
              <a:rPr lang="en-US" dirty="0" smtClean="0"/>
              <a:t>Dykes Medal Winners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126</a:t>
            </a:fld>
            <a:endParaRPr lang="en-US"/>
          </a:p>
        </p:txBody>
      </p:sp>
      <p:sp>
        <p:nvSpPr>
          <p:cNvPr id="6" name="TextBox 5"/>
          <p:cNvSpPr txBox="1"/>
          <p:nvPr/>
        </p:nvSpPr>
        <p:spPr>
          <a:xfrm>
            <a:off x="1942588" y="909934"/>
            <a:ext cx="5220212" cy="461665"/>
          </a:xfrm>
          <a:prstGeom prst="rect">
            <a:avLst/>
          </a:prstGeom>
          <a:noFill/>
        </p:spPr>
        <p:txBody>
          <a:bodyPr wrap="none" rtlCol="0">
            <a:spAutoFit/>
          </a:bodyPr>
          <a:lstStyle/>
          <a:p>
            <a:r>
              <a:rPr lang="en-US" sz="2400" dirty="0" smtClean="0"/>
              <a:t>Mesmerizer (Byers 1990) HM/AM/Dykes</a:t>
            </a:r>
            <a:endParaRPr lang="en-US" sz="2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06" y="1297191"/>
            <a:ext cx="5278594" cy="5365286"/>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bluejiris.com/images/JedGarden2/Thornbird3-3K27.JPG"/>
          <p:cNvPicPr>
            <a:picLocks noChangeAspect="1" noChangeArrowheads="1"/>
          </p:cNvPicPr>
          <p:nvPr/>
        </p:nvPicPr>
        <p:blipFill>
          <a:blip r:embed="rId2" cstate="print"/>
          <a:srcRect/>
          <a:stretch>
            <a:fillRect/>
          </a:stretch>
        </p:blipFill>
        <p:spPr bwMode="auto">
          <a:xfrm>
            <a:off x="2079605" y="1371599"/>
            <a:ext cx="4953000" cy="5342562"/>
          </a:xfrm>
          <a:prstGeom prst="rect">
            <a:avLst/>
          </a:prstGeom>
          <a:noFill/>
        </p:spPr>
      </p:pic>
      <p:sp>
        <p:nvSpPr>
          <p:cNvPr id="7" name="Title 1"/>
          <p:cNvSpPr>
            <a:spLocks noGrp="1"/>
          </p:cNvSpPr>
          <p:nvPr>
            <p:ph type="title"/>
          </p:nvPr>
        </p:nvSpPr>
        <p:spPr/>
        <p:txBody>
          <a:bodyPr>
            <a:normAutofit fontScale="90000"/>
          </a:bodyPr>
          <a:lstStyle/>
          <a:p>
            <a:pPr algn="l"/>
            <a:r>
              <a:rPr lang="en-US" dirty="0" smtClean="0"/>
              <a:t>Dykes Medal Winners</a:t>
            </a:r>
            <a:br>
              <a:rPr lang="en-US" dirty="0" smtClean="0"/>
            </a:b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127</a:t>
            </a:fld>
            <a:endParaRPr lang="en-US"/>
          </a:p>
        </p:txBody>
      </p:sp>
      <p:sp>
        <p:nvSpPr>
          <p:cNvPr id="6" name="TextBox 5"/>
          <p:cNvSpPr txBox="1"/>
          <p:nvPr/>
        </p:nvSpPr>
        <p:spPr>
          <a:xfrm>
            <a:off x="1600200" y="909934"/>
            <a:ext cx="5911811" cy="461665"/>
          </a:xfrm>
          <a:prstGeom prst="rect">
            <a:avLst/>
          </a:prstGeom>
          <a:noFill/>
        </p:spPr>
        <p:txBody>
          <a:bodyPr wrap="none" rtlCol="0">
            <a:spAutoFit/>
          </a:bodyPr>
          <a:lstStyle/>
          <a:p>
            <a:r>
              <a:rPr lang="en-US" sz="2400" dirty="0" err="1" smtClean="0"/>
              <a:t>Thornbird</a:t>
            </a:r>
            <a:r>
              <a:rPr lang="en-US" sz="2400" dirty="0" smtClean="0"/>
              <a:t> (Byers 1988) HM/AM/Wister/Dykes</a:t>
            </a:r>
            <a:endParaRPr lang="en-US" sz="24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8688" y="706016"/>
            <a:ext cx="8229600" cy="685800"/>
          </a:xfrm>
        </p:spPr>
        <p:txBody>
          <a:bodyPr>
            <a:normAutofit/>
          </a:bodyPr>
          <a:lstStyle/>
          <a:p>
            <a:r>
              <a:rPr lang="en-US" sz="2400" dirty="0" smtClean="0"/>
              <a:t>Drama Queen (Keppel 2003) Dykes Medal Winner</a:t>
            </a:r>
            <a:endParaRPr lang="en-US" sz="24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128</a:t>
            </a:fld>
            <a:endParaRPr lang="en-US"/>
          </a:p>
        </p:txBody>
      </p:sp>
      <p:pic>
        <p:nvPicPr>
          <p:cNvPr id="1026" name="Picture 2" descr="http://www.irises.org/images/dramaqueenTB.jpg"/>
          <p:cNvPicPr>
            <a:picLocks noChangeAspect="1" noChangeArrowheads="1"/>
          </p:cNvPicPr>
          <p:nvPr/>
        </p:nvPicPr>
        <p:blipFill>
          <a:blip r:embed="rId2" cstate="print"/>
          <a:srcRect/>
          <a:stretch>
            <a:fillRect/>
          </a:stretch>
        </p:blipFill>
        <p:spPr bwMode="auto">
          <a:xfrm>
            <a:off x="1600200" y="1371600"/>
            <a:ext cx="5906577" cy="5257800"/>
          </a:xfrm>
          <a:prstGeom prst="rect">
            <a:avLst/>
          </a:prstGeom>
          <a:noFill/>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Dykes Medal Winners</a:t>
            </a:r>
            <a:br>
              <a:rPr lang="en-US" dirty="0" smtClean="0"/>
            </a:b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Beard Extensions</a:t>
            </a:r>
            <a:endParaRPr lang="en-US" dirty="0"/>
          </a:p>
        </p:txBody>
      </p:sp>
      <p:sp>
        <p:nvSpPr>
          <p:cNvPr id="3" name="Content Placeholder 2"/>
          <p:cNvSpPr>
            <a:spLocks noGrp="1"/>
          </p:cNvSpPr>
          <p:nvPr>
            <p:ph idx="1"/>
          </p:nvPr>
        </p:nvSpPr>
        <p:spPr/>
        <p:txBody>
          <a:bodyPr>
            <a:normAutofit/>
          </a:bodyPr>
          <a:lstStyle/>
          <a:p>
            <a:pPr>
              <a:buNone/>
            </a:pPr>
            <a:r>
              <a:rPr lang="en-US" dirty="0"/>
              <a:t>	</a:t>
            </a:r>
            <a:r>
              <a:rPr lang="en-US" dirty="0" smtClean="0"/>
              <a:t>While the term </a:t>
            </a:r>
            <a:r>
              <a:rPr lang="en-US" b="1" i="1" dirty="0" smtClean="0"/>
              <a:t>“horn” </a:t>
            </a:r>
            <a:r>
              <a:rPr lang="en-US" dirty="0" smtClean="0"/>
              <a:t>is used to describe a shorter, stubby protrusion or extension of the beard, the term </a:t>
            </a:r>
            <a:r>
              <a:rPr lang="en-US" b="1" i="1" dirty="0" smtClean="0"/>
              <a:t>“spoon” </a:t>
            </a:r>
            <a:r>
              <a:rPr lang="en-US" dirty="0" smtClean="0"/>
              <a:t>refers to an elongated version of the same that widens near the end to effect a spoon-shaped </a:t>
            </a:r>
            <a:r>
              <a:rPr lang="en-US" dirty="0" err="1" smtClean="0"/>
              <a:t>petaloid</a:t>
            </a:r>
            <a:r>
              <a:rPr lang="en-US" dirty="0" smtClean="0"/>
              <a:t>.</a:t>
            </a:r>
          </a:p>
          <a:p>
            <a:pPr>
              <a:buNone/>
            </a:pPr>
            <a:r>
              <a:rPr lang="en-US" dirty="0"/>
              <a:t>	</a:t>
            </a:r>
          </a:p>
        </p:txBody>
      </p:sp>
      <p:sp>
        <p:nvSpPr>
          <p:cNvPr id="4" name="Slide Number Placeholder 3"/>
          <p:cNvSpPr>
            <a:spLocks noGrp="1"/>
          </p:cNvSpPr>
          <p:nvPr>
            <p:ph type="sldNum" sz="quarter" idx="12"/>
          </p:nvPr>
        </p:nvSpPr>
        <p:spPr/>
        <p:txBody>
          <a:bodyPr/>
          <a:lstStyle/>
          <a:p>
            <a:fld id="{56E1DF9B-159C-4B18-97B8-A208C771CE8E}" type="slidenum">
              <a:rPr lang="en-US" smtClean="0"/>
              <a:pPr/>
              <a:t>129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Multiple-Petal Flowers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lstStyle/>
          <a:p>
            <a:pPr>
              <a:buNone/>
            </a:pPr>
            <a:r>
              <a:rPr lang="en-US" dirty="0" smtClean="0"/>
              <a:t>	</a:t>
            </a:r>
            <a:r>
              <a:rPr lang="en-US" b="1" dirty="0" smtClean="0">
                <a:latin typeface="Tempus Sans ITC" panose="04020404030D07020202" pitchFamily="82" charset="0"/>
              </a:rPr>
              <a:t>There are multi-petal novelty irises with flowers that display more than three standards and three falls. </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13</a:t>
            </a:fld>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Types of Beard Extensions</a:t>
            </a:r>
            <a:endParaRPr lang="en-US" dirty="0"/>
          </a:p>
        </p:txBody>
      </p:sp>
      <p:sp>
        <p:nvSpPr>
          <p:cNvPr id="3" name="Content Placeholder 2"/>
          <p:cNvSpPr>
            <a:spLocks noGrp="1"/>
          </p:cNvSpPr>
          <p:nvPr>
            <p:ph idx="1"/>
          </p:nvPr>
        </p:nvSpPr>
        <p:spPr/>
        <p:txBody>
          <a:bodyPr>
            <a:normAutofit/>
          </a:bodyPr>
          <a:lstStyle/>
          <a:p>
            <a:pPr>
              <a:buNone/>
            </a:pPr>
            <a:r>
              <a:rPr lang="en-US" dirty="0"/>
              <a:t>	</a:t>
            </a:r>
            <a:r>
              <a:rPr lang="en-US" dirty="0" smtClean="0"/>
              <a:t>A </a:t>
            </a:r>
            <a:r>
              <a:rPr lang="en-US" b="1" i="1" dirty="0" smtClean="0"/>
              <a:t>“flounce” </a:t>
            </a:r>
            <a:r>
              <a:rPr lang="en-US" dirty="0" smtClean="0"/>
              <a:t>refers to a still larger expansion of this projection into a wide, folded, often canoe or fan-shaped embellishment.</a:t>
            </a:r>
          </a:p>
          <a:p>
            <a:pPr>
              <a:buNone/>
            </a:pPr>
            <a:r>
              <a:rPr lang="en-US" dirty="0"/>
              <a:t>	</a:t>
            </a:r>
            <a:r>
              <a:rPr lang="en-US" dirty="0" smtClean="0"/>
              <a:t>The quality of these cultivars is much improved over their forebears.</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130</a:t>
            </a:fld>
            <a:endParaRPr lang="en-US"/>
          </a:p>
        </p:txBody>
      </p:sp>
    </p:spTree>
    <p:extLst>
      <p:ext uri="{BB962C8B-B14F-4D97-AF65-F5344CB8AC3E}">
        <p14:creationId xmlns:p14="http://schemas.microsoft.com/office/powerpoint/2010/main" val="102112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Types of Beard Extensions</a:t>
            </a:r>
            <a:endParaRPr lang="en-US" dirty="0"/>
          </a:p>
        </p:txBody>
      </p:sp>
      <p:sp>
        <p:nvSpPr>
          <p:cNvPr id="3" name="Content Placeholder 2"/>
          <p:cNvSpPr>
            <a:spLocks noGrp="1"/>
          </p:cNvSpPr>
          <p:nvPr>
            <p:ph idx="1"/>
          </p:nvPr>
        </p:nvSpPr>
        <p:spPr/>
        <p:txBody>
          <a:bodyPr>
            <a:normAutofit/>
          </a:bodyPr>
          <a:lstStyle/>
          <a:p>
            <a:pPr>
              <a:buNone/>
            </a:pPr>
            <a:r>
              <a:rPr lang="en-US" dirty="0" smtClean="0"/>
              <a:t>	The mere presence of horns, spoons, or flounces is </a:t>
            </a:r>
            <a:r>
              <a:rPr lang="en-US" u="sng" dirty="0" smtClean="0"/>
              <a:t>not</a:t>
            </a:r>
            <a:r>
              <a:rPr lang="en-US" dirty="0" smtClean="0"/>
              <a:t> sufficient; they must be functional.  The horns might be short and not very conspicuous, but </a:t>
            </a:r>
            <a:r>
              <a:rPr lang="en-US" u="sng" dirty="0" smtClean="0"/>
              <a:t>they must add lilt to the beard line.</a:t>
            </a:r>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131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Types of Beard Extensions</a:t>
            </a:r>
            <a:endParaRPr lang="en-US" dirty="0"/>
          </a:p>
        </p:txBody>
      </p:sp>
      <p:sp>
        <p:nvSpPr>
          <p:cNvPr id="3" name="Content Placeholder 2"/>
          <p:cNvSpPr>
            <a:spLocks noGrp="1"/>
          </p:cNvSpPr>
          <p:nvPr>
            <p:ph idx="1"/>
          </p:nvPr>
        </p:nvSpPr>
        <p:spPr/>
        <p:txBody>
          <a:bodyPr>
            <a:normAutofit/>
          </a:bodyPr>
          <a:lstStyle/>
          <a:p>
            <a:pPr>
              <a:buNone/>
            </a:pPr>
            <a:r>
              <a:rPr lang="en-US" dirty="0" smtClean="0"/>
              <a:t>	Longer protrusions and filaments ending in spoons or flounces should express gracefulness, sprightliness, humor or charm to the flower.</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132</a:t>
            </a:fld>
            <a:endParaRPr lang="en-US"/>
          </a:p>
        </p:txBody>
      </p:sp>
    </p:spTree>
    <p:extLst>
      <p:ext uri="{BB962C8B-B14F-4D97-AF65-F5344CB8AC3E}">
        <p14:creationId xmlns:p14="http://schemas.microsoft.com/office/powerpoint/2010/main" val="267953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Types of Beard Extensions</a:t>
            </a:r>
            <a:endParaRPr lang="en-US" dirty="0"/>
          </a:p>
        </p:txBody>
      </p:sp>
      <p:sp>
        <p:nvSpPr>
          <p:cNvPr id="3" name="Content Placeholder 2"/>
          <p:cNvSpPr>
            <a:spLocks noGrp="1"/>
          </p:cNvSpPr>
          <p:nvPr>
            <p:ph idx="1"/>
          </p:nvPr>
        </p:nvSpPr>
        <p:spPr/>
        <p:txBody>
          <a:bodyPr>
            <a:normAutofit/>
          </a:bodyPr>
          <a:lstStyle/>
          <a:p>
            <a:pPr>
              <a:buNone/>
            </a:pPr>
            <a:r>
              <a:rPr lang="en-US" dirty="0" smtClean="0"/>
              <a:t>	Flounces can be </a:t>
            </a:r>
            <a:r>
              <a:rPr lang="en-US" u="sng" dirty="0" smtClean="0"/>
              <a:t>detrimental</a:t>
            </a:r>
            <a:r>
              <a:rPr lang="en-US" dirty="0" smtClean="0"/>
              <a:t> to a flower, so be certain they </a:t>
            </a:r>
            <a:r>
              <a:rPr lang="en-US" u="sng" dirty="0" smtClean="0"/>
              <a:t>do not distort </a:t>
            </a:r>
            <a:r>
              <a:rPr lang="en-US" dirty="0" smtClean="0"/>
              <a:t>the flower’s shape or weigh it down.</a:t>
            </a:r>
          </a:p>
          <a:p>
            <a:pPr>
              <a:buNone/>
            </a:pPr>
            <a:endParaRPr lang="en-US" dirty="0"/>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133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Types of Beard Extensions</a:t>
            </a:r>
            <a:endParaRPr lang="en-US" dirty="0"/>
          </a:p>
        </p:txBody>
      </p:sp>
      <p:sp>
        <p:nvSpPr>
          <p:cNvPr id="3" name="Content Placeholder 2"/>
          <p:cNvSpPr>
            <a:spLocks noGrp="1"/>
          </p:cNvSpPr>
          <p:nvPr>
            <p:ph idx="1"/>
          </p:nvPr>
        </p:nvSpPr>
        <p:spPr/>
        <p:txBody>
          <a:bodyPr>
            <a:normAutofit/>
          </a:bodyPr>
          <a:lstStyle/>
          <a:p>
            <a:pPr>
              <a:buNone/>
            </a:pPr>
            <a:r>
              <a:rPr lang="en-US" dirty="0" smtClean="0"/>
              <a:t>	Flounces can be </a:t>
            </a:r>
            <a:r>
              <a:rPr lang="en-US" u="sng" dirty="0" smtClean="0"/>
              <a:t>detrimental</a:t>
            </a:r>
            <a:r>
              <a:rPr lang="en-US" dirty="0" smtClean="0"/>
              <a:t> to a flower, so be certain they </a:t>
            </a:r>
            <a:r>
              <a:rPr lang="en-US" u="sng" dirty="0" smtClean="0"/>
              <a:t>do not distort </a:t>
            </a:r>
            <a:r>
              <a:rPr lang="en-US" dirty="0" smtClean="0"/>
              <a:t>the flower’s shape or weigh it down.</a:t>
            </a:r>
          </a:p>
          <a:p>
            <a:pPr>
              <a:buNone/>
            </a:pPr>
            <a:endParaRPr lang="en-US" dirty="0"/>
          </a:p>
          <a:p>
            <a:pPr>
              <a:buNone/>
            </a:pPr>
            <a:r>
              <a:rPr lang="en-US" dirty="0" smtClean="0"/>
              <a:t>	Properly, the </a:t>
            </a:r>
            <a:r>
              <a:rPr lang="en-US" u="sng" dirty="0" smtClean="0"/>
              <a:t>overall effect should be a harmonious extension of the flower form.</a:t>
            </a:r>
          </a:p>
          <a:p>
            <a:pPr>
              <a:buNone/>
            </a:pPr>
            <a:endParaRPr lang="en-US" dirty="0"/>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134</a:t>
            </a:fld>
            <a:endParaRPr lang="en-US"/>
          </a:p>
        </p:txBody>
      </p:sp>
    </p:spTree>
    <p:extLst>
      <p:ext uri="{BB962C8B-B14F-4D97-AF65-F5344CB8AC3E}">
        <p14:creationId xmlns:p14="http://schemas.microsoft.com/office/powerpoint/2010/main" val="3538227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Types of Beard Extensions</a:t>
            </a:r>
            <a:endParaRPr lang="en-US" dirty="0"/>
          </a:p>
        </p:txBody>
      </p:sp>
      <p:sp>
        <p:nvSpPr>
          <p:cNvPr id="3" name="Content Placeholder 2"/>
          <p:cNvSpPr>
            <a:spLocks noGrp="1"/>
          </p:cNvSpPr>
          <p:nvPr>
            <p:ph idx="1"/>
          </p:nvPr>
        </p:nvSpPr>
        <p:spPr/>
        <p:txBody>
          <a:bodyPr>
            <a:normAutofit/>
          </a:bodyPr>
          <a:lstStyle/>
          <a:p>
            <a:pPr>
              <a:buNone/>
            </a:pPr>
            <a:r>
              <a:rPr lang="en-US" dirty="0" smtClean="0"/>
              <a:t>	Horns, spooned and flounced varieties </a:t>
            </a:r>
            <a:r>
              <a:rPr lang="en-US" u="sng" dirty="0" smtClean="0"/>
              <a:t>will not consistently produce</a:t>
            </a:r>
            <a:r>
              <a:rPr lang="en-US" dirty="0" smtClean="0"/>
              <a:t> these unique projections, but they do appear on the better cultivars with marked regularity.</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135</a:t>
            </a:fld>
            <a:endParaRPr lang="en-US"/>
          </a:p>
        </p:txBody>
      </p:sp>
    </p:spTree>
    <p:extLst>
      <p:ext uri="{BB962C8B-B14F-4D97-AF65-F5344CB8AC3E}">
        <p14:creationId xmlns:p14="http://schemas.microsoft.com/office/powerpoint/2010/main" val="1978115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Types of Beard Extensions</a:t>
            </a:r>
            <a:endParaRPr lang="en-US" dirty="0"/>
          </a:p>
        </p:txBody>
      </p:sp>
      <p:sp>
        <p:nvSpPr>
          <p:cNvPr id="3" name="Content Placeholder 2"/>
          <p:cNvSpPr>
            <a:spLocks noGrp="1"/>
          </p:cNvSpPr>
          <p:nvPr>
            <p:ph idx="1"/>
          </p:nvPr>
        </p:nvSpPr>
        <p:spPr/>
        <p:txBody>
          <a:bodyPr/>
          <a:lstStyle/>
          <a:p>
            <a:pPr>
              <a:buNone/>
            </a:pPr>
            <a:r>
              <a:rPr lang="en-US" dirty="0" smtClean="0"/>
              <a:t>	The unique nature of the space age iris </a:t>
            </a:r>
            <a:r>
              <a:rPr lang="en-US" u="sng" dirty="0" smtClean="0"/>
              <a:t>must not override</a:t>
            </a:r>
            <a:r>
              <a:rPr lang="en-US" dirty="0" smtClean="0"/>
              <a:t> the guidelines on form and proportion for the class being evaluated.</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136</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2400" dirty="0" smtClean="0"/>
              <a:t>Love in the Air (L. Miller 2014) BB </a:t>
            </a:r>
            <a:endParaRPr lang="en-US" sz="2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272382"/>
            <a:ext cx="5357018" cy="5357018"/>
          </a:xfrm>
        </p:spPr>
      </p:pic>
      <p:sp>
        <p:nvSpPr>
          <p:cNvPr id="4" name="Slide Number Placeholder 3"/>
          <p:cNvSpPr>
            <a:spLocks noGrp="1"/>
          </p:cNvSpPr>
          <p:nvPr>
            <p:ph type="sldNum" sz="quarter" idx="12"/>
          </p:nvPr>
        </p:nvSpPr>
        <p:spPr/>
        <p:txBody>
          <a:bodyPr/>
          <a:lstStyle/>
          <a:p>
            <a:fld id="{56E1DF9B-159C-4B18-97B8-A208C771CE8E}" type="slidenum">
              <a:rPr lang="en-US" smtClean="0"/>
              <a:pPr/>
              <a:t>137</a:t>
            </a:fld>
            <a:endParaRPr lang="en-US"/>
          </a:p>
        </p:txBody>
      </p:sp>
    </p:spTree>
    <p:extLst>
      <p:ext uri="{BB962C8B-B14F-4D97-AF65-F5344CB8AC3E}">
        <p14:creationId xmlns:p14="http://schemas.microsoft.com/office/powerpoint/2010/main" val="163787672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1143000"/>
          </a:xfrm>
        </p:spPr>
        <p:txBody>
          <a:bodyPr>
            <a:normAutofit/>
          </a:bodyPr>
          <a:lstStyle/>
          <a:p>
            <a:r>
              <a:rPr lang="en-US" sz="2400" dirty="0" smtClean="0"/>
              <a:t>Angler Fish (Gerald Richardson 2014) TB</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1143000"/>
            <a:ext cx="5748136" cy="5486400"/>
          </a:xfrm>
        </p:spPr>
      </p:pic>
      <p:sp>
        <p:nvSpPr>
          <p:cNvPr id="4" name="Slide Number Placeholder 3"/>
          <p:cNvSpPr>
            <a:spLocks noGrp="1"/>
          </p:cNvSpPr>
          <p:nvPr>
            <p:ph type="sldNum" sz="quarter" idx="12"/>
          </p:nvPr>
        </p:nvSpPr>
        <p:spPr/>
        <p:txBody>
          <a:bodyPr/>
          <a:lstStyle/>
          <a:p>
            <a:fld id="{56E1DF9B-159C-4B18-97B8-A208C771CE8E}" type="slidenum">
              <a:rPr lang="en-US" smtClean="0"/>
              <a:pPr/>
              <a:t>138</a:t>
            </a:fld>
            <a:endParaRPr lang="en-US"/>
          </a:p>
        </p:txBody>
      </p:sp>
    </p:spTree>
    <p:extLst>
      <p:ext uri="{BB962C8B-B14F-4D97-AF65-F5344CB8AC3E}">
        <p14:creationId xmlns:p14="http://schemas.microsoft.com/office/powerpoint/2010/main" val="146100386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Clydesdale (M. Smith 2014) TB</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066800"/>
            <a:ext cx="5562600" cy="5562600"/>
          </a:xfrm>
        </p:spPr>
      </p:pic>
      <p:sp>
        <p:nvSpPr>
          <p:cNvPr id="4" name="Slide Number Placeholder 3"/>
          <p:cNvSpPr>
            <a:spLocks noGrp="1"/>
          </p:cNvSpPr>
          <p:nvPr>
            <p:ph type="sldNum" sz="quarter" idx="12"/>
          </p:nvPr>
        </p:nvSpPr>
        <p:spPr/>
        <p:txBody>
          <a:bodyPr/>
          <a:lstStyle/>
          <a:p>
            <a:fld id="{56E1DF9B-159C-4B18-97B8-A208C771CE8E}" type="slidenum">
              <a:rPr lang="en-US" smtClean="0"/>
              <a:pPr/>
              <a:t>139</a:t>
            </a:fld>
            <a:endParaRPr lang="en-US"/>
          </a:p>
        </p:txBody>
      </p:sp>
    </p:spTree>
    <p:extLst>
      <p:ext uri="{BB962C8B-B14F-4D97-AF65-F5344CB8AC3E}">
        <p14:creationId xmlns:p14="http://schemas.microsoft.com/office/powerpoint/2010/main" val="3969431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Multiple-Petal Flowers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lstStyle/>
          <a:p>
            <a:pPr>
              <a:buNone/>
            </a:pPr>
            <a:r>
              <a:rPr lang="en-US" dirty="0" smtClean="0"/>
              <a:t>	</a:t>
            </a:r>
            <a:r>
              <a:rPr lang="en-US" b="1" dirty="0" smtClean="0">
                <a:latin typeface="Tempus Sans ITC" panose="04020404030D07020202" pitchFamily="82" charset="0"/>
              </a:rPr>
              <a:t>There are multi-petal novelty irises with flowers that display more than three standards and three falls.  Yet, the flowers </a:t>
            </a:r>
            <a:r>
              <a:rPr lang="en-US" b="1" u="sng" dirty="0" smtClean="0">
                <a:latin typeface="Tempus Sans ITC" panose="04020404030D07020202" pitchFamily="82" charset="0"/>
              </a:rPr>
              <a:t>should still have the basic outline of an iris flower</a:t>
            </a:r>
            <a:r>
              <a:rPr lang="en-US" b="1" dirty="0" smtClean="0">
                <a:latin typeface="Tempus Sans ITC" panose="04020404030D07020202" pitchFamily="82" charset="0"/>
              </a:rPr>
              <a:t>.  </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14</a:t>
            </a:fld>
            <a:endParaRPr lang="en-US"/>
          </a:p>
        </p:txBody>
      </p:sp>
    </p:spTree>
    <p:extLst>
      <p:ext uri="{BB962C8B-B14F-4D97-AF65-F5344CB8AC3E}">
        <p14:creationId xmlns:p14="http://schemas.microsoft.com/office/powerpoint/2010/main" val="188555500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1143000"/>
          </a:xfrm>
        </p:spPr>
        <p:txBody>
          <a:bodyPr>
            <a:normAutofit/>
          </a:bodyPr>
          <a:lstStyle/>
          <a:p>
            <a:r>
              <a:rPr lang="en-US" sz="2400" dirty="0" smtClean="0"/>
              <a:t>Gesundheit (</a:t>
            </a:r>
            <a:r>
              <a:rPr lang="en-US" sz="2400" dirty="0" err="1" smtClean="0"/>
              <a:t>Bunnell</a:t>
            </a:r>
            <a:r>
              <a:rPr lang="en-US" sz="2400" dirty="0" smtClean="0"/>
              <a:t> 2012) MTB</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143000"/>
            <a:ext cx="5486400" cy="5486400"/>
          </a:xfrm>
        </p:spPr>
      </p:pic>
      <p:sp>
        <p:nvSpPr>
          <p:cNvPr id="4" name="Slide Number Placeholder 3"/>
          <p:cNvSpPr>
            <a:spLocks noGrp="1"/>
          </p:cNvSpPr>
          <p:nvPr>
            <p:ph type="sldNum" sz="quarter" idx="12"/>
          </p:nvPr>
        </p:nvSpPr>
        <p:spPr/>
        <p:txBody>
          <a:bodyPr/>
          <a:lstStyle/>
          <a:p>
            <a:fld id="{56E1DF9B-159C-4B18-97B8-A208C771CE8E}" type="slidenum">
              <a:rPr lang="en-US" smtClean="0"/>
              <a:pPr/>
              <a:t>140</a:t>
            </a:fld>
            <a:endParaRPr lang="en-US"/>
          </a:p>
        </p:txBody>
      </p:sp>
    </p:spTree>
    <p:extLst>
      <p:ext uri="{BB962C8B-B14F-4D97-AF65-F5344CB8AC3E}">
        <p14:creationId xmlns:p14="http://schemas.microsoft.com/office/powerpoint/2010/main" val="231724070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1143000"/>
          </a:xfrm>
        </p:spPr>
        <p:txBody>
          <a:bodyPr>
            <a:normAutofit/>
          </a:bodyPr>
          <a:lstStyle/>
          <a:p>
            <a:r>
              <a:rPr lang="en-US" sz="2400" dirty="0" smtClean="0"/>
              <a:t>Die Laughing (Paul Black 2014) TB</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098774"/>
            <a:ext cx="5793095" cy="5530626"/>
          </a:xfrm>
        </p:spPr>
      </p:pic>
      <p:sp>
        <p:nvSpPr>
          <p:cNvPr id="4" name="Slide Number Placeholder 3"/>
          <p:cNvSpPr>
            <a:spLocks noGrp="1"/>
          </p:cNvSpPr>
          <p:nvPr>
            <p:ph type="sldNum" sz="quarter" idx="12"/>
          </p:nvPr>
        </p:nvSpPr>
        <p:spPr/>
        <p:txBody>
          <a:bodyPr/>
          <a:lstStyle/>
          <a:p>
            <a:fld id="{56E1DF9B-159C-4B18-97B8-A208C771CE8E}" type="slidenum">
              <a:rPr lang="en-US" smtClean="0"/>
              <a:pPr/>
              <a:t>141</a:t>
            </a:fld>
            <a:endParaRPr lang="en-US"/>
          </a:p>
        </p:txBody>
      </p:sp>
    </p:spTree>
    <p:extLst>
      <p:ext uri="{BB962C8B-B14F-4D97-AF65-F5344CB8AC3E}">
        <p14:creationId xmlns:p14="http://schemas.microsoft.com/office/powerpoint/2010/main" val="302710940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Wonders Never Cease (Paul Black 2007) TB</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219200"/>
            <a:ext cx="5410200" cy="5410200"/>
          </a:xfrm>
        </p:spPr>
      </p:pic>
      <p:sp>
        <p:nvSpPr>
          <p:cNvPr id="4" name="Slide Number Placeholder 3"/>
          <p:cNvSpPr>
            <a:spLocks noGrp="1"/>
          </p:cNvSpPr>
          <p:nvPr>
            <p:ph type="sldNum" sz="quarter" idx="12"/>
          </p:nvPr>
        </p:nvSpPr>
        <p:spPr/>
        <p:txBody>
          <a:bodyPr/>
          <a:lstStyle/>
          <a:p>
            <a:fld id="{56E1DF9B-159C-4B18-97B8-A208C771CE8E}" type="slidenum">
              <a:rPr lang="en-US" smtClean="0"/>
              <a:pPr/>
              <a:t>142</a:t>
            </a:fld>
            <a:endParaRPr lang="en-US"/>
          </a:p>
        </p:txBody>
      </p:sp>
    </p:spTree>
    <p:extLst>
      <p:ext uri="{BB962C8B-B14F-4D97-AF65-F5344CB8AC3E}">
        <p14:creationId xmlns:p14="http://schemas.microsoft.com/office/powerpoint/2010/main" val="72540290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381000"/>
            <a:ext cx="8231491" cy="6172200"/>
          </a:xfrm>
        </p:spPr>
      </p:pic>
      <p:sp>
        <p:nvSpPr>
          <p:cNvPr id="4" name="Slide Number Placeholder 3"/>
          <p:cNvSpPr>
            <a:spLocks noGrp="1"/>
          </p:cNvSpPr>
          <p:nvPr>
            <p:ph type="sldNum" sz="quarter" idx="12"/>
          </p:nvPr>
        </p:nvSpPr>
        <p:spPr/>
        <p:txBody>
          <a:bodyPr/>
          <a:lstStyle/>
          <a:p>
            <a:fld id="{56E1DF9B-159C-4B18-97B8-A208C771CE8E}" type="slidenum">
              <a:rPr lang="en-US" smtClean="0"/>
              <a:pPr/>
              <a:t>143</a:t>
            </a:fld>
            <a:endParaRPr lang="en-US"/>
          </a:p>
        </p:txBody>
      </p:sp>
    </p:spTree>
    <p:extLst>
      <p:ext uri="{BB962C8B-B14F-4D97-AF65-F5344CB8AC3E}">
        <p14:creationId xmlns:p14="http://schemas.microsoft.com/office/powerpoint/2010/main" val="133915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Wizard of Odds (Black 2009) TB</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066800"/>
            <a:ext cx="7306344" cy="5486400"/>
          </a:xfrm>
        </p:spPr>
      </p:pic>
      <p:sp>
        <p:nvSpPr>
          <p:cNvPr id="4" name="Slide Number Placeholder 3"/>
          <p:cNvSpPr>
            <a:spLocks noGrp="1"/>
          </p:cNvSpPr>
          <p:nvPr>
            <p:ph type="sldNum" sz="quarter" idx="12"/>
          </p:nvPr>
        </p:nvSpPr>
        <p:spPr/>
        <p:txBody>
          <a:bodyPr/>
          <a:lstStyle/>
          <a:p>
            <a:fld id="{56E1DF9B-159C-4B18-97B8-A208C771CE8E}" type="slidenum">
              <a:rPr lang="en-US" smtClean="0"/>
              <a:pPr/>
              <a:t>144</a:t>
            </a:fld>
            <a:endParaRPr lang="en-US"/>
          </a:p>
        </p:txBody>
      </p:sp>
    </p:spTree>
    <p:extLst>
      <p:ext uri="{BB962C8B-B14F-4D97-AF65-F5344CB8AC3E}">
        <p14:creationId xmlns:p14="http://schemas.microsoft.com/office/powerpoint/2010/main" val="305466906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Scrambled (Black 2014) MTB</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143000"/>
            <a:ext cx="5326380" cy="5486400"/>
          </a:xfrm>
        </p:spPr>
      </p:pic>
      <p:sp>
        <p:nvSpPr>
          <p:cNvPr id="4" name="Slide Number Placeholder 3"/>
          <p:cNvSpPr>
            <a:spLocks noGrp="1"/>
          </p:cNvSpPr>
          <p:nvPr>
            <p:ph type="sldNum" sz="quarter" idx="12"/>
          </p:nvPr>
        </p:nvSpPr>
        <p:spPr/>
        <p:txBody>
          <a:bodyPr/>
          <a:lstStyle/>
          <a:p>
            <a:fld id="{56E1DF9B-159C-4B18-97B8-A208C771CE8E}" type="slidenum">
              <a:rPr lang="en-US" smtClean="0"/>
              <a:pPr/>
              <a:t>145</a:t>
            </a:fld>
            <a:endParaRPr lang="en-US"/>
          </a:p>
        </p:txBody>
      </p:sp>
    </p:spTree>
    <p:extLst>
      <p:ext uri="{BB962C8B-B14F-4D97-AF65-F5344CB8AC3E}">
        <p14:creationId xmlns:p14="http://schemas.microsoft.com/office/powerpoint/2010/main" val="20397580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Broke Again (Tyson 2010) TB</a:t>
            </a:r>
            <a:endParaRPr lang="en-US" sz="24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146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7315200" cy="5486400"/>
          </a:xfrm>
          <a:prstGeom prst="rect">
            <a:avLst/>
          </a:prstGeom>
        </p:spPr>
      </p:pic>
    </p:spTree>
    <p:extLst>
      <p:ext uri="{BB962C8B-B14F-4D97-AF65-F5344CB8AC3E}">
        <p14:creationId xmlns:p14="http://schemas.microsoft.com/office/powerpoint/2010/main" val="18382359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Tail Hook (L. Miller 2010) TB</a:t>
            </a:r>
            <a:endParaRPr lang="en-US" sz="2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799" y="1119980"/>
            <a:ext cx="5585619" cy="5585619"/>
          </a:xfrm>
        </p:spPr>
      </p:pic>
      <p:sp>
        <p:nvSpPr>
          <p:cNvPr id="4" name="Slide Number Placeholder 3"/>
          <p:cNvSpPr>
            <a:spLocks noGrp="1"/>
          </p:cNvSpPr>
          <p:nvPr>
            <p:ph type="sldNum" sz="quarter" idx="12"/>
          </p:nvPr>
        </p:nvSpPr>
        <p:spPr/>
        <p:txBody>
          <a:bodyPr/>
          <a:lstStyle/>
          <a:p>
            <a:fld id="{56E1DF9B-159C-4B18-97B8-A208C771CE8E}" type="slidenum">
              <a:rPr lang="en-US" smtClean="0"/>
              <a:pPr/>
              <a:t>147</a:t>
            </a:fld>
            <a:endParaRPr lang="en-US"/>
          </a:p>
        </p:txBody>
      </p:sp>
    </p:spTree>
    <p:extLst>
      <p:ext uri="{BB962C8B-B14F-4D97-AF65-F5344CB8AC3E}">
        <p14:creationId xmlns:p14="http://schemas.microsoft.com/office/powerpoint/2010/main" val="211505068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Alessandra’s Gift (B. Spoon 2011) TB</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219200"/>
            <a:ext cx="8019826" cy="5334000"/>
          </a:xfrm>
        </p:spPr>
      </p:pic>
      <p:sp>
        <p:nvSpPr>
          <p:cNvPr id="4" name="Slide Number Placeholder 3"/>
          <p:cNvSpPr>
            <a:spLocks noGrp="1"/>
          </p:cNvSpPr>
          <p:nvPr>
            <p:ph type="sldNum" sz="quarter" idx="12"/>
          </p:nvPr>
        </p:nvSpPr>
        <p:spPr/>
        <p:txBody>
          <a:bodyPr/>
          <a:lstStyle/>
          <a:p>
            <a:fld id="{56E1DF9B-159C-4B18-97B8-A208C771CE8E}" type="slidenum">
              <a:rPr lang="en-US" smtClean="0"/>
              <a:pPr/>
              <a:t>148</a:t>
            </a:fld>
            <a:endParaRPr lang="en-US"/>
          </a:p>
        </p:txBody>
      </p:sp>
    </p:spTree>
    <p:extLst>
      <p:ext uri="{BB962C8B-B14F-4D97-AF65-F5344CB8AC3E}">
        <p14:creationId xmlns:p14="http://schemas.microsoft.com/office/powerpoint/2010/main" val="306912312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Coyote Ugly (</a:t>
            </a:r>
            <a:r>
              <a:rPr lang="en-US" sz="2400" dirty="0" err="1" smtClean="0"/>
              <a:t>Kasperak</a:t>
            </a:r>
            <a:r>
              <a:rPr lang="en-US" sz="2400" dirty="0" smtClean="0"/>
              <a:t> 2007) TB</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920" y="1143000"/>
            <a:ext cx="5330080" cy="5562600"/>
          </a:xfrm>
        </p:spPr>
      </p:pic>
      <p:sp>
        <p:nvSpPr>
          <p:cNvPr id="4" name="Slide Number Placeholder 3"/>
          <p:cNvSpPr>
            <a:spLocks noGrp="1"/>
          </p:cNvSpPr>
          <p:nvPr>
            <p:ph type="sldNum" sz="quarter" idx="12"/>
          </p:nvPr>
        </p:nvSpPr>
        <p:spPr/>
        <p:txBody>
          <a:bodyPr/>
          <a:lstStyle/>
          <a:p>
            <a:fld id="{56E1DF9B-159C-4B18-97B8-A208C771CE8E}" type="slidenum">
              <a:rPr lang="en-US" smtClean="0"/>
              <a:pPr/>
              <a:t>149</a:t>
            </a:fld>
            <a:endParaRPr lang="en-US"/>
          </a:p>
        </p:txBody>
      </p:sp>
    </p:spTree>
    <p:extLst>
      <p:ext uri="{BB962C8B-B14F-4D97-AF65-F5344CB8AC3E}">
        <p14:creationId xmlns:p14="http://schemas.microsoft.com/office/powerpoint/2010/main" val="2120729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Multiple-Petal Flowers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lstStyle/>
          <a:p>
            <a:pPr>
              <a:buNone/>
            </a:pPr>
            <a:r>
              <a:rPr lang="en-US" dirty="0" smtClean="0"/>
              <a:t>	</a:t>
            </a:r>
            <a:r>
              <a:rPr lang="en-US" b="1" dirty="0" smtClean="0">
                <a:latin typeface="Tempus Sans ITC" panose="04020404030D07020202" pitchFamily="82" charset="0"/>
              </a:rPr>
              <a:t>There are multi-petal novelty irises with flowers that display more than three standards and three falls.  Yet, the flowers </a:t>
            </a:r>
            <a:r>
              <a:rPr lang="en-US" b="1" u="sng" dirty="0" smtClean="0">
                <a:latin typeface="Tempus Sans ITC" panose="04020404030D07020202" pitchFamily="82" charset="0"/>
              </a:rPr>
              <a:t>should still have the basic outline of an iris flower</a:t>
            </a:r>
            <a:r>
              <a:rPr lang="en-US" b="1" dirty="0" smtClean="0">
                <a:latin typeface="Tempus Sans ITC" panose="04020404030D07020202" pitchFamily="82" charset="0"/>
              </a:rPr>
              <a:t>.  There are novelty irises with irregular color applications.</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15</a:t>
            </a:fld>
            <a:endParaRPr lang="en-US"/>
          </a:p>
        </p:txBody>
      </p:sp>
    </p:spTree>
    <p:extLst>
      <p:ext uri="{BB962C8B-B14F-4D97-AF65-F5344CB8AC3E}">
        <p14:creationId xmlns:p14="http://schemas.microsoft.com/office/powerpoint/2010/main" val="375888278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Peekaboo Zebu (</a:t>
            </a:r>
            <a:r>
              <a:rPr lang="en-US" sz="2400" dirty="0" err="1" smtClean="0"/>
              <a:t>Kasperak</a:t>
            </a:r>
            <a:r>
              <a:rPr lang="en-US" sz="2400" dirty="0" smtClean="0"/>
              <a:t> 2005) TB</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066800"/>
            <a:ext cx="5638800" cy="5638800"/>
          </a:xfrm>
        </p:spPr>
      </p:pic>
      <p:sp>
        <p:nvSpPr>
          <p:cNvPr id="4" name="Slide Number Placeholder 3"/>
          <p:cNvSpPr>
            <a:spLocks noGrp="1"/>
          </p:cNvSpPr>
          <p:nvPr>
            <p:ph type="sldNum" sz="quarter" idx="12"/>
          </p:nvPr>
        </p:nvSpPr>
        <p:spPr/>
        <p:txBody>
          <a:bodyPr/>
          <a:lstStyle/>
          <a:p>
            <a:fld id="{56E1DF9B-159C-4B18-97B8-A208C771CE8E}" type="slidenum">
              <a:rPr lang="en-US" smtClean="0"/>
              <a:pPr/>
              <a:t>150</a:t>
            </a:fld>
            <a:endParaRPr lang="en-US"/>
          </a:p>
        </p:txBody>
      </p:sp>
    </p:spTree>
    <p:extLst>
      <p:ext uri="{BB962C8B-B14F-4D97-AF65-F5344CB8AC3E}">
        <p14:creationId xmlns:p14="http://schemas.microsoft.com/office/powerpoint/2010/main" val="50584443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Peggy Anne (G. Sutton 2007) TB</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066800"/>
            <a:ext cx="5870818" cy="5562600"/>
          </a:xfrm>
        </p:spPr>
      </p:pic>
      <p:sp>
        <p:nvSpPr>
          <p:cNvPr id="4" name="Slide Number Placeholder 3"/>
          <p:cNvSpPr>
            <a:spLocks noGrp="1"/>
          </p:cNvSpPr>
          <p:nvPr>
            <p:ph type="sldNum" sz="quarter" idx="12"/>
          </p:nvPr>
        </p:nvSpPr>
        <p:spPr/>
        <p:txBody>
          <a:bodyPr/>
          <a:lstStyle/>
          <a:p>
            <a:fld id="{56E1DF9B-159C-4B18-97B8-A208C771CE8E}" type="slidenum">
              <a:rPr lang="en-US" smtClean="0"/>
              <a:pPr/>
              <a:t>151</a:t>
            </a:fld>
            <a:endParaRPr lang="en-US"/>
          </a:p>
        </p:txBody>
      </p:sp>
    </p:spTree>
    <p:extLst>
      <p:ext uri="{BB962C8B-B14F-4D97-AF65-F5344CB8AC3E}">
        <p14:creationId xmlns:p14="http://schemas.microsoft.com/office/powerpoint/2010/main" val="31008384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Stilettos (T. Johnson 2009) TB</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119982"/>
            <a:ext cx="5562600" cy="5562600"/>
          </a:xfrm>
        </p:spPr>
      </p:pic>
      <p:sp>
        <p:nvSpPr>
          <p:cNvPr id="4" name="Slide Number Placeholder 3"/>
          <p:cNvSpPr>
            <a:spLocks noGrp="1"/>
          </p:cNvSpPr>
          <p:nvPr>
            <p:ph type="sldNum" sz="quarter" idx="12"/>
          </p:nvPr>
        </p:nvSpPr>
        <p:spPr/>
        <p:txBody>
          <a:bodyPr/>
          <a:lstStyle/>
          <a:p>
            <a:fld id="{56E1DF9B-159C-4B18-97B8-A208C771CE8E}" type="slidenum">
              <a:rPr lang="en-US" smtClean="0"/>
              <a:pPr/>
              <a:t>152</a:t>
            </a:fld>
            <a:endParaRPr lang="en-US"/>
          </a:p>
        </p:txBody>
      </p:sp>
    </p:spTree>
    <p:extLst>
      <p:ext uri="{BB962C8B-B14F-4D97-AF65-F5344CB8AC3E}">
        <p14:creationId xmlns:p14="http://schemas.microsoft.com/office/powerpoint/2010/main" val="284293637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Orangutan Orange (</a:t>
            </a:r>
            <a:r>
              <a:rPr lang="en-US" sz="2400" dirty="0" err="1" smtClean="0"/>
              <a:t>Kasperak</a:t>
            </a:r>
            <a:r>
              <a:rPr lang="en-US" sz="2400" dirty="0" smtClean="0"/>
              <a:t> 2009) TB</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43000"/>
            <a:ext cx="7213600" cy="5410200"/>
          </a:xfrm>
        </p:spPr>
      </p:pic>
      <p:sp>
        <p:nvSpPr>
          <p:cNvPr id="4" name="Slide Number Placeholder 3"/>
          <p:cNvSpPr>
            <a:spLocks noGrp="1"/>
          </p:cNvSpPr>
          <p:nvPr>
            <p:ph type="sldNum" sz="quarter" idx="12"/>
          </p:nvPr>
        </p:nvSpPr>
        <p:spPr/>
        <p:txBody>
          <a:bodyPr/>
          <a:lstStyle/>
          <a:p>
            <a:fld id="{56E1DF9B-159C-4B18-97B8-A208C771CE8E}" type="slidenum">
              <a:rPr lang="en-US" smtClean="0"/>
              <a:pPr/>
              <a:t>153</a:t>
            </a:fld>
            <a:endParaRPr lang="en-US"/>
          </a:p>
        </p:txBody>
      </p:sp>
    </p:spTree>
    <p:extLst>
      <p:ext uri="{BB962C8B-B14F-4D97-AF65-F5344CB8AC3E}">
        <p14:creationId xmlns:p14="http://schemas.microsoft.com/office/powerpoint/2010/main" val="115430163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Dragon Flight (Nichols 2001) TB</a:t>
            </a:r>
            <a:endParaRPr lang="en-US" sz="2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143000"/>
            <a:ext cx="7315200" cy="5486400"/>
          </a:xfrm>
        </p:spPr>
      </p:pic>
      <p:sp>
        <p:nvSpPr>
          <p:cNvPr id="4" name="Slide Number Placeholder 3"/>
          <p:cNvSpPr>
            <a:spLocks noGrp="1"/>
          </p:cNvSpPr>
          <p:nvPr>
            <p:ph type="sldNum" sz="quarter" idx="12"/>
          </p:nvPr>
        </p:nvSpPr>
        <p:spPr/>
        <p:txBody>
          <a:bodyPr/>
          <a:lstStyle/>
          <a:p>
            <a:fld id="{56E1DF9B-159C-4B18-97B8-A208C771CE8E}" type="slidenum">
              <a:rPr lang="en-US" smtClean="0"/>
              <a:pPr/>
              <a:t>154</a:t>
            </a:fld>
            <a:endParaRPr lang="en-US"/>
          </a:p>
        </p:txBody>
      </p:sp>
    </p:spTree>
    <p:extLst>
      <p:ext uri="{BB962C8B-B14F-4D97-AF65-F5344CB8AC3E}">
        <p14:creationId xmlns:p14="http://schemas.microsoft.com/office/powerpoint/2010/main" val="247530416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766465"/>
            <a:ext cx="7620000" cy="5715000"/>
          </a:xfrm>
        </p:spPr>
      </p:pic>
      <p:sp>
        <p:nvSpPr>
          <p:cNvPr id="4" name="Slide Number Placeholder 3"/>
          <p:cNvSpPr>
            <a:spLocks noGrp="1"/>
          </p:cNvSpPr>
          <p:nvPr>
            <p:ph type="sldNum" sz="quarter" idx="12"/>
          </p:nvPr>
        </p:nvSpPr>
        <p:spPr/>
        <p:txBody>
          <a:bodyPr/>
          <a:lstStyle/>
          <a:p>
            <a:fld id="{56E1DF9B-159C-4B18-97B8-A208C771CE8E}" type="slidenum">
              <a:rPr lang="en-US" smtClean="0"/>
              <a:pPr/>
              <a:t>155</a:t>
            </a:fld>
            <a:endParaRPr lang="en-US"/>
          </a:p>
        </p:txBody>
      </p:sp>
      <p:sp>
        <p:nvSpPr>
          <p:cNvPr id="3" name="TextBox 2"/>
          <p:cNvSpPr txBox="1"/>
          <p:nvPr/>
        </p:nvSpPr>
        <p:spPr>
          <a:xfrm>
            <a:off x="4054997" y="304800"/>
            <a:ext cx="898003" cy="461665"/>
          </a:xfrm>
          <a:prstGeom prst="rect">
            <a:avLst/>
          </a:prstGeom>
          <a:noFill/>
        </p:spPr>
        <p:txBody>
          <a:bodyPr wrap="none" rtlCol="0">
            <a:spAutoFit/>
          </a:bodyPr>
          <a:lstStyle/>
          <a:p>
            <a:r>
              <a:rPr lang="en-US" sz="2400" dirty="0" smtClean="0"/>
              <a:t>?????</a:t>
            </a:r>
            <a:endParaRPr lang="en-US" sz="2400" dirty="0"/>
          </a:p>
        </p:txBody>
      </p:sp>
    </p:spTree>
    <p:extLst>
      <p:ext uri="{BB962C8B-B14F-4D97-AF65-F5344CB8AC3E}">
        <p14:creationId xmlns:p14="http://schemas.microsoft.com/office/powerpoint/2010/main" val="186943081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dirty="0" smtClean="0"/>
              <a:t>Meet a Geek (</a:t>
            </a:r>
            <a:r>
              <a:rPr lang="en-US" sz="2400" dirty="0" err="1" smtClean="0"/>
              <a:t>Burseen</a:t>
            </a:r>
            <a:r>
              <a:rPr lang="en-US" sz="2400" dirty="0" smtClean="0"/>
              <a:t> 2013) TB</a:t>
            </a:r>
            <a:endParaRPr lang="en-US" sz="2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914400"/>
            <a:ext cx="7620000" cy="5715000"/>
          </a:xfrm>
        </p:spPr>
      </p:pic>
      <p:sp>
        <p:nvSpPr>
          <p:cNvPr id="4" name="Slide Number Placeholder 3"/>
          <p:cNvSpPr>
            <a:spLocks noGrp="1"/>
          </p:cNvSpPr>
          <p:nvPr>
            <p:ph type="sldNum" sz="quarter" idx="12"/>
          </p:nvPr>
        </p:nvSpPr>
        <p:spPr/>
        <p:txBody>
          <a:bodyPr/>
          <a:lstStyle/>
          <a:p>
            <a:fld id="{56E1DF9B-159C-4B18-97B8-A208C771CE8E}" type="slidenum">
              <a:rPr lang="en-US" smtClean="0"/>
              <a:pPr/>
              <a:t>156</a:t>
            </a:fld>
            <a:endParaRPr lang="en-US"/>
          </a:p>
        </p:txBody>
      </p:sp>
    </p:spTree>
    <p:extLst>
      <p:ext uri="{BB962C8B-B14F-4D97-AF65-F5344CB8AC3E}">
        <p14:creationId xmlns:p14="http://schemas.microsoft.com/office/powerpoint/2010/main" val="191179178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dirty="0" smtClean="0"/>
              <a:t>Din (</a:t>
            </a:r>
            <a:r>
              <a:rPr lang="en-US" sz="2400" dirty="0" err="1" smtClean="0"/>
              <a:t>Burseen</a:t>
            </a:r>
            <a:r>
              <a:rPr lang="en-US" sz="2400" dirty="0" smtClean="0"/>
              <a:t> 2011) TB</a:t>
            </a:r>
            <a:endParaRPr lang="en-US" sz="24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157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886408"/>
            <a:ext cx="5181600" cy="5816082"/>
          </a:xfrm>
          <a:prstGeom prst="rect">
            <a:avLst/>
          </a:prstGeom>
        </p:spPr>
      </p:pic>
    </p:spTree>
    <p:extLst>
      <p:ext uri="{BB962C8B-B14F-4D97-AF65-F5344CB8AC3E}">
        <p14:creationId xmlns:p14="http://schemas.microsoft.com/office/powerpoint/2010/main" val="264677167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dirty="0" smtClean="0"/>
              <a:t>Din (</a:t>
            </a:r>
            <a:r>
              <a:rPr lang="en-US" sz="2400" dirty="0" err="1" smtClean="0"/>
              <a:t>Burseen</a:t>
            </a:r>
            <a:r>
              <a:rPr lang="en-US" sz="2400" dirty="0" smtClean="0"/>
              <a:t> 2011) TB</a:t>
            </a:r>
            <a:endParaRPr lang="en-US" sz="24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158</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64308"/>
            <a:ext cx="6553200" cy="5804783"/>
          </a:xfrm>
          <a:prstGeom prst="rect">
            <a:avLst/>
          </a:prstGeom>
        </p:spPr>
      </p:pic>
    </p:spTree>
    <p:extLst>
      <p:ext uri="{BB962C8B-B14F-4D97-AF65-F5344CB8AC3E}">
        <p14:creationId xmlns:p14="http://schemas.microsoft.com/office/powerpoint/2010/main" val="360056340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dirty="0" smtClean="0"/>
              <a:t>I </a:t>
            </a:r>
            <a:r>
              <a:rPr lang="en-US" sz="2400" dirty="0" err="1" smtClean="0"/>
              <a:t>Wuv</a:t>
            </a:r>
            <a:r>
              <a:rPr lang="en-US" sz="2400" dirty="0" smtClean="0"/>
              <a:t> </a:t>
            </a:r>
            <a:r>
              <a:rPr lang="en-US" sz="2400" dirty="0" err="1" smtClean="0"/>
              <a:t>Woses</a:t>
            </a:r>
            <a:r>
              <a:rPr lang="en-US" sz="2400" dirty="0" smtClean="0"/>
              <a:t> (</a:t>
            </a:r>
            <a:r>
              <a:rPr lang="en-US" sz="2400" dirty="0" err="1" smtClean="0"/>
              <a:t>Burseen</a:t>
            </a:r>
            <a:r>
              <a:rPr lang="en-US" sz="2400" dirty="0" smtClean="0"/>
              <a:t> 2008) TB</a:t>
            </a:r>
            <a:endParaRPr lang="en-US" sz="24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36600" y="838200"/>
            <a:ext cx="7721600" cy="5791200"/>
          </a:xfrm>
        </p:spPr>
      </p:pic>
      <p:sp>
        <p:nvSpPr>
          <p:cNvPr id="5" name="Slide Number Placeholder 4"/>
          <p:cNvSpPr>
            <a:spLocks noGrp="1"/>
          </p:cNvSpPr>
          <p:nvPr>
            <p:ph type="sldNum" sz="quarter" idx="12"/>
          </p:nvPr>
        </p:nvSpPr>
        <p:spPr/>
        <p:txBody>
          <a:bodyPr/>
          <a:lstStyle/>
          <a:p>
            <a:fld id="{56E1DF9B-159C-4B18-97B8-A208C771CE8E}" type="slidenum">
              <a:rPr lang="en-US" smtClean="0"/>
              <a:pPr/>
              <a:t>159</a:t>
            </a:fld>
            <a:endParaRPr lang="en-US"/>
          </a:p>
        </p:txBody>
      </p:sp>
    </p:spTree>
    <p:extLst>
      <p:ext uri="{BB962C8B-B14F-4D97-AF65-F5344CB8AC3E}">
        <p14:creationId xmlns:p14="http://schemas.microsoft.com/office/powerpoint/2010/main" val="4132783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Multiple-Petal Flowers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16</a:t>
            </a:fld>
            <a:endParaRPr lang="en-US"/>
          </a:p>
        </p:txBody>
      </p:sp>
      <p:pic>
        <p:nvPicPr>
          <p:cNvPr id="3074" name="Picture 2" descr="C:\My Documents\My Pictures\iris JT Aug 11\NTH degree.jpg"/>
          <p:cNvPicPr>
            <a:picLocks noChangeAspect="1" noChangeArrowheads="1"/>
          </p:cNvPicPr>
          <p:nvPr/>
        </p:nvPicPr>
        <p:blipFill>
          <a:blip r:embed="rId2" cstate="print"/>
          <a:srcRect/>
          <a:stretch>
            <a:fillRect/>
          </a:stretch>
        </p:blipFill>
        <p:spPr bwMode="auto">
          <a:xfrm>
            <a:off x="1828800" y="1170992"/>
            <a:ext cx="5485837" cy="5458408"/>
          </a:xfrm>
          <a:prstGeom prst="rect">
            <a:avLst/>
          </a:prstGeom>
          <a:noFill/>
        </p:spPr>
      </p:pic>
      <p:sp>
        <p:nvSpPr>
          <p:cNvPr id="3" name="TextBox 2"/>
          <p:cNvSpPr txBox="1"/>
          <p:nvPr/>
        </p:nvSpPr>
        <p:spPr>
          <a:xfrm>
            <a:off x="3201278" y="807880"/>
            <a:ext cx="2740879" cy="369332"/>
          </a:xfrm>
          <a:prstGeom prst="rect">
            <a:avLst/>
          </a:prstGeom>
          <a:noFill/>
        </p:spPr>
        <p:txBody>
          <a:bodyPr wrap="none" rtlCol="0">
            <a:spAutoFit/>
          </a:bodyPr>
          <a:lstStyle/>
          <a:p>
            <a:r>
              <a:rPr lang="en-US" dirty="0" smtClean="0"/>
              <a:t>Nth Degree (</a:t>
            </a:r>
            <a:r>
              <a:rPr lang="en-US" dirty="0" err="1" smtClean="0"/>
              <a:t>Burseen</a:t>
            </a:r>
            <a:r>
              <a:rPr lang="en-US" dirty="0" smtClean="0"/>
              <a:t> 2011)</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0" y="914400"/>
            <a:ext cx="7620000" cy="5715000"/>
          </a:xfrm>
        </p:spPr>
      </p:pic>
      <p:sp>
        <p:nvSpPr>
          <p:cNvPr id="5" name="Slide Number Placeholder 4"/>
          <p:cNvSpPr>
            <a:spLocks noGrp="1"/>
          </p:cNvSpPr>
          <p:nvPr>
            <p:ph type="sldNum" sz="quarter" idx="12"/>
          </p:nvPr>
        </p:nvSpPr>
        <p:spPr/>
        <p:txBody>
          <a:bodyPr/>
          <a:lstStyle/>
          <a:p>
            <a:fld id="{56E1DF9B-159C-4B18-97B8-A208C771CE8E}" type="slidenum">
              <a:rPr lang="en-US" smtClean="0"/>
              <a:pPr/>
              <a:t>160</a:t>
            </a:fld>
            <a:endParaRPr lang="en-US"/>
          </a:p>
        </p:txBody>
      </p:sp>
      <p:sp>
        <p:nvSpPr>
          <p:cNvPr id="6" name="Title 1"/>
          <p:cNvSpPr>
            <a:spLocks noGrp="1"/>
          </p:cNvSpPr>
          <p:nvPr>
            <p:ph type="title"/>
          </p:nvPr>
        </p:nvSpPr>
        <p:spPr>
          <a:xfrm>
            <a:off x="457200" y="76200"/>
            <a:ext cx="8229600" cy="1143000"/>
          </a:xfrm>
        </p:spPr>
        <p:txBody>
          <a:bodyPr>
            <a:normAutofit/>
          </a:bodyPr>
          <a:lstStyle/>
          <a:p>
            <a:r>
              <a:rPr lang="en-US" sz="2400" dirty="0" smtClean="0"/>
              <a:t>I </a:t>
            </a:r>
            <a:r>
              <a:rPr lang="en-US" sz="2400" dirty="0" err="1" smtClean="0"/>
              <a:t>Wuv</a:t>
            </a:r>
            <a:r>
              <a:rPr lang="en-US" sz="2400" dirty="0" smtClean="0"/>
              <a:t> </a:t>
            </a:r>
            <a:r>
              <a:rPr lang="en-US" sz="2400" dirty="0" err="1" smtClean="0"/>
              <a:t>Woses</a:t>
            </a:r>
            <a:r>
              <a:rPr lang="en-US" sz="2400" dirty="0" smtClean="0"/>
              <a:t> (</a:t>
            </a:r>
            <a:r>
              <a:rPr lang="en-US" sz="2400" dirty="0" err="1" smtClean="0"/>
              <a:t>Burseen</a:t>
            </a:r>
            <a:r>
              <a:rPr lang="en-US" sz="2400" dirty="0" smtClean="0"/>
              <a:t> 2008) TB</a:t>
            </a:r>
            <a:endParaRPr lang="en-US" sz="2400" dirty="0"/>
          </a:p>
        </p:txBody>
      </p:sp>
    </p:spTree>
    <p:extLst>
      <p:ext uri="{BB962C8B-B14F-4D97-AF65-F5344CB8AC3E}">
        <p14:creationId xmlns:p14="http://schemas.microsoft.com/office/powerpoint/2010/main" val="29501077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smtClean="0"/>
              <a:t>Dewuc</a:t>
            </a:r>
            <a:r>
              <a:rPr lang="en-US" sz="2400" dirty="0" smtClean="0"/>
              <a:t> </a:t>
            </a:r>
            <a:r>
              <a:rPr lang="en-US" sz="2400" dirty="0" err="1" smtClean="0"/>
              <a:t>Whatic</a:t>
            </a:r>
            <a:r>
              <a:rPr lang="en-US" sz="2400" dirty="0" smtClean="0"/>
              <a:t> (</a:t>
            </a:r>
            <a:r>
              <a:rPr lang="en-US" sz="2400" dirty="0" err="1" smtClean="0"/>
              <a:t>Burseen</a:t>
            </a:r>
            <a:r>
              <a:rPr lang="en-US" sz="2400" dirty="0" smtClean="0"/>
              <a:t> 2010) TB</a:t>
            </a:r>
            <a:endParaRPr lang="en-US" sz="24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143000"/>
            <a:ext cx="7315200" cy="5486400"/>
          </a:xfrm>
        </p:spPr>
      </p:pic>
      <p:sp>
        <p:nvSpPr>
          <p:cNvPr id="5" name="Slide Number Placeholder 4"/>
          <p:cNvSpPr>
            <a:spLocks noGrp="1"/>
          </p:cNvSpPr>
          <p:nvPr>
            <p:ph type="sldNum" sz="quarter" idx="12"/>
          </p:nvPr>
        </p:nvSpPr>
        <p:spPr/>
        <p:txBody>
          <a:bodyPr/>
          <a:lstStyle/>
          <a:p>
            <a:fld id="{56E1DF9B-159C-4B18-97B8-A208C771CE8E}" type="slidenum">
              <a:rPr lang="en-US" smtClean="0"/>
              <a:pPr/>
              <a:t>161</a:t>
            </a:fld>
            <a:endParaRPr lang="en-US"/>
          </a:p>
        </p:txBody>
      </p:sp>
    </p:spTree>
    <p:extLst>
      <p:ext uri="{BB962C8B-B14F-4D97-AF65-F5344CB8AC3E}">
        <p14:creationId xmlns:p14="http://schemas.microsoft.com/office/powerpoint/2010/main" val="147662737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2400" dirty="0" err="1" smtClean="0"/>
              <a:t>Dewuc</a:t>
            </a:r>
            <a:r>
              <a:rPr lang="en-US" sz="2400" dirty="0" smtClean="0"/>
              <a:t> </a:t>
            </a:r>
            <a:r>
              <a:rPr lang="en-US" sz="2400" dirty="0" err="1" smtClean="0"/>
              <a:t>Whatic</a:t>
            </a:r>
            <a:r>
              <a:rPr lang="en-US" sz="2400" dirty="0" smtClean="0"/>
              <a:t> (</a:t>
            </a:r>
            <a:r>
              <a:rPr lang="en-US" sz="2400" dirty="0" err="1" smtClean="0"/>
              <a:t>Burseen</a:t>
            </a:r>
            <a:r>
              <a:rPr lang="en-US" sz="2400" dirty="0" smtClean="0"/>
              <a:t> 2010) TB</a:t>
            </a:r>
            <a:endParaRPr lang="en-US" sz="2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119982"/>
            <a:ext cx="7244291" cy="5433218"/>
          </a:xfrm>
        </p:spPr>
      </p:pic>
      <p:sp>
        <p:nvSpPr>
          <p:cNvPr id="4" name="Slide Number Placeholder 3"/>
          <p:cNvSpPr>
            <a:spLocks noGrp="1"/>
          </p:cNvSpPr>
          <p:nvPr>
            <p:ph type="sldNum" sz="quarter" idx="12"/>
          </p:nvPr>
        </p:nvSpPr>
        <p:spPr/>
        <p:txBody>
          <a:bodyPr/>
          <a:lstStyle/>
          <a:p>
            <a:fld id="{56E1DF9B-159C-4B18-97B8-A208C771CE8E}" type="slidenum">
              <a:rPr lang="en-US" smtClean="0"/>
              <a:pPr/>
              <a:t>162</a:t>
            </a:fld>
            <a:endParaRPr lang="en-US"/>
          </a:p>
        </p:txBody>
      </p:sp>
    </p:spTree>
    <p:extLst>
      <p:ext uri="{BB962C8B-B14F-4D97-AF65-F5344CB8AC3E}">
        <p14:creationId xmlns:p14="http://schemas.microsoft.com/office/powerpoint/2010/main" val="366225259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19-96</a:t>
            </a:r>
            <a:endParaRPr lang="en-US" sz="24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163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66800"/>
            <a:ext cx="6124715" cy="5562600"/>
          </a:xfrm>
          <a:prstGeom prst="rect">
            <a:avLst/>
          </a:prstGeom>
        </p:spPr>
      </p:pic>
    </p:spTree>
    <p:extLst>
      <p:ext uri="{BB962C8B-B14F-4D97-AF65-F5344CB8AC3E}">
        <p14:creationId xmlns:p14="http://schemas.microsoft.com/office/powerpoint/2010/main" val="269922059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19-96</a:t>
            </a:r>
            <a:endParaRPr lang="en-US" sz="24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164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37963"/>
            <a:ext cx="6096000" cy="5536520"/>
          </a:xfrm>
          <a:prstGeom prst="rect">
            <a:avLst/>
          </a:prstGeom>
        </p:spPr>
      </p:pic>
    </p:spTree>
    <p:extLst>
      <p:ext uri="{BB962C8B-B14F-4D97-AF65-F5344CB8AC3E}">
        <p14:creationId xmlns:p14="http://schemas.microsoft.com/office/powerpoint/2010/main" val="420150998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19-64</a:t>
            </a:r>
            <a:endParaRPr lang="en-US" sz="24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165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83906"/>
            <a:ext cx="6776050" cy="5545494"/>
          </a:xfrm>
          <a:prstGeom prst="rect">
            <a:avLst/>
          </a:prstGeom>
        </p:spPr>
      </p:pic>
    </p:spTree>
    <p:extLst>
      <p:ext uri="{BB962C8B-B14F-4D97-AF65-F5344CB8AC3E}">
        <p14:creationId xmlns:p14="http://schemas.microsoft.com/office/powerpoint/2010/main" val="213292365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CRCG45-5 (Deaton)</a:t>
            </a:r>
            <a:endParaRPr lang="en-US" sz="24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166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535" y="1066800"/>
            <a:ext cx="5632865" cy="5562600"/>
          </a:xfrm>
          <a:prstGeom prst="rect">
            <a:avLst/>
          </a:prstGeom>
        </p:spPr>
      </p:pic>
    </p:spTree>
    <p:extLst>
      <p:ext uri="{BB962C8B-B14F-4D97-AF65-F5344CB8AC3E}">
        <p14:creationId xmlns:p14="http://schemas.microsoft.com/office/powerpoint/2010/main" val="384352637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12M91 (Nichols)</a:t>
            </a:r>
            <a:endParaRPr lang="en-US" sz="24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167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071320"/>
            <a:ext cx="5803770" cy="5538317"/>
          </a:xfrm>
          <a:prstGeom prst="rect">
            <a:avLst/>
          </a:prstGeom>
        </p:spPr>
      </p:pic>
    </p:spTree>
    <p:extLst>
      <p:ext uri="{BB962C8B-B14F-4D97-AF65-F5344CB8AC3E}">
        <p14:creationId xmlns:p14="http://schemas.microsoft.com/office/powerpoint/2010/main" val="285029971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eaLnBrk="1" hangingPunct="1"/>
            <a:r>
              <a:rPr lang="en-US" altLang="en-US" dirty="0" smtClean="0"/>
              <a:t>?? Questions??</a:t>
            </a:r>
          </a:p>
        </p:txBody>
      </p:sp>
      <p:sp>
        <p:nvSpPr>
          <p:cNvPr id="4" name="Slide Number Placeholder 3"/>
          <p:cNvSpPr>
            <a:spLocks noGrp="1"/>
          </p:cNvSpPr>
          <p:nvPr>
            <p:ph type="sldNum" sz="quarter" idx="12"/>
          </p:nvPr>
        </p:nvSpPr>
        <p:spPr/>
        <p:txBody>
          <a:bodyPr/>
          <a:lstStyle/>
          <a:p>
            <a:fld id="{56E1DF9B-159C-4B18-97B8-A208C771CE8E}" type="slidenum">
              <a:rPr lang="en-US" smtClean="0"/>
              <a:pPr/>
              <a:t>168</a:t>
            </a:fld>
            <a:endParaRPr lang="en-US"/>
          </a:p>
        </p:txBody>
      </p:sp>
      <p:pic>
        <p:nvPicPr>
          <p:cNvPr id="6" name="Picture 2" descr="C:\My Documents\iris pictures\2011 garden pics\2011-04 (Apr)-13\home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2" y="1524000"/>
            <a:ext cx="77485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40377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E1DF9B-159C-4B18-97B8-A208C771CE8E}" type="slidenum">
              <a:rPr lang="en-US" smtClean="0"/>
              <a:pPr/>
              <a:t>169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34"/>
            <a:ext cx="9243646" cy="6935634"/>
          </a:xfrm>
          <a:prstGeom prst="rect">
            <a:avLst/>
          </a:prstGeom>
        </p:spPr>
      </p:pic>
    </p:spTree>
    <p:extLst>
      <p:ext uri="{BB962C8B-B14F-4D97-AF65-F5344CB8AC3E}">
        <p14:creationId xmlns:p14="http://schemas.microsoft.com/office/powerpoint/2010/main" val="2773172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Multiple-Petal Flowers</a:t>
            </a:r>
            <a:br>
              <a:rPr lang="en-US" dirty="0" smtClean="0"/>
            </a:b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17</a:t>
            </a:fld>
            <a:endParaRPr lang="en-US"/>
          </a:p>
        </p:txBody>
      </p:sp>
      <p:sp>
        <p:nvSpPr>
          <p:cNvPr id="3" name="TextBox 2"/>
          <p:cNvSpPr txBox="1"/>
          <p:nvPr/>
        </p:nvSpPr>
        <p:spPr>
          <a:xfrm>
            <a:off x="2819400" y="912073"/>
            <a:ext cx="3380734" cy="369332"/>
          </a:xfrm>
          <a:prstGeom prst="rect">
            <a:avLst/>
          </a:prstGeom>
          <a:noFill/>
        </p:spPr>
        <p:txBody>
          <a:bodyPr wrap="none" rtlCol="0">
            <a:spAutoFit/>
          </a:bodyPr>
          <a:lstStyle/>
          <a:p>
            <a:r>
              <a:rPr lang="en-US" dirty="0" smtClean="0"/>
              <a:t>Little Freak (Steel by Nelson 1959)</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289321"/>
            <a:ext cx="5638799" cy="5297054"/>
          </a:xfrm>
          <a:prstGeom prst="rect">
            <a:avLst/>
          </a:prstGeom>
        </p:spPr>
      </p:pic>
    </p:spTree>
    <p:extLst>
      <p:ext uri="{BB962C8B-B14F-4D97-AF65-F5344CB8AC3E}">
        <p14:creationId xmlns:p14="http://schemas.microsoft.com/office/powerpoint/2010/main" val="3236191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Random Color Application </a:t>
            </a:r>
            <a:br>
              <a:rPr lang="en-US" b="1" dirty="0" smtClean="0">
                <a:latin typeface="Tempus Sans ITC" panose="04020404030D07020202" pitchFamily="82" charset="0"/>
              </a:rPr>
            </a:br>
            <a:r>
              <a:rPr lang="en-US" b="1" dirty="0" smtClean="0">
                <a:latin typeface="Tempus Sans ITC" panose="04020404030D07020202" pitchFamily="82" charset="0"/>
              </a:rPr>
              <a:t>aka Broken Color</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The expression of an unstable color gene or other genetic material is thought to produce flowers that exhibit a random application of </a:t>
            </a:r>
            <a:r>
              <a:rPr lang="en-US" b="1" u="sng" dirty="0" smtClean="0">
                <a:latin typeface="Tempus Sans ITC" panose="04020404030D07020202" pitchFamily="82" charset="0"/>
              </a:rPr>
              <a:t>two or more colors</a:t>
            </a:r>
            <a:r>
              <a:rPr lang="en-US" b="1" dirty="0" smtClean="0">
                <a:latin typeface="Tempus Sans ITC" panose="04020404030D07020202" pitchFamily="82" charset="0"/>
              </a:rPr>
              <a:t>.  </a:t>
            </a:r>
          </a:p>
        </p:txBody>
      </p:sp>
      <p:sp>
        <p:nvSpPr>
          <p:cNvPr id="4" name="Slide Number Placeholder 3"/>
          <p:cNvSpPr>
            <a:spLocks noGrp="1"/>
          </p:cNvSpPr>
          <p:nvPr>
            <p:ph type="sldNum" sz="quarter" idx="12"/>
          </p:nvPr>
        </p:nvSpPr>
        <p:spPr/>
        <p:txBody>
          <a:bodyPr/>
          <a:lstStyle/>
          <a:p>
            <a:fld id="{56E1DF9B-159C-4B18-97B8-A208C771CE8E}"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Random Color Application </a:t>
            </a:r>
            <a:br>
              <a:rPr lang="en-US" b="1" dirty="0" smtClean="0">
                <a:latin typeface="Tempus Sans ITC" panose="04020404030D07020202" pitchFamily="82" charset="0"/>
              </a:rPr>
            </a:br>
            <a:r>
              <a:rPr lang="en-US" b="1" dirty="0" smtClean="0">
                <a:latin typeface="Tempus Sans ITC" panose="04020404030D07020202" pitchFamily="82" charset="0"/>
              </a:rPr>
              <a:t>aka Broken Color</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While the color pattern (streaking, splashing, etc.) should be fairly consistent from flower to flower, the color markings themselves (streaks, splashes, etc.) are random in applications.</a:t>
            </a:r>
          </a:p>
        </p:txBody>
      </p:sp>
      <p:sp>
        <p:nvSpPr>
          <p:cNvPr id="4" name="Slide Number Placeholder 3"/>
          <p:cNvSpPr>
            <a:spLocks noGrp="1"/>
          </p:cNvSpPr>
          <p:nvPr>
            <p:ph type="sldNum" sz="quarter" idx="12"/>
          </p:nvPr>
        </p:nvSpPr>
        <p:spPr/>
        <p:txBody>
          <a:bodyPr/>
          <a:lstStyle/>
          <a:p>
            <a:fld id="{56E1DF9B-159C-4B18-97B8-A208C771CE8E}" type="slidenum">
              <a:rPr lang="en-US" smtClean="0"/>
              <a:pPr/>
              <a:t>19</a:t>
            </a:fld>
            <a:endParaRPr lang="en-US" dirty="0"/>
          </a:p>
        </p:txBody>
      </p:sp>
    </p:spTree>
    <p:extLst>
      <p:ext uri="{BB962C8B-B14F-4D97-AF65-F5344CB8AC3E}">
        <p14:creationId xmlns:p14="http://schemas.microsoft.com/office/powerpoint/2010/main" val="1393429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normAutofit/>
          </a:bodyPr>
          <a:lstStyle/>
          <a:p>
            <a:pPr marL="457200" lvl="1" indent="0" algn="ctr">
              <a:buNone/>
            </a:pPr>
            <a:r>
              <a:rPr lang="en-US" sz="5400" b="1" dirty="0" smtClean="0">
                <a:latin typeface="Tempus Sans ITC" panose="04020404030D07020202" pitchFamily="82" charset="0"/>
              </a:rPr>
              <a:t>NOVELTY</a:t>
            </a:r>
          </a:p>
          <a:p>
            <a:pPr marL="457200" lvl="1" indent="0" algn="ctr">
              <a:buNone/>
            </a:pPr>
            <a:r>
              <a:rPr lang="en-US" sz="5400" b="1" dirty="0" smtClean="0">
                <a:latin typeface="Tempus Sans ITC" panose="04020404030D07020202" pitchFamily="82" charset="0"/>
              </a:rPr>
              <a:t>SPACE-AGE</a:t>
            </a:r>
          </a:p>
          <a:p>
            <a:pPr marL="457200" lvl="1" indent="0" algn="ctr">
              <a:buNone/>
            </a:pPr>
            <a:r>
              <a:rPr lang="en-US" sz="5400" b="1" dirty="0" smtClean="0">
                <a:latin typeface="Tempus Sans ITC" panose="04020404030D07020202" pitchFamily="82" charset="0"/>
              </a:rPr>
              <a:t>BROKEN COLOR</a:t>
            </a:r>
          </a:p>
          <a:p>
            <a:pPr marL="457200" lvl="1" indent="0" algn="ctr">
              <a:buNone/>
            </a:pPr>
            <a:r>
              <a:rPr lang="en-US" sz="5400" b="1" dirty="0" smtClean="0">
                <a:latin typeface="Tempus Sans ITC" panose="04020404030D07020202" pitchFamily="82" charset="0"/>
              </a:rPr>
              <a:t>VARIEGATED FOLIAGE</a:t>
            </a:r>
            <a:endParaRPr lang="en-US" sz="5400"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2</a:t>
            </a:fld>
            <a:endParaRPr lang="en-US"/>
          </a:p>
        </p:txBody>
      </p:sp>
    </p:spTree>
    <p:extLst>
      <p:ext uri="{BB962C8B-B14F-4D97-AF65-F5344CB8AC3E}">
        <p14:creationId xmlns:p14="http://schemas.microsoft.com/office/powerpoint/2010/main" val="3424803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Random Color Application </a:t>
            </a:r>
            <a:br>
              <a:rPr lang="en-US" b="1" dirty="0" smtClean="0">
                <a:latin typeface="Tempus Sans ITC" panose="04020404030D07020202" pitchFamily="82" charset="0"/>
              </a:rPr>
            </a:br>
            <a:r>
              <a:rPr lang="en-US" b="1" dirty="0" smtClean="0">
                <a:latin typeface="Tempus Sans ITC" panose="04020404030D07020202" pitchFamily="82" charset="0"/>
              </a:rPr>
              <a:t>aka Broken Color</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The pattern, which </a:t>
            </a:r>
            <a:r>
              <a:rPr lang="en-US" b="1" u="sng" dirty="0" smtClean="0">
                <a:latin typeface="Tempus Sans ITC" panose="04020404030D07020202" pitchFamily="82" charset="0"/>
              </a:rPr>
              <a:t>should not be confused with the plicata pattern </a:t>
            </a:r>
            <a:r>
              <a:rPr lang="en-US" b="1" dirty="0" smtClean="0">
                <a:latin typeface="Tempus Sans ITC" panose="04020404030D07020202" pitchFamily="82" charset="0"/>
              </a:rPr>
              <a:t>that features contrasting dotted pattern </a:t>
            </a:r>
            <a:r>
              <a:rPr lang="en-US" b="1" u="sng" dirty="0" smtClean="0">
                <a:latin typeface="Tempus Sans ITC" panose="04020404030D07020202" pitchFamily="82" charset="0"/>
              </a:rPr>
              <a:t>on the edges</a:t>
            </a:r>
            <a:r>
              <a:rPr lang="en-US" b="1" dirty="0" smtClean="0">
                <a:latin typeface="Tempus Sans ITC" panose="04020404030D07020202" pitchFamily="82" charset="0"/>
              </a:rPr>
              <a:t> of flowers, may be quite varied but distinct.  </a:t>
            </a:r>
            <a:endParaRPr lang="en-US" b="1" dirty="0">
              <a:latin typeface="Tempus Sans ITC" panose="04020404030D07020202" pitchFamily="82" charset="0"/>
            </a:endParaRPr>
          </a:p>
          <a:p>
            <a:pPr>
              <a:buNone/>
            </a:pPr>
            <a:r>
              <a:rPr lang="en-US" dirty="0" smtClean="0">
                <a:latin typeface="Tempus Sans ITC" panose="04020404030D07020202" pitchFamily="82" charset="0"/>
              </a:rPr>
              <a:t>	</a:t>
            </a:r>
            <a:endParaRPr lang="en-US"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20</a:t>
            </a:fld>
            <a:endParaRPr lang="en-US"/>
          </a:p>
        </p:txBody>
      </p:sp>
    </p:spTree>
    <p:extLst>
      <p:ext uri="{BB962C8B-B14F-4D97-AF65-F5344CB8AC3E}">
        <p14:creationId xmlns:p14="http://schemas.microsoft.com/office/powerpoint/2010/main" val="1848038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Random Color Application </a:t>
            </a:r>
            <a:br>
              <a:rPr lang="en-US" b="1" dirty="0" smtClean="0">
                <a:latin typeface="Tempus Sans ITC" panose="04020404030D07020202" pitchFamily="82" charset="0"/>
              </a:rPr>
            </a:br>
            <a:r>
              <a:rPr lang="en-US" b="1" dirty="0" smtClean="0">
                <a:latin typeface="Tempus Sans ITC" panose="04020404030D07020202" pitchFamily="82" charset="0"/>
              </a:rPr>
              <a:t>aka Broken Color</a:t>
            </a:r>
            <a:endParaRPr lang="en-US" b="1" dirty="0">
              <a:latin typeface="Tempus Sans ITC" panose="04020404030D07020202" pitchFamily="82" charset="0"/>
            </a:endParaRPr>
          </a:p>
        </p:txBody>
      </p:sp>
      <p:sp>
        <p:nvSpPr>
          <p:cNvPr id="3" name="Content Placeholder 2"/>
          <p:cNvSpPr>
            <a:spLocks noGrp="1"/>
          </p:cNvSpPr>
          <p:nvPr>
            <p:ph idx="1"/>
          </p:nvPr>
        </p:nvSpPr>
        <p:spPr>
          <a:xfrm>
            <a:off x="457200" y="1646237"/>
            <a:ext cx="8229600" cy="4525963"/>
          </a:xfrm>
        </p:spPr>
        <p:txBody>
          <a:bodyPr>
            <a:normAutofit/>
          </a:bodyPr>
          <a:lstStyle/>
          <a:p>
            <a:pPr>
              <a:buNone/>
            </a:pPr>
            <a:r>
              <a:rPr lang="en-US" dirty="0" smtClean="0"/>
              <a:t>	</a:t>
            </a:r>
            <a:r>
              <a:rPr lang="en-US" b="1" dirty="0" smtClean="0">
                <a:latin typeface="Tempus Sans ITC" panose="04020404030D07020202" pitchFamily="82" charset="0"/>
              </a:rPr>
              <a:t>The same genetic color pattern is fairly </a:t>
            </a:r>
            <a:r>
              <a:rPr lang="en-US" b="1" u="sng" dirty="0" smtClean="0">
                <a:latin typeface="Tempus Sans ITC" panose="04020404030D07020202" pitchFamily="82" charset="0"/>
              </a:rPr>
              <a:t>common in Japanese irises</a:t>
            </a:r>
            <a:r>
              <a:rPr lang="en-US" b="1" dirty="0" smtClean="0">
                <a:latin typeface="Tempus Sans ITC" panose="04020404030D07020202" pitchFamily="82" charset="0"/>
              </a:rPr>
              <a:t> and is also known in the bearded iris classes, though less often.</a:t>
            </a:r>
          </a:p>
          <a:p>
            <a:pPr>
              <a:buNone/>
            </a:pPr>
            <a:endParaRPr lang="en-US" dirty="0">
              <a:latin typeface="Tempus Sans ITC" panose="04020404030D07020202" pitchFamily="82" charset="0"/>
            </a:endParaRPr>
          </a:p>
          <a:p>
            <a:pPr>
              <a:buNone/>
            </a:pPr>
            <a:r>
              <a:rPr lang="en-US" dirty="0" smtClean="0">
                <a:latin typeface="Tempus Sans ITC" panose="04020404030D07020202" pitchFamily="82" charset="0"/>
              </a:rPr>
              <a:t>	</a:t>
            </a:r>
            <a:endParaRPr lang="en-US"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21</a:t>
            </a:fld>
            <a:endParaRPr lang="en-US"/>
          </a:p>
        </p:txBody>
      </p:sp>
    </p:spTree>
    <p:extLst>
      <p:ext uri="{BB962C8B-B14F-4D97-AF65-F5344CB8AC3E}">
        <p14:creationId xmlns:p14="http://schemas.microsoft.com/office/powerpoint/2010/main" val="1959134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Random Color Application </a:t>
            </a:r>
            <a:br>
              <a:rPr lang="en-US" b="1" dirty="0" smtClean="0">
                <a:latin typeface="Tempus Sans ITC" panose="04020404030D07020202" pitchFamily="82" charset="0"/>
              </a:rPr>
            </a:br>
            <a:r>
              <a:rPr lang="en-US" b="1" dirty="0" smtClean="0">
                <a:latin typeface="Tempus Sans ITC" panose="04020404030D07020202" pitchFamily="82" charset="0"/>
              </a:rPr>
              <a:t>aka Broken Color</a:t>
            </a:r>
            <a:endParaRPr lang="en-US" b="1" dirty="0">
              <a:latin typeface="Tempus Sans ITC" panose="04020404030D07020202" pitchFamily="82" charset="0"/>
            </a:endParaRPr>
          </a:p>
        </p:txBody>
      </p:sp>
      <p:sp>
        <p:nvSpPr>
          <p:cNvPr id="3" name="Content Placeholder 2"/>
          <p:cNvSpPr>
            <a:spLocks noGrp="1"/>
          </p:cNvSpPr>
          <p:nvPr>
            <p:ph idx="1"/>
          </p:nvPr>
        </p:nvSpPr>
        <p:spPr>
          <a:xfrm>
            <a:off x="457200" y="1600201"/>
            <a:ext cx="8229600" cy="2438400"/>
          </a:xfrm>
        </p:spPr>
        <p:txBody>
          <a:bodyPr>
            <a:normAutofit/>
          </a:bodyPr>
          <a:lstStyle/>
          <a:p>
            <a:pPr>
              <a:buNone/>
            </a:pPr>
            <a:r>
              <a:rPr lang="en-US" dirty="0" smtClean="0">
                <a:latin typeface="Tempus Sans ITC" panose="04020404030D07020202" pitchFamily="82" charset="0"/>
              </a:rPr>
              <a:t>   </a:t>
            </a:r>
            <a:r>
              <a:rPr lang="en-US" b="1" dirty="0" smtClean="0">
                <a:latin typeface="Tempus Sans ITC" panose="04020404030D07020202" pitchFamily="82" charset="0"/>
              </a:rPr>
              <a:t>In bearded irises </a:t>
            </a:r>
            <a:r>
              <a:rPr lang="en-US" b="1" u="sng" dirty="0" smtClean="0">
                <a:latin typeface="Tempus Sans ITC" panose="04020404030D07020202" pitchFamily="82" charset="0"/>
              </a:rPr>
              <a:t>“broken color” (BC)</a:t>
            </a:r>
            <a:r>
              <a:rPr lang="en-US" b="1" dirty="0" smtClean="0">
                <a:latin typeface="Tempus Sans ITC" panose="04020404030D07020202" pitchFamily="82" charset="0"/>
              </a:rPr>
              <a:t> is still often referred to as a novelty, but over time it will probably be accepted as a common pattern as it is in Japanese irises.</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22</a:t>
            </a:fld>
            <a:endParaRPr lang="en-US"/>
          </a:p>
        </p:txBody>
      </p:sp>
    </p:spTree>
    <p:extLst>
      <p:ext uri="{BB962C8B-B14F-4D97-AF65-F5344CB8AC3E}">
        <p14:creationId xmlns:p14="http://schemas.microsoft.com/office/powerpoint/2010/main" val="3131552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23</a:t>
            </a:fld>
            <a:endParaRPr lang="en-US"/>
          </a:p>
        </p:txBody>
      </p:sp>
      <p:pic>
        <p:nvPicPr>
          <p:cNvPr id="21506" name="Picture 2" descr="C:\My Documents\My Pictures\iris JT Aug 11\kaleidoscope-sdt[1].jpg"/>
          <p:cNvPicPr>
            <a:picLocks noChangeAspect="1" noChangeArrowheads="1"/>
          </p:cNvPicPr>
          <p:nvPr/>
        </p:nvPicPr>
        <p:blipFill>
          <a:blip r:embed="rId2" cstate="print"/>
          <a:srcRect/>
          <a:stretch>
            <a:fillRect/>
          </a:stretch>
        </p:blipFill>
        <p:spPr bwMode="auto">
          <a:xfrm>
            <a:off x="1981200" y="1811371"/>
            <a:ext cx="4930345" cy="4565134"/>
          </a:xfrm>
          <a:prstGeom prst="rect">
            <a:avLst/>
          </a:prstGeom>
          <a:noFill/>
        </p:spPr>
      </p:pic>
      <p:sp>
        <p:nvSpPr>
          <p:cNvPr id="3" name="TextBox 2"/>
          <p:cNvSpPr txBox="1"/>
          <p:nvPr/>
        </p:nvSpPr>
        <p:spPr>
          <a:xfrm>
            <a:off x="2514600" y="1328058"/>
            <a:ext cx="3081613" cy="369332"/>
          </a:xfrm>
          <a:prstGeom prst="rect">
            <a:avLst/>
          </a:prstGeom>
          <a:noFill/>
        </p:spPr>
        <p:txBody>
          <a:bodyPr wrap="none" rtlCol="0">
            <a:spAutoFit/>
          </a:bodyPr>
          <a:lstStyle/>
          <a:p>
            <a:r>
              <a:rPr lang="en-US" dirty="0" smtClean="0"/>
              <a:t>Kaleidoscope (</a:t>
            </a:r>
            <a:r>
              <a:rPr lang="en-US" dirty="0" err="1" smtClean="0"/>
              <a:t>Katkamier</a:t>
            </a:r>
            <a:r>
              <a:rPr lang="en-US" dirty="0" smtClean="0"/>
              <a:t> 1929)</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24</a:t>
            </a:fld>
            <a:endParaRPr lang="en-US"/>
          </a:p>
        </p:txBody>
      </p:sp>
      <p:pic>
        <p:nvPicPr>
          <p:cNvPr id="21507" name="Picture 3" descr="C:\My Documents\My Pictures\iris JT Aug 11\japanesque1-mu[1].jpg"/>
          <p:cNvPicPr>
            <a:picLocks noChangeAspect="1" noChangeArrowheads="1"/>
          </p:cNvPicPr>
          <p:nvPr/>
        </p:nvPicPr>
        <p:blipFill>
          <a:blip r:embed="rId2" cstate="print"/>
          <a:srcRect/>
          <a:stretch>
            <a:fillRect/>
          </a:stretch>
        </p:blipFill>
        <p:spPr bwMode="auto">
          <a:xfrm>
            <a:off x="2209800" y="1828800"/>
            <a:ext cx="4669000" cy="4669000"/>
          </a:xfrm>
          <a:prstGeom prst="rect">
            <a:avLst/>
          </a:prstGeom>
          <a:noFill/>
        </p:spPr>
      </p:pic>
      <p:sp>
        <p:nvSpPr>
          <p:cNvPr id="4" name="TextBox 3"/>
          <p:cNvSpPr txBox="1"/>
          <p:nvPr/>
        </p:nvSpPr>
        <p:spPr>
          <a:xfrm>
            <a:off x="3212749" y="1345936"/>
            <a:ext cx="2663101" cy="369332"/>
          </a:xfrm>
          <a:prstGeom prst="rect">
            <a:avLst/>
          </a:prstGeom>
          <a:noFill/>
        </p:spPr>
        <p:txBody>
          <a:bodyPr wrap="none" rtlCol="0">
            <a:spAutoFit/>
          </a:bodyPr>
          <a:lstStyle/>
          <a:p>
            <a:r>
              <a:rPr lang="en-US" dirty="0" err="1" smtClean="0"/>
              <a:t>Japanesque</a:t>
            </a:r>
            <a:r>
              <a:rPr lang="en-US" dirty="0" smtClean="0"/>
              <a:t> (Farr 1922) TB</a:t>
            </a:r>
            <a:endParaRPr lang="en-US" dirty="0"/>
          </a:p>
        </p:txBody>
      </p:sp>
    </p:spTree>
    <p:extLst>
      <p:ext uri="{BB962C8B-B14F-4D97-AF65-F5344CB8AC3E}">
        <p14:creationId xmlns:p14="http://schemas.microsoft.com/office/powerpoint/2010/main" val="3522035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ttp://www.bluejiris.com/images/JedGarden/CircusTop091-9is29.JPG"/>
          <p:cNvPicPr>
            <a:picLocks noChangeAspect="1" noChangeArrowheads="1"/>
          </p:cNvPicPr>
          <p:nvPr/>
        </p:nvPicPr>
        <p:blipFill>
          <a:blip r:embed="rId2" cstate="print"/>
          <a:srcRect/>
          <a:stretch>
            <a:fillRect/>
          </a:stretch>
        </p:blipFill>
        <p:spPr bwMode="auto">
          <a:xfrm>
            <a:off x="2138265" y="1670180"/>
            <a:ext cx="4567128" cy="4776290"/>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25</a:t>
            </a:fld>
            <a:endParaRPr lang="en-US"/>
          </a:p>
        </p:txBody>
      </p:sp>
      <p:sp>
        <p:nvSpPr>
          <p:cNvPr id="3" name="TextBox 2"/>
          <p:cNvSpPr txBox="1"/>
          <p:nvPr/>
        </p:nvSpPr>
        <p:spPr>
          <a:xfrm>
            <a:off x="2667000" y="1219200"/>
            <a:ext cx="2890728" cy="369332"/>
          </a:xfrm>
          <a:prstGeom prst="rect">
            <a:avLst/>
          </a:prstGeom>
          <a:noFill/>
        </p:spPr>
        <p:txBody>
          <a:bodyPr wrap="none" rtlCol="0">
            <a:spAutoFit/>
          </a:bodyPr>
          <a:lstStyle/>
          <a:p>
            <a:r>
              <a:rPr lang="en-US" dirty="0" smtClean="0"/>
              <a:t>Circus Top (Richardson 2002)</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www.bluejiris.com/images/JedGarden/AutumnYears071-13F5.JPG"/>
          <p:cNvPicPr>
            <a:picLocks noChangeAspect="1" noChangeArrowheads="1"/>
          </p:cNvPicPr>
          <p:nvPr/>
        </p:nvPicPr>
        <p:blipFill>
          <a:blip r:embed="rId2" cstate="print"/>
          <a:srcRect/>
          <a:stretch>
            <a:fillRect/>
          </a:stretch>
        </p:blipFill>
        <p:spPr bwMode="auto">
          <a:xfrm>
            <a:off x="2133600" y="1588532"/>
            <a:ext cx="4741838" cy="4924216"/>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26</a:t>
            </a:fld>
            <a:endParaRPr lang="en-US"/>
          </a:p>
        </p:txBody>
      </p:sp>
      <p:sp>
        <p:nvSpPr>
          <p:cNvPr id="4" name="TextBox 3"/>
          <p:cNvSpPr txBox="1"/>
          <p:nvPr/>
        </p:nvSpPr>
        <p:spPr>
          <a:xfrm>
            <a:off x="2895600" y="1138335"/>
            <a:ext cx="3276600" cy="369332"/>
          </a:xfrm>
          <a:prstGeom prst="rect">
            <a:avLst/>
          </a:prstGeom>
          <a:noFill/>
        </p:spPr>
        <p:txBody>
          <a:bodyPr wrap="square" rtlCol="0">
            <a:spAutoFit/>
          </a:bodyPr>
          <a:lstStyle/>
          <a:p>
            <a:r>
              <a:rPr lang="en-US" dirty="0" smtClean="0"/>
              <a:t>Autumn Years (</a:t>
            </a:r>
            <a:r>
              <a:rPr lang="en-US" dirty="0" err="1" smtClean="0"/>
              <a:t>Ensminger</a:t>
            </a:r>
            <a:r>
              <a:rPr lang="en-US" dirty="0" smtClean="0"/>
              <a:t> 1996)</a:t>
            </a:r>
            <a:endParaRPr lang="en-US" dirty="0"/>
          </a:p>
        </p:txBody>
      </p:sp>
    </p:spTree>
    <p:extLst>
      <p:ext uri="{BB962C8B-B14F-4D97-AF65-F5344CB8AC3E}">
        <p14:creationId xmlns:p14="http://schemas.microsoft.com/office/powerpoint/2010/main" val="1609089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bluejiris.com/images/JedGarden/HotdogsAndMustard071-13G8.JPG"/>
          <p:cNvPicPr>
            <a:picLocks noChangeAspect="1" noChangeArrowheads="1"/>
          </p:cNvPicPr>
          <p:nvPr/>
        </p:nvPicPr>
        <p:blipFill>
          <a:blip r:embed="rId2" cstate="print"/>
          <a:srcRect/>
          <a:stretch>
            <a:fillRect/>
          </a:stretch>
        </p:blipFill>
        <p:spPr bwMode="auto">
          <a:xfrm>
            <a:off x="2344826" y="1771261"/>
            <a:ext cx="4589374" cy="4858139"/>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27</a:t>
            </a:fld>
            <a:endParaRPr lang="en-US"/>
          </a:p>
        </p:txBody>
      </p:sp>
      <p:sp>
        <p:nvSpPr>
          <p:cNvPr id="3" name="TextBox 2"/>
          <p:cNvSpPr txBox="1"/>
          <p:nvPr/>
        </p:nvSpPr>
        <p:spPr>
          <a:xfrm>
            <a:off x="2256575" y="1281404"/>
            <a:ext cx="4765875" cy="369332"/>
          </a:xfrm>
          <a:prstGeom prst="rect">
            <a:avLst/>
          </a:prstGeom>
          <a:noFill/>
        </p:spPr>
        <p:txBody>
          <a:bodyPr wrap="square" rtlCol="0">
            <a:spAutoFit/>
          </a:bodyPr>
          <a:lstStyle/>
          <a:p>
            <a:r>
              <a:rPr lang="en-US" dirty="0"/>
              <a:t>Hotdogs &amp; Mustard (K. </a:t>
            </a:r>
            <a:r>
              <a:rPr lang="en-US" dirty="0" err="1"/>
              <a:t>Kasperek</a:t>
            </a:r>
            <a:r>
              <a:rPr lang="en-US" dirty="0"/>
              <a:t> </a:t>
            </a:r>
            <a:r>
              <a:rPr lang="en-US" dirty="0" smtClean="0"/>
              <a:t>1995</a:t>
            </a:r>
            <a:r>
              <a:rPr lang="en-US" dirty="0" smtClean="0"/>
              <a:t>) HM/AM</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www.bluejiris.com/images/JedGarden/Liger092-33h33.JPG"/>
          <p:cNvPicPr>
            <a:picLocks noChangeAspect="1" noChangeArrowheads="1"/>
          </p:cNvPicPr>
          <p:nvPr/>
        </p:nvPicPr>
        <p:blipFill>
          <a:blip r:embed="rId2" cstate="print"/>
          <a:srcRect/>
          <a:stretch>
            <a:fillRect/>
          </a:stretch>
        </p:blipFill>
        <p:spPr bwMode="auto">
          <a:xfrm>
            <a:off x="2162176" y="1676397"/>
            <a:ext cx="4848224" cy="4884137"/>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28</a:t>
            </a:fld>
            <a:endParaRPr lang="en-US"/>
          </a:p>
        </p:txBody>
      </p:sp>
      <p:sp>
        <p:nvSpPr>
          <p:cNvPr id="4" name="TextBox 3"/>
          <p:cNvSpPr txBox="1"/>
          <p:nvPr/>
        </p:nvSpPr>
        <p:spPr>
          <a:xfrm>
            <a:off x="3605212" y="1307065"/>
            <a:ext cx="1957388" cy="369332"/>
          </a:xfrm>
          <a:prstGeom prst="rect">
            <a:avLst/>
          </a:prstGeom>
          <a:noFill/>
        </p:spPr>
        <p:txBody>
          <a:bodyPr wrap="square" rtlCol="0">
            <a:spAutoFit/>
          </a:bodyPr>
          <a:lstStyle/>
          <a:p>
            <a:r>
              <a:rPr lang="en-US" dirty="0"/>
              <a:t>Liger (Spoon </a:t>
            </a:r>
            <a:r>
              <a:rPr lang="en-US" dirty="0" smtClean="0"/>
              <a:t>2005)</a:t>
            </a:r>
            <a:endParaRPr lang="en-US" dirty="0"/>
          </a:p>
        </p:txBody>
      </p:sp>
    </p:spTree>
    <p:extLst>
      <p:ext uri="{BB962C8B-B14F-4D97-AF65-F5344CB8AC3E}">
        <p14:creationId xmlns:p14="http://schemas.microsoft.com/office/powerpoint/2010/main" val="1515909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bluejiris.com/images/JedGarden/MinnesotaMixed-upKid091-22e28.JPG"/>
          <p:cNvPicPr>
            <a:picLocks noChangeAspect="1" noChangeArrowheads="1"/>
          </p:cNvPicPr>
          <p:nvPr/>
        </p:nvPicPr>
        <p:blipFill>
          <a:blip r:embed="rId2" cstate="print"/>
          <a:srcRect/>
          <a:stretch>
            <a:fillRect/>
          </a:stretch>
        </p:blipFill>
        <p:spPr bwMode="auto">
          <a:xfrm>
            <a:off x="2286000" y="1654235"/>
            <a:ext cx="4495800" cy="4760259"/>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29</a:t>
            </a:fld>
            <a:endParaRPr lang="en-US"/>
          </a:p>
        </p:txBody>
      </p:sp>
      <p:sp>
        <p:nvSpPr>
          <p:cNvPr id="3" name="TextBox 2"/>
          <p:cNvSpPr txBox="1"/>
          <p:nvPr/>
        </p:nvSpPr>
        <p:spPr>
          <a:xfrm>
            <a:off x="2438400" y="1225420"/>
            <a:ext cx="4191778" cy="369332"/>
          </a:xfrm>
          <a:prstGeom prst="rect">
            <a:avLst/>
          </a:prstGeom>
          <a:noFill/>
        </p:spPr>
        <p:txBody>
          <a:bodyPr wrap="square" rtlCol="0">
            <a:spAutoFit/>
          </a:bodyPr>
          <a:lstStyle/>
          <a:p>
            <a:r>
              <a:rPr lang="en-US" dirty="0" smtClean="0"/>
              <a:t>Minnesota </a:t>
            </a:r>
            <a:r>
              <a:rPr lang="en-US" dirty="0"/>
              <a:t>Mixed-Up Kid </a:t>
            </a:r>
            <a:r>
              <a:rPr lang="en-US" dirty="0" smtClean="0"/>
              <a:t>25” </a:t>
            </a:r>
            <a:r>
              <a:rPr lang="en-US" dirty="0" smtClean="0"/>
              <a:t>(</a:t>
            </a:r>
            <a:r>
              <a:rPr lang="en-US" dirty="0" err="1" smtClean="0"/>
              <a:t>Worel</a:t>
            </a:r>
            <a:r>
              <a:rPr lang="en-US" dirty="0" smtClean="0"/>
              <a:t> 2003)</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Novelty Bearded Irises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sz="4000" dirty="0" smtClean="0">
                <a:latin typeface="Tempus Sans ITC" panose="04020404030D07020202" pitchFamily="82" charset="0"/>
              </a:rPr>
              <a:t>Novelty Bearded Irises – this iris class includes such oddities as the </a:t>
            </a:r>
            <a:r>
              <a:rPr lang="en-US" sz="4000" b="1" dirty="0" smtClean="0">
                <a:latin typeface="Tempus Sans ITC" panose="04020404030D07020202" pitchFamily="82" charset="0"/>
              </a:rPr>
              <a:t>beardless bearded iris</a:t>
            </a:r>
            <a:r>
              <a:rPr lang="en-US" sz="4000" dirty="0" smtClean="0">
                <a:latin typeface="Tempus Sans ITC" panose="04020404030D07020202" pitchFamily="82" charset="0"/>
              </a:rPr>
              <a:t>.  Also included are those irises whose flowers have </a:t>
            </a:r>
            <a:r>
              <a:rPr lang="en-US" sz="4000" b="1" dirty="0" smtClean="0">
                <a:latin typeface="Tempus Sans ITC" panose="04020404030D07020202" pitchFamily="82" charset="0"/>
              </a:rPr>
              <a:t>odd forms </a:t>
            </a:r>
            <a:r>
              <a:rPr lang="en-US" sz="4000" dirty="0" smtClean="0">
                <a:latin typeface="Tempus Sans ITC" panose="04020404030D07020202" pitchFamily="82" charset="0"/>
              </a:rPr>
              <a:t>such as </a:t>
            </a:r>
            <a:r>
              <a:rPr lang="en-US" sz="4000" b="1" dirty="0" smtClean="0">
                <a:latin typeface="Tempus Sans ITC" panose="04020404030D07020202" pitchFamily="82" charset="0"/>
              </a:rPr>
              <a:t>horns, spoons, and flounces</a:t>
            </a:r>
            <a:r>
              <a:rPr lang="en-US" sz="4000" dirty="0" smtClean="0">
                <a:latin typeface="Tempus Sans ITC" panose="04020404030D07020202" pitchFamily="82" charset="0"/>
              </a:rPr>
              <a:t>.</a:t>
            </a:r>
          </a:p>
        </p:txBody>
      </p:sp>
      <p:sp>
        <p:nvSpPr>
          <p:cNvPr id="4" name="Slide Number Placeholder 3"/>
          <p:cNvSpPr>
            <a:spLocks noGrp="1"/>
          </p:cNvSpPr>
          <p:nvPr>
            <p:ph type="sldNum" sz="quarter" idx="12"/>
          </p:nvPr>
        </p:nvSpPr>
        <p:spPr/>
        <p:txBody>
          <a:bodyPr/>
          <a:lstStyle/>
          <a:p>
            <a:fld id="{56E1DF9B-159C-4B18-97B8-A208C771CE8E}"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www.bluejiris.com/images/JedGarden2/TigerHoney2-3KW12.jpg"/>
          <p:cNvPicPr>
            <a:picLocks noChangeAspect="1" noChangeArrowheads="1"/>
          </p:cNvPicPr>
          <p:nvPr/>
        </p:nvPicPr>
        <p:blipFill>
          <a:blip r:embed="rId2" cstate="print"/>
          <a:srcRect/>
          <a:stretch>
            <a:fillRect/>
          </a:stretch>
        </p:blipFill>
        <p:spPr bwMode="auto">
          <a:xfrm>
            <a:off x="2276475" y="1600200"/>
            <a:ext cx="4505325" cy="5055326"/>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30</a:t>
            </a:fld>
            <a:endParaRPr lang="en-US"/>
          </a:p>
        </p:txBody>
      </p:sp>
      <p:sp>
        <p:nvSpPr>
          <p:cNvPr id="4" name="TextBox 3"/>
          <p:cNvSpPr txBox="1"/>
          <p:nvPr/>
        </p:nvSpPr>
        <p:spPr>
          <a:xfrm>
            <a:off x="3090862" y="1230868"/>
            <a:ext cx="2928938" cy="369332"/>
          </a:xfrm>
          <a:prstGeom prst="rect">
            <a:avLst/>
          </a:prstGeom>
          <a:noFill/>
        </p:spPr>
        <p:txBody>
          <a:bodyPr wrap="square" rtlCol="0">
            <a:spAutoFit/>
          </a:bodyPr>
          <a:lstStyle/>
          <a:p>
            <a:r>
              <a:rPr lang="en-US" dirty="0"/>
              <a:t>Tiger Honey (</a:t>
            </a:r>
            <a:r>
              <a:rPr lang="en-US" dirty="0" err="1"/>
              <a:t>Kasperek</a:t>
            </a:r>
            <a:r>
              <a:rPr lang="en-US" dirty="0"/>
              <a:t> 1994</a:t>
            </a:r>
            <a:r>
              <a:rPr lang="en-US" dirty="0" smtClean="0"/>
              <a:t>)</a:t>
            </a:r>
            <a:endParaRPr lang="en-US" dirty="0"/>
          </a:p>
        </p:txBody>
      </p:sp>
    </p:spTree>
    <p:extLst>
      <p:ext uri="{BB962C8B-B14F-4D97-AF65-F5344CB8AC3E}">
        <p14:creationId xmlns:p14="http://schemas.microsoft.com/office/powerpoint/2010/main" val="2084741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bluejiris.com/images/JedGarden/Gnu2-19C24.jpg"/>
          <p:cNvPicPr>
            <a:picLocks noChangeAspect="1" noChangeArrowheads="1"/>
          </p:cNvPicPr>
          <p:nvPr/>
        </p:nvPicPr>
        <p:blipFill>
          <a:blip r:embed="rId2" cstate="print"/>
          <a:srcRect/>
          <a:stretch>
            <a:fillRect/>
          </a:stretch>
        </p:blipFill>
        <p:spPr bwMode="auto">
          <a:xfrm>
            <a:off x="2209800" y="1602965"/>
            <a:ext cx="4343400" cy="5032829"/>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31</a:t>
            </a:fld>
            <a:endParaRPr lang="en-US"/>
          </a:p>
        </p:txBody>
      </p:sp>
      <p:sp>
        <p:nvSpPr>
          <p:cNvPr id="3" name="TextBox 2"/>
          <p:cNvSpPr txBox="1"/>
          <p:nvPr/>
        </p:nvSpPr>
        <p:spPr>
          <a:xfrm>
            <a:off x="2895600" y="1241465"/>
            <a:ext cx="2971800" cy="369332"/>
          </a:xfrm>
          <a:prstGeom prst="rect">
            <a:avLst/>
          </a:prstGeom>
          <a:noFill/>
        </p:spPr>
        <p:txBody>
          <a:bodyPr wrap="square" rtlCol="0">
            <a:spAutoFit/>
          </a:bodyPr>
          <a:lstStyle/>
          <a:p>
            <a:r>
              <a:rPr lang="en-US" dirty="0"/>
              <a:t>Gnu (</a:t>
            </a:r>
            <a:r>
              <a:rPr lang="en-US" dirty="0" err="1"/>
              <a:t>Kasperek</a:t>
            </a:r>
            <a:r>
              <a:rPr lang="en-US" dirty="0"/>
              <a:t> 1994) </a:t>
            </a:r>
            <a:r>
              <a:rPr lang="en-US" dirty="0" smtClean="0"/>
              <a:t>HM/AM</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ttp://www.bluejiris.com/images/JedGarden/Batik2-8B16.jpg"/>
          <p:cNvPicPr>
            <a:picLocks noChangeAspect="1" noChangeArrowheads="1"/>
          </p:cNvPicPr>
          <p:nvPr/>
        </p:nvPicPr>
        <p:blipFill>
          <a:blip r:embed="rId2" cstate="print"/>
          <a:srcRect/>
          <a:stretch>
            <a:fillRect/>
          </a:stretch>
        </p:blipFill>
        <p:spPr bwMode="auto">
          <a:xfrm>
            <a:off x="2010747" y="1543729"/>
            <a:ext cx="5162550" cy="5084330"/>
          </a:xfrm>
          <a:prstGeom prst="rect">
            <a:avLst/>
          </a:prstGeom>
          <a:noFill/>
        </p:spPr>
      </p:pic>
      <p:sp>
        <p:nvSpPr>
          <p:cNvPr id="10"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32</a:t>
            </a:fld>
            <a:endParaRPr lang="en-US"/>
          </a:p>
        </p:txBody>
      </p:sp>
      <p:sp>
        <p:nvSpPr>
          <p:cNvPr id="4" name="TextBox 3"/>
          <p:cNvSpPr txBox="1"/>
          <p:nvPr/>
        </p:nvSpPr>
        <p:spPr>
          <a:xfrm>
            <a:off x="2344122" y="1143000"/>
            <a:ext cx="4495800" cy="369332"/>
          </a:xfrm>
          <a:prstGeom prst="rect">
            <a:avLst/>
          </a:prstGeom>
          <a:noFill/>
        </p:spPr>
        <p:txBody>
          <a:bodyPr wrap="square" rtlCol="0">
            <a:spAutoFit/>
          </a:bodyPr>
          <a:lstStyle/>
          <a:p>
            <a:r>
              <a:rPr lang="en-US" dirty="0"/>
              <a:t>Batik (</a:t>
            </a:r>
            <a:r>
              <a:rPr lang="en-US" dirty="0" err="1"/>
              <a:t>Ensminger</a:t>
            </a:r>
            <a:r>
              <a:rPr lang="en-US" dirty="0"/>
              <a:t> 1986) HM/AM/Knowlton) </a:t>
            </a:r>
            <a:r>
              <a:rPr lang="en-US" dirty="0" smtClean="0"/>
              <a:t>BB</a:t>
            </a:r>
            <a:endParaRPr lang="en-US" dirty="0"/>
          </a:p>
        </p:txBody>
      </p:sp>
    </p:spTree>
    <p:extLst>
      <p:ext uri="{BB962C8B-B14F-4D97-AF65-F5344CB8AC3E}">
        <p14:creationId xmlns:p14="http://schemas.microsoft.com/office/powerpoint/2010/main" val="3428723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bluejiris.com/images/JedGarden/JumpingJackFlash091-33j19.JPG"/>
          <p:cNvPicPr>
            <a:picLocks noChangeAspect="1" noChangeArrowheads="1"/>
          </p:cNvPicPr>
          <p:nvPr/>
        </p:nvPicPr>
        <p:blipFill>
          <a:blip r:embed="rId2" cstate="print"/>
          <a:srcRect/>
          <a:stretch>
            <a:fillRect/>
          </a:stretch>
        </p:blipFill>
        <p:spPr bwMode="auto">
          <a:xfrm>
            <a:off x="1981200" y="1600200"/>
            <a:ext cx="4648200" cy="5095142"/>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33</a:t>
            </a:fld>
            <a:endParaRPr lang="en-US"/>
          </a:p>
        </p:txBody>
      </p:sp>
      <p:sp>
        <p:nvSpPr>
          <p:cNvPr id="3" name="TextBox 2"/>
          <p:cNvSpPr txBox="1"/>
          <p:nvPr/>
        </p:nvSpPr>
        <p:spPr>
          <a:xfrm>
            <a:off x="2667000" y="1267418"/>
            <a:ext cx="3276600" cy="369332"/>
          </a:xfrm>
          <a:prstGeom prst="rect">
            <a:avLst/>
          </a:prstGeom>
          <a:noFill/>
        </p:spPr>
        <p:txBody>
          <a:bodyPr wrap="square" rtlCol="0">
            <a:spAutoFit/>
          </a:bodyPr>
          <a:lstStyle/>
          <a:p>
            <a:r>
              <a:rPr lang="en-US" dirty="0" err="1"/>
              <a:t>Jumpin</a:t>
            </a:r>
            <a:r>
              <a:rPr lang="en-US" dirty="0"/>
              <a:t>’ Jack Flash (Painter 2004</a:t>
            </a:r>
            <a:r>
              <a:rPr lang="en-US" dirty="0" smtClean="0"/>
              <a: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http://www.bluejiris.com/images/JedGarden/MilleniumFlacon092-3hw7.JPG"/>
          <p:cNvPicPr>
            <a:picLocks noChangeAspect="1" noChangeArrowheads="1"/>
          </p:cNvPicPr>
          <p:nvPr/>
        </p:nvPicPr>
        <p:blipFill>
          <a:blip r:embed="rId2" cstate="print"/>
          <a:srcRect/>
          <a:stretch>
            <a:fillRect/>
          </a:stretch>
        </p:blipFill>
        <p:spPr bwMode="auto">
          <a:xfrm>
            <a:off x="2286000" y="1588532"/>
            <a:ext cx="4598686" cy="5040868"/>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34</a:t>
            </a:fld>
            <a:endParaRPr lang="en-US"/>
          </a:p>
        </p:txBody>
      </p:sp>
      <p:sp>
        <p:nvSpPr>
          <p:cNvPr id="4" name="TextBox 3"/>
          <p:cNvSpPr txBox="1"/>
          <p:nvPr/>
        </p:nvSpPr>
        <p:spPr>
          <a:xfrm>
            <a:off x="2604143" y="1219200"/>
            <a:ext cx="3962399" cy="369332"/>
          </a:xfrm>
          <a:prstGeom prst="rect">
            <a:avLst/>
          </a:prstGeom>
          <a:noFill/>
        </p:spPr>
        <p:txBody>
          <a:bodyPr wrap="square" rtlCol="0">
            <a:spAutoFit/>
          </a:bodyPr>
          <a:lstStyle/>
          <a:p>
            <a:r>
              <a:rPr lang="en-US" dirty="0"/>
              <a:t>Millennium Falcon (</a:t>
            </a:r>
            <a:r>
              <a:rPr lang="en-US" dirty="0" err="1"/>
              <a:t>Kasperek</a:t>
            </a:r>
            <a:r>
              <a:rPr lang="en-US" dirty="0"/>
              <a:t> 2000) HM </a:t>
            </a:r>
          </a:p>
        </p:txBody>
      </p:sp>
    </p:spTree>
    <p:extLst>
      <p:ext uri="{BB962C8B-B14F-4D97-AF65-F5344CB8AC3E}">
        <p14:creationId xmlns:p14="http://schemas.microsoft.com/office/powerpoint/2010/main" val="2039473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bluejiris.com/images/JedGarden/Bewilderbeast071-3EW28.JPG"/>
          <p:cNvPicPr>
            <a:picLocks noChangeAspect="1" noChangeArrowheads="1"/>
          </p:cNvPicPr>
          <p:nvPr/>
        </p:nvPicPr>
        <p:blipFill>
          <a:blip r:embed="rId2" cstate="print"/>
          <a:srcRect/>
          <a:stretch>
            <a:fillRect/>
          </a:stretch>
        </p:blipFill>
        <p:spPr bwMode="auto">
          <a:xfrm>
            <a:off x="2276534" y="1644194"/>
            <a:ext cx="4330287" cy="4985207"/>
          </a:xfrm>
          <a:prstGeom prst="rect">
            <a:avLst/>
          </a:prstGeom>
          <a:noFill/>
        </p:spPr>
      </p:pic>
      <p:sp>
        <p:nvSpPr>
          <p:cNvPr id="8"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35</a:t>
            </a:fld>
            <a:endParaRPr lang="en-US"/>
          </a:p>
        </p:txBody>
      </p:sp>
      <p:sp>
        <p:nvSpPr>
          <p:cNvPr id="3" name="TextBox 2"/>
          <p:cNvSpPr txBox="1"/>
          <p:nvPr/>
        </p:nvSpPr>
        <p:spPr>
          <a:xfrm>
            <a:off x="2303399" y="1274862"/>
            <a:ext cx="4303422" cy="369332"/>
          </a:xfrm>
          <a:prstGeom prst="rect">
            <a:avLst/>
          </a:prstGeom>
          <a:noFill/>
        </p:spPr>
        <p:txBody>
          <a:bodyPr wrap="none" rtlCol="0">
            <a:spAutoFit/>
          </a:bodyPr>
          <a:lstStyle/>
          <a:p>
            <a:r>
              <a:rPr lang="en-US" dirty="0" err="1"/>
              <a:t>Bewilderbeast</a:t>
            </a:r>
            <a:r>
              <a:rPr lang="en-US" dirty="0"/>
              <a:t> (</a:t>
            </a:r>
            <a:r>
              <a:rPr lang="en-US" dirty="0" err="1"/>
              <a:t>Kasperek</a:t>
            </a:r>
            <a:r>
              <a:rPr lang="en-US" dirty="0"/>
              <a:t> 1999) </a:t>
            </a:r>
            <a:r>
              <a:rPr lang="en-US" dirty="0" smtClean="0"/>
              <a:t>HM/AM/KM</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www.bluejiris.com/images/JedGarden/IsntThisSomething1-4GW5.jpg"/>
          <p:cNvPicPr>
            <a:picLocks noChangeAspect="1" noChangeArrowheads="1"/>
          </p:cNvPicPr>
          <p:nvPr/>
        </p:nvPicPr>
        <p:blipFill>
          <a:blip r:embed="rId2" cstate="print"/>
          <a:srcRect/>
          <a:stretch>
            <a:fillRect/>
          </a:stretch>
        </p:blipFill>
        <p:spPr bwMode="auto">
          <a:xfrm>
            <a:off x="2438400" y="1447800"/>
            <a:ext cx="4271366" cy="5298198"/>
          </a:xfrm>
          <a:prstGeom prst="rect">
            <a:avLst/>
          </a:prstGeom>
          <a:noFill/>
        </p:spPr>
      </p:pic>
      <p:sp>
        <p:nvSpPr>
          <p:cNvPr id="10"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36</a:t>
            </a:fld>
            <a:endParaRPr lang="en-US"/>
          </a:p>
        </p:txBody>
      </p:sp>
      <p:sp>
        <p:nvSpPr>
          <p:cNvPr id="3" name="TextBox 2"/>
          <p:cNvSpPr txBox="1"/>
          <p:nvPr/>
        </p:nvSpPr>
        <p:spPr>
          <a:xfrm>
            <a:off x="2483817" y="1078468"/>
            <a:ext cx="4227504" cy="369332"/>
          </a:xfrm>
          <a:prstGeom prst="rect">
            <a:avLst/>
          </a:prstGeom>
          <a:noFill/>
        </p:spPr>
        <p:txBody>
          <a:bodyPr wrap="none" rtlCol="0">
            <a:spAutoFit/>
          </a:bodyPr>
          <a:lstStyle/>
          <a:p>
            <a:r>
              <a:rPr lang="en-US" dirty="0"/>
              <a:t>Isn’t This Something </a:t>
            </a:r>
            <a:r>
              <a:rPr lang="en-US" dirty="0" smtClean="0"/>
              <a:t>(</a:t>
            </a:r>
            <a:r>
              <a:rPr lang="en-US" dirty="0" err="1"/>
              <a:t>Ensminger</a:t>
            </a:r>
            <a:r>
              <a:rPr lang="en-US" dirty="0"/>
              <a:t> 1993) HM</a:t>
            </a:r>
          </a:p>
        </p:txBody>
      </p:sp>
    </p:spTree>
    <p:extLst>
      <p:ext uri="{BB962C8B-B14F-4D97-AF65-F5344CB8AC3E}">
        <p14:creationId xmlns:p14="http://schemas.microsoft.com/office/powerpoint/2010/main" val="93870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bluejiris.com/images/JedGarden2/TotalChaos071-18G33.JPG"/>
          <p:cNvPicPr>
            <a:picLocks noChangeAspect="1" noChangeArrowheads="1"/>
          </p:cNvPicPr>
          <p:nvPr/>
        </p:nvPicPr>
        <p:blipFill>
          <a:blip r:embed="rId2" cstate="print"/>
          <a:srcRect/>
          <a:stretch>
            <a:fillRect/>
          </a:stretch>
        </p:blipFill>
        <p:spPr bwMode="auto">
          <a:xfrm>
            <a:off x="2479286" y="1371600"/>
            <a:ext cx="4226314" cy="5333655"/>
          </a:xfrm>
          <a:prstGeom prst="rect">
            <a:avLst/>
          </a:prstGeom>
          <a:noFill/>
        </p:spPr>
      </p:pic>
      <p:sp>
        <p:nvSpPr>
          <p:cNvPr id="8"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37</a:t>
            </a:fld>
            <a:endParaRPr lang="en-US"/>
          </a:p>
        </p:txBody>
      </p:sp>
      <p:sp>
        <p:nvSpPr>
          <p:cNvPr id="3" name="TextBox 2"/>
          <p:cNvSpPr txBox="1"/>
          <p:nvPr/>
        </p:nvSpPr>
        <p:spPr>
          <a:xfrm>
            <a:off x="3195873" y="1066800"/>
            <a:ext cx="2734146" cy="369332"/>
          </a:xfrm>
          <a:prstGeom prst="rect">
            <a:avLst/>
          </a:prstGeom>
          <a:noFill/>
        </p:spPr>
        <p:txBody>
          <a:bodyPr wrap="none" rtlCol="0">
            <a:spAutoFit/>
          </a:bodyPr>
          <a:lstStyle/>
          <a:p>
            <a:r>
              <a:rPr lang="en-US" dirty="0"/>
              <a:t>Total Chaos (</a:t>
            </a:r>
            <a:r>
              <a:rPr lang="en-US" dirty="0" err="1"/>
              <a:t>Maryott</a:t>
            </a:r>
            <a:r>
              <a:rPr lang="en-US" dirty="0"/>
              <a:t> 2000</a:t>
            </a:r>
            <a:r>
              <a:rPr lang="en-US" dirty="0" smtClean="0"/>
              <a:t>)</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http://www.bluejiris.com/images/JedGarden/OasisPatches-16GS23.JPG"/>
          <p:cNvPicPr>
            <a:picLocks noChangeAspect="1" noChangeArrowheads="1"/>
          </p:cNvPicPr>
          <p:nvPr/>
        </p:nvPicPr>
        <p:blipFill>
          <a:blip r:embed="rId2" cstate="print"/>
          <a:srcRect/>
          <a:stretch>
            <a:fillRect/>
          </a:stretch>
        </p:blipFill>
        <p:spPr bwMode="auto">
          <a:xfrm>
            <a:off x="2133600" y="1423370"/>
            <a:ext cx="4819650" cy="5249572"/>
          </a:xfrm>
          <a:prstGeom prst="rect">
            <a:avLst/>
          </a:prstGeom>
          <a:noFill/>
        </p:spPr>
      </p:pic>
      <p:sp>
        <p:nvSpPr>
          <p:cNvPr id="9"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38</a:t>
            </a:fld>
            <a:endParaRPr lang="en-US"/>
          </a:p>
        </p:txBody>
      </p:sp>
      <p:sp>
        <p:nvSpPr>
          <p:cNvPr id="4" name="TextBox 3"/>
          <p:cNvSpPr txBox="1"/>
          <p:nvPr/>
        </p:nvSpPr>
        <p:spPr>
          <a:xfrm>
            <a:off x="3010120" y="1081066"/>
            <a:ext cx="3066609" cy="369332"/>
          </a:xfrm>
          <a:prstGeom prst="rect">
            <a:avLst/>
          </a:prstGeom>
          <a:noFill/>
        </p:spPr>
        <p:txBody>
          <a:bodyPr wrap="none" rtlCol="0">
            <a:spAutoFit/>
          </a:bodyPr>
          <a:lstStyle/>
          <a:p>
            <a:r>
              <a:rPr lang="en-US" dirty="0"/>
              <a:t>Oasis Patches (Chadwick 2002</a:t>
            </a:r>
            <a:r>
              <a:rPr lang="en-US" dirty="0" smtClean="0"/>
              <a:t>)</a:t>
            </a:r>
            <a:endParaRPr lang="en-US" dirty="0"/>
          </a:p>
        </p:txBody>
      </p:sp>
    </p:spTree>
    <p:extLst>
      <p:ext uri="{BB962C8B-B14F-4D97-AF65-F5344CB8AC3E}">
        <p14:creationId xmlns:p14="http://schemas.microsoft.com/office/powerpoint/2010/main" val="9394992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http://www.bluejiris.com/images/JedGarden/Humoresque1-10OS19.jpg"/>
          <p:cNvPicPr>
            <a:picLocks noChangeAspect="1" noChangeArrowheads="1"/>
          </p:cNvPicPr>
          <p:nvPr/>
        </p:nvPicPr>
        <p:blipFill>
          <a:blip r:embed="rId2" cstate="print"/>
          <a:srcRect/>
          <a:stretch>
            <a:fillRect/>
          </a:stretch>
        </p:blipFill>
        <p:spPr bwMode="auto">
          <a:xfrm>
            <a:off x="2286000" y="1447800"/>
            <a:ext cx="4495800" cy="5229808"/>
          </a:xfrm>
          <a:prstGeom prst="rect">
            <a:avLst/>
          </a:prstGeom>
          <a:noFill/>
        </p:spPr>
      </p:pic>
      <p:sp>
        <p:nvSpPr>
          <p:cNvPr id="8"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39</a:t>
            </a:fld>
            <a:endParaRPr lang="en-US"/>
          </a:p>
        </p:txBody>
      </p:sp>
      <p:sp>
        <p:nvSpPr>
          <p:cNvPr id="3" name="TextBox 2"/>
          <p:cNvSpPr txBox="1"/>
          <p:nvPr/>
        </p:nvSpPr>
        <p:spPr>
          <a:xfrm>
            <a:off x="3129092" y="1080023"/>
            <a:ext cx="2809615" cy="369332"/>
          </a:xfrm>
          <a:prstGeom prst="rect">
            <a:avLst/>
          </a:prstGeom>
          <a:noFill/>
        </p:spPr>
        <p:txBody>
          <a:bodyPr wrap="none" rtlCol="0">
            <a:spAutoFit/>
          </a:bodyPr>
          <a:lstStyle/>
          <a:p>
            <a:r>
              <a:rPr lang="en-US" dirty="0"/>
              <a:t>Humoresque (Keppel  1962</a:t>
            </a:r>
            <a:r>
              <a:rPr lang="en-US" dirty="0" smtClean="0"/>
              <a: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www.hillcrestiris.com/images/against%20all%20odds%20-%202006%20introduction.jpg"/>
          <p:cNvPicPr>
            <a:picLocks noChangeAspect="1" noChangeArrowheads="1"/>
          </p:cNvPicPr>
          <p:nvPr/>
        </p:nvPicPr>
        <p:blipFill>
          <a:blip r:embed="rId2" cstate="print"/>
          <a:srcRect/>
          <a:stretch>
            <a:fillRect/>
          </a:stretch>
        </p:blipFill>
        <p:spPr bwMode="auto">
          <a:xfrm>
            <a:off x="1828800" y="1447800"/>
            <a:ext cx="5401776" cy="5221717"/>
          </a:xfrm>
          <a:prstGeom prst="rect">
            <a:avLst/>
          </a:prstGeom>
          <a:noFill/>
        </p:spPr>
      </p:pic>
      <p:sp>
        <p:nvSpPr>
          <p:cNvPr id="8"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40</a:t>
            </a:fld>
            <a:endParaRPr lang="en-US"/>
          </a:p>
        </p:txBody>
      </p:sp>
      <p:sp>
        <p:nvSpPr>
          <p:cNvPr id="3" name="TextBox 2"/>
          <p:cNvSpPr txBox="1"/>
          <p:nvPr/>
        </p:nvSpPr>
        <p:spPr>
          <a:xfrm>
            <a:off x="3058457" y="1143000"/>
            <a:ext cx="3103285" cy="369332"/>
          </a:xfrm>
          <a:prstGeom prst="rect">
            <a:avLst/>
          </a:prstGeom>
          <a:noFill/>
        </p:spPr>
        <p:txBody>
          <a:bodyPr wrap="none" rtlCol="0">
            <a:spAutoFit/>
          </a:bodyPr>
          <a:lstStyle/>
          <a:p>
            <a:r>
              <a:rPr lang="en-US" dirty="0"/>
              <a:t>Against All Odds (Nichols 2006</a:t>
            </a:r>
            <a:r>
              <a:rPr lang="en-US" dirty="0" smtClean="0"/>
              <a:t>)</a:t>
            </a:r>
            <a:endParaRPr lang="en-US" dirty="0"/>
          </a:p>
        </p:txBody>
      </p:sp>
    </p:spTree>
    <p:extLst>
      <p:ext uri="{BB962C8B-B14F-4D97-AF65-F5344CB8AC3E}">
        <p14:creationId xmlns:p14="http://schemas.microsoft.com/office/powerpoint/2010/main" val="39842608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My Documents\My Pictures\splitter011.jpg"/>
          <p:cNvPicPr>
            <a:picLocks noChangeAspect="1" noChangeArrowheads="1"/>
          </p:cNvPicPr>
          <p:nvPr/>
        </p:nvPicPr>
        <p:blipFill>
          <a:blip r:embed="rId2" cstate="print"/>
          <a:srcRect/>
          <a:stretch>
            <a:fillRect/>
          </a:stretch>
        </p:blipFill>
        <p:spPr bwMode="auto">
          <a:xfrm>
            <a:off x="1676400" y="1494453"/>
            <a:ext cx="5740593" cy="5205664"/>
          </a:xfrm>
          <a:prstGeom prst="rect">
            <a:avLst/>
          </a:prstGeom>
          <a:noFill/>
        </p:spPr>
      </p:pic>
      <p:sp>
        <p:nvSpPr>
          <p:cNvPr id="7" name="Title 1"/>
          <p:cNvSpPr>
            <a:spLocks noGrp="1"/>
          </p:cNvSpPr>
          <p:nvPr>
            <p:ph type="title"/>
          </p:nvPr>
        </p:nvSpPr>
        <p:spPr/>
        <p:txBody>
          <a:bodyPr>
            <a:normAutofit/>
          </a:bodyPr>
          <a:lstStyle/>
          <a:p>
            <a:pPr algn="l"/>
            <a:r>
              <a:rPr lang="en-US" dirty="0" smtClean="0"/>
              <a:t>Random Color Application</a:t>
            </a:r>
            <a:br>
              <a:rPr lang="en-US" dirty="0" smtClean="0"/>
            </a:br>
            <a:r>
              <a:rPr lang="en-US" sz="1600" dirty="0" smtClean="0"/>
              <a:t>			</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41</a:t>
            </a:fld>
            <a:endParaRPr lang="en-US"/>
          </a:p>
        </p:txBody>
      </p:sp>
      <p:sp>
        <p:nvSpPr>
          <p:cNvPr id="3" name="TextBox 2"/>
          <p:cNvSpPr txBox="1"/>
          <p:nvPr/>
        </p:nvSpPr>
        <p:spPr>
          <a:xfrm>
            <a:off x="2873513" y="1116564"/>
            <a:ext cx="3346365" cy="369332"/>
          </a:xfrm>
          <a:prstGeom prst="rect">
            <a:avLst/>
          </a:prstGeom>
          <a:noFill/>
        </p:spPr>
        <p:txBody>
          <a:bodyPr wrap="none" rtlCol="0">
            <a:spAutoFit/>
          </a:bodyPr>
          <a:lstStyle/>
          <a:p>
            <a:r>
              <a:rPr lang="en-US" dirty="0"/>
              <a:t>Splitter </a:t>
            </a:r>
            <a:r>
              <a:rPr lang="en-US" dirty="0" smtClean="0"/>
              <a:t>Splatter (Grieves 2006) LA</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empus Sans ITC" panose="04020404030D07020202" pitchFamily="82" charset="0"/>
              </a:rPr>
              <a:t>Variable Color Patterning</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The diploid MTB </a:t>
            </a:r>
            <a:r>
              <a:rPr lang="en-US" b="1" i="1" u="sng" dirty="0" smtClean="0">
                <a:latin typeface="Tempus Sans ITC" panose="04020404030D07020202" pitchFamily="82" charset="0"/>
              </a:rPr>
              <a:t>Joseph’s Coat (</a:t>
            </a:r>
            <a:r>
              <a:rPr lang="en-US" b="1" i="1" u="sng" dirty="0" err="1" smtClean="0">
                <a:latin typeface="Tempus Sans ITC" panose="04020404030D07020202" pitchFamily="82" charset="0"/>
              </a:rPr>
              <a:t>Katkamier</a:t>
            </a:r>
            <a:r>
              <a:rPr lang="en-US" b="1" i="1" u="sng" dirty="0" smtClean="0">
                <a:latin typeface="Tempus Sans ITC" panose="04020404030D07020202" pitchFamily="82" charset="0"/>
              </a:rPr>
              <a:t> 1930)</a:t>
            </a:r>
            <a:r>
              <a:rPr lang="en-US" b="1" i="1" dirty="0" smtClean="0">
                <a:latin typeface="Tempus Sans ITC" panose="04020404030D07020202" pitchFamily="82" charset="0"/>
              </a:rPr>
              <a:t> </a:t>
            </a:r>
            <a:r>
              <a:rPr lang="en-US" b="1" dirty="0" smtClean="0">
                <a:latin typeface="Tempus Sans ITC" panose="04020404030D07020202" pitchFamily="82" charset="0"/>
              </a:rPr>
              <a:t>is an iris possessing this characteristic.  It was registered in 1989 as “</a:t>
            </a:r>
            <a:r>
              <a:rPr lang="en-US" b="1" i="1" dirty="0" smtClean="0">
                <a:latin typeface="Tempus Sans ITC" panose="04020404030D07020202" pitchFamily="82" charset="0"/>
              </a:rPr>
              <a:t>Joseph’s Coat </a:t>
            </a:r>
            <a:r>
              <a:rPr lang="en-US" b="1" i="1" dirty="0" err="1" smtClean="0">
                <a:latin typeface="Tempus Sans ITC" panose="04020404030D07020202" pitchFamily="82" charset="0"/>
              </a:rPr>
              <a:t>Katkamier</a:t>
            </a:r>
            <a:r>
              <a:rPr lang="en-US" b="1" i="1" dirty="0" smtClean="0">
                <a:latin typeface="Tempus Sans ITC" panose="04020404030D07020202" pitchFamily="82" charset="0"/>
              </a:rPr>
              <a:t>” (A. </a:t>
            </a:r>
            <a:r>
              <a:rPr lang="en-US" b="1" i="1" dirty="0" err="1" smtClean="0">
                <a:latin typeface="Tempus Sans ITC" panose="04020404030D07020202" pitchFamily="82" charset="0"/>
              </a:rPr>
              <a:t>Katkamier</a:t>
            </a:r>
            <a:r>
              <a:rPr lang="en-US" b="1" i="1" dirty="0" smtClean="0">
                <a:latin typeface="Tempus Sans ITC" panose="04020404030D07020202" pitchFamily="82" charset="0"/>
              </a:rPr>
              <a:t> by E. Tankesley-Clarke).</a:t>
            </a:r>
            <a:r>
              <a:rPr lang="en-US" b="1" dirty="0" smtClean="0">
                <a:latin typeface="Tempus Sans ITC" panose="04020404030D07020202" pitchFamily="82" charset="0"/>
              </a:rPr>
              <a:t>  Its unusual color pattern varies from white and violet </a:t>
            </a:r>
            <a:r>
              <a:rPr lang="en-US" b="1" dirty="0" err="1" smtClean="0">
                <a:latin typeface="Tempus Sans ITC" panose="04020404030D07020202" pitchFamily="82" charset="0"/>
              </a:rPr>
              <a:t>amoena</a:t>
            </a:r>
            <a:r>
              <a:rPr lang="en-US" b="1" dirty="0" smtClean="0">
                <a:latin typeface="Tempus Sans ITC" panose="04020404030D07020202" pitchFamily="82" charset="0"/>
              </a:rPr>
              <a:t> to a yellow and red </a:t>
            </a:r>
            <a:r>
              <a:rPr lang="en-US" b="1" dirty="0" err="1" smtClean="0">
                <a:latin typeface="Tempus Sans ITC" panose="04020404030D07020202" pitchFamily="82" charset="0"/>
              </a:rPr>
              <a:t>variegata</a:t>
            </a:r>
            <a:r>
              <a:rPr lang="en-US" b="1" dirty="0" smtClean="0">
                <a:latin typeface="Tempus Sans ITC" panose="04020404030D07020202" pitchFamily="82" charset="0"/>
              </a:rPr>
              <a:t>.</a:t>
            </a:r>
          </a:p>
          <a:p>
            <a:pPr>
              <a:buNone/>
            </a:pPr>
            <a:r>
              <a:rPr lang="en-US" dirty="0" smtClean="0">
                <a:latin typeface="Tempus Sans ITC" panose="04020404030D07020202" pitchFamily="82" charset="0"/>
              </a:rPr>
              <a:t>.</a:t>
            </a:r>
            <a:endParaRPr lang="en-US"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Variable Color Patterning</a:t>
            </a:r>
            <a:br>
              <a:rPr lang="en-US" dirty="0" smtClean="0"/>
            </a:br>
            <a:r>
              <a:rPr lang="en-US" sz="1800" dirty="0" smtClean="0"/>
              <a:t>Joseph’s Coat </a:t>
            </a:r>
            <a:r>
              <a:rPr lang="en-US" sz="1800" dirty="0" err="1" smtClean="0"/>
              <a:t>Katkamier</a:t>
            </a:r>
            <a:r>
              <a:rPr lang="en-US" sz="1800" dirty="0" smtClean="0"/>
              <a:t> (A. </a:t>
            </a:r>
            <a:r>
              <a:rPr lang="en-US" sz="1800" dirty="0" err="1" smtClean="0"/>
              <a:t>Katkamier</a:t>
            </a:r>
            <a:r>
              <a:rPr lang="en-US" sz="1800" dirty="0" smtClean="0"/>
              <a:t> by E. Tankesley-Clarke)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43</a:t>
            </a:fld>
            <a:endParaRPr lang="en-US"/>
          </a:p>
        </p:txBody>
      </p:sp>
      <p:pic>
        <p:nvPicPr>
          <p:cNvPr id="37890" name="Picture 2" descr="iris joseph's coat katkamier"/>
          <p:cNvPicPr>
            <a:picLocks noChangeAspect="1" noChangeArrowheads="1"/>
          </p:cNvPicPr>
          <p:nvPr/>
        </p:nvPicPr>
        <p:blipFill>
          <a:blip r:embed="rId2" cstate="print"/>
          <a:srcRect/>
          <a:stretch>
            <a:fillRect/>
          </a:stretch>
        </p:blipFill>
        <p:spPr bwMode="auto">
          <a:xfrm>
            <a:off x="1898780" y="1365380"/>
            <a:ext cx="5264020" cy="5264020"/>
          </a:xfrm>
          <a:prstGeom prst="rect">
            <a:avLst/>
          </a:prstGeom>
          <a:noFill/>
        </p:spPr>
      </p:pic>
    </p:spTree>
    <p:extLst>
      <p:ext uri="{BB962C8B-B14F-4D97-AF65-F5344CB8AC3E}">
        <p14:creationId xmlns:p14="http://schemas.microsoft.com/office/powerpoint/2010/main" val="8416057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empus Sans ITC" panose="04020404030D07020202" pitchFamily="82" charset="0"/>
              </a:rPr>
              <a:t>Variable Color Patterning</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In Exhibition judging, a stalk of ‘Joseph’s Coat’ should exhibit both color patterns to be considered.  Although the two distinctive patterns appear unique to this iris, the effect is another example of BC and more examples of this characteristic are likely to be produced.</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44</a:t>
            </a:fld>
            <a:endParaRPr lang="en-US"/>
          </a:p>
        </p:txBody>
      </p:sp>
    </p:spTree>
    <p:extLst>
      <p:ext uri="{BB962C8B-B14F-4D97-AF65-F5344CB8AC3E}">
        <p14:creationId xmlns:p14="http://schemas.microsoft.com/office/powerpoint/2010/main" val="141351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Variable Color Patterning</a:t>
            </a:r>
            <a:br>
              <a:rPr lang="en-US" dirty="0" smtClean="0"/>
            </a:br>
            <a:r>
              <a:rPr lang="en-US" sz="2000" dirty="0" smtClean="0"/>
              <a:t>Joseph’s Coat </a:t>
            </a:r>
            <a:r>
              <a:rPr lang="en-US" sz="2000" dirty="0" err="1" smtClean="0"/>
              <a:t>Katkamier</a:t>
            </a:r>
            <a:r>
              <a:rPr lang="en-US" sz="2000" dirty="0" smtClean="0"/>
              <a:t> (A. </a:t>
            </a:r>
            <a:r>
              <a:rPr lang="en-US" sz="2000" dirty="0" err="1" smtClean="0"/>
              <a:t>Katkamier</a:t>
            </a:r>
            <a:r>
              <a:rPr lang="en-US" sz="2000" dirty="0" smtClean="0"/>
              <a:t> by E. Tankesley-Clarke)</a:t>
            </a:r>
            <a:endParaRPr lang="en-US" sz="20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45</a:t>
            </a:fld>
            <a:endParaRPr lang="en-US"/>
          </a:p>
        </p:txBody>
      </p:sp>
      <p:pic>
        <p:nvPicPr>
          <p:cNvPr id="40962" name="Picture 2" descr="iris joseph's coat katkamier"/>
          <p:cNvPicPr>
            <a:picLocks noChangeAspect="1" noChangeArrowheads="1"/>
          </p:cNvPicPr>
          <p:nvPr/>
        </p:nvPicPr>
        <p:blipFill>
          <a:blip r:embed="rId2" cstate="print"/>
          <a:srcRect/>
          <a:stretch>
            <a:fillRect/>
          </a:stretch>
        </p:blipFill>
        <p:spPr bwMode="auto">
          <a:xfrm>
            <a:off x="1726660" y="1369858"/>
            <a:ext cx="5664740" cy="532485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Flat-Shaped Flowers</a:t>
            </a:r>
            <a:br>
              <a:rPr lang="en-US" b="1" dirty="0" smtClean="0">
                <a:latin typeface="Tempus Sans ITC" panose="04020404030D07020202" pitchFamily="82" charset="0"/>
              </a:rPr>
            </a:br>
            <a:r>
              <a:rPr lang="en-US" b="1" dirty="0" smtClean="0">
                <a:latin typeface="Tempus Sans ITC" panose="04020404030D07020202" pitchFamily="82" charset="0"/>
              </a:rPr>
              <a:t>aka “Flatties”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Flat-shaped flowers are novelty irises with </a:t>
            </a:r>
            <a:r>
              <a:rPr lang="en-US" b="1" u="sng" dirty="0" smtClean="0">
                <a:latin typeface="Tempus Sans ITC" panose="04020404030D07020202" pitchFamily="82" charset="0"/>
              </a:rPr>
              <a:t>six falls arranged in a horizontal to downward arching pattern</a:t>
            </a:r>
            <a:r>
              <a:rPr lang="en-US" b="1" dirty="0" smtClean="0">
                <a:latin typeface="Tempus Sans ITC" panose="04020404030D07020202" pitchFamily="82" charset="0"/>
              </a:rPr>
              <a:t> with </a:t>
            </a:r>
            <a:r>
              <a:rPr lang="en-US" b="1" u="sng" dirty="0" smtClean="0">
                <a:latin typeface="Tempus Sans ITC" panose="04020404030D07020202" pitchFamily="82" charset="0"/>
              </a:rPr>
              <a:t>six visible beards</a:t>
            </a:r>
            <a:r>
              <a:rPr lang="en-US" b="1" dirty="0" smtClean="0">
                <a:latin typeface="Tempus Sans ITC" panose="04020404030D07020202" pitchFamily="82" charset="0"/>
              </a:rPr>
              <a:t>.  Although there usually are no standards, flat-shaped iris flowers will occasionally have one standard.  </a:t>
            </a:r>
          </a:p>
        </p:txBody>
      </p:sp>
      <p:sp>
        <p:nvSpPr>
          <p:cNvPr id="4" name="Slide Number Placeholder 3"/>
          <p:cNvSpPr>
            <a:spLocks noGrp="1"/>
          </p:cNvSpPr>
          <p:nvPr>
            <p:ph type="sldNum" sz="quarter" idx="12"/>
          </p:nvPr>
        </p:nvSpPr>
        <p:spPr/>
        <p:txBody>
          <a:bodyPr/>
          <a:lstStyle/>
          <a:p>
            <a:fld id="{56E1DF9B-159C-4B18-97B8-A208C771CE8E}"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Flat-Shaped Flowers</a:t>
            </a:r>
            <a:br>
              <a:rPr lang="en-US" b="1" dirty="0" smtClean="0">
                <a:latin typeface="Tempus Sans ITC" panose="04020404030D07020202" pitchFamily="82" charset="0"/>
              </a:rPr>
            </a:br>
            <a:r>
              <a:rPr lang="en-US" b="1" dirty="0" smtClean="0">
                <a:latin typeface="Tempus Sans ITC" panose="04020404030D07020202" pitchFamily="82" charset="0"/>
              </a:rPr>
              <a:t>aka “Flatties”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This novelty iris is especially </a:t>
            </a:r>
            <a:r>
              <a:rPr lang="en-US" b="1" u="sng" dirty="0" smtClean="0">
                <a:latin typeface="Tempus Sans ITC" panose="04020404030D07020202" pitchFamily="82" charset="0"/>
              </a:rPr>
              <a:t>effective when the petals are very wide</a:t>
            </a:r>
            <a:r>
              <a:rPr lang="en-US" b="1" dirty="0" smtClean="0">
                <a:latin typeface="Tempus Sans ITC" panose="04020404030D07020202" pitchFamily="82" charset="0"/>
              </a:rPr>
              <a:t>. Flat-shaped novelties may have one or two partially normal flowers on the same stalk with the flat flowers, an inconsistency that is to be expected, but not desired.</a:t>
            </a:r>
          </a:p>
        </p:txBody>
      </p:sp>
      <p:sp>
        <p:nvSpPr>
          <p:cNvPr id="4" name="Slide Number Placeholder 3"/>
          <p:cNvSpPr>
            <a:spLocks noGrp="1"/>
          </p:cNvSpPr>
          <p:nvPr>
            <p:ph type="sldNum" sz="quarter" idx="12"/>
          </p:nvPr>
        </p:nvSpPr>
        <p:spPr/>
        <p:txBody>
          <a:bodyPr/>
          <a:lstStyle/>
          <a:p>
            <a:fld id="{56E1DF9B-159C-4B18-97B8-A208C771CE8E}" type="slidenum">
              <a:rPr lang="en-US" smtClean="0"/>
              <a:pPr/>
              <a:t>47</a:t>
            </a:fld>
            <a:endParaRPr lang="en-US"/>
          </a:p>
        </p:txBody>
      </p:sp>
    </p:spTree>
    <p:extLst>
      <p:ext uri="{BB962C8B-B14F-4D97-AF65-F5344CB8AC3E}">
        <p14:creationId xmlns:p14="http://schemas.microsoft.com/office/powerpoint/2010/main" val="18332975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Flat-Shaped Flowers</a:t>
            </a:r>
            <a:br>
              <a:rPr lang="en-US" b="1" dirty="0" smtClean="0">
                <a:latin typeface="Tempus Sans ITC" panose="04020404030D07020202" pitchFamily="82" charset="0"/>
              </a:rPr>
            </a:br>
            <a:r>
              <a:rPr lang="en-US" b="1" dirty="0" smtClean="0">
                <a:latin typeface="Tempus Sans ITC" panose="04020404030D07020202" pitchFamily="82" charset="0"/>
              </a:rPr>
              <a:t>aka “Flatties”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a:latin typeface="Tempus Sans ITC" panose="04020404030D07020202" pitchFamily="82" charset="0"/>
              </a:rPr>
              <a:t> </a:t>
            </a:r>
            <a:r>
              <a:rPr lang="en-US" dirty="0" smtClean="0">
                <a:latin typeface="Tempus Sans ITC" panose="04020404030D07020202" pitchFamily="82" charset="0"/>
              </a:rPr>
              <a:t>  </a:t>
            </a:r>
            <a:r>
              <a:rPr lang="en-US" b="1" u="sng" dirty="0" smtClean="0">
                <a:latin typeface="Tempus Sans ITC" panose="04020404030D07020202" pitchFamily="82" charset="0"/>
              </a:rPr>
              <a:t>Total consistency</a:t>
            </a:r>
            <a:r>
              <a:rPr lang="en-US" b="1" dirty="0" smtClean="0">
                <a:latin typeface="Tempus Sans ITC" panose="04020404030D07020202" pitchFamily="82" charset="0"/>
              </a:rPr>
              <a:t> would be a plus.  A good novelty iris should consistently display its novelty characteristics.</a:t>
            </a:r>
          </a:p>
        </p:txBody>
      </p:sp>
      <p:sp>
        <p:nvSpPr>
          <p:cNvPr id="4" name="Slide Number Placeholder 3"/>
          <p:cNvSpPr>
            <a:spLocks noGrp="1"/>
          </p:cNvSpPr>
          <p:nvPr>
            <p:ph type="sldNum" sz="quarter" idx="12"/>
          </p:nvPr>
        </p:nvSpPr>
        <p:spPr/>
        <p:txBody>
          <a:bodyPr/>
          <a:lstStyle/>
          <a:p>
            <a:fld id="{56E1DF9B-159C-4B18-97B8-A208C771CE8E}" type="slidenum">
              <a:rPr lang="en-US" smtClean="0"/>
              <a:pPr/>
              <a:t>48</a:t>
            </a:fld>
            <a:endParaRPr lang="en-US"/>
          </a:p>
        </p:txBody>
      </p:sp>
    </p:spTree>
    <p:extLst>
      <p:ext uri="{BB962C8B-B14F-4D97-AF65-F5344CB8AC3E}">
        <p14:creationId xmlns:p14="http://schemas.microsoft.com/office/powerpoint/2010/main" val="33792390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Flat-Shaped Flowers</a:t>
            </a:r>
            <a:br>
              <a:rPr lang="en-US" b="1" dirty="0" smtClean="0">
                <a:latin typeface="Tempus Sans ITC" panose="04020404030D07020202" pitchFamily="82" charset="0"/>
              </a:rPr>
            </a:br>
            <a:r>
              <a:rPr lang="en-US" b="1" dirty="0" smtClean="0">
                <a:latin typeface="Tempus Sans ITC" panose="04020404030D07020202" pitchFamily="82" charset="0"/>
              </a:rPr>
              <a:t>aka “Flatties”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If the flower is comprised of both standards and falls, the </a:t>
            </a:r>
            <a:r>
              <a:rPr lang="en-US" b="1" u="sng" dirty="0" smtClean="0">
                <a:latin typeface="Tempus Sans ITC" panose="04020404030D07020202" pitchFamily="82" charset="0"/>
              </a:rPr>
              <a:t>standards must consistently grow flat at least 65% of the time</a:t>
            </a:r>
            <a:r>
              <a:rPr lang="en-US" b="1" dirty="0" smtClean="0">
                <a:latin typeface="Tempus Sans ITC" panose="04020404030D07020202" pitchFamily="82" charset="0"/>
              </a:rPr>
              <a:t>.  Weak, floppy standards that collapse do not make a flat flower.  </a:t>
            </a:r>
            <a:endParaRPr lang="en-US" b="1"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49</a:t>
            </a:fld>
            <a:endParaRPr lang="en-US"/>
          </a:p>
        </p:txBody>
      </p:sp>
    </p:spTree>
    <p:extLst>
      <p:ext uri="{BB962C8B-B14F-4D97-AF65-F5344CB8AC3E}">
        <p14:creationId xmlns:p14="http://schemas.microsoft.com/office/powerpoint/2010/main" val="2058426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Early in the twentieth century, </a:t>
            </a:r>
            <a:r>
              <a:rPr lang="en-US" b="1" u="sng" dirty="0" smtClean="0">
                <a:latin typeface="Tempus Sans ITC" panose="04020404030D07020202" pitchFamily="82" charset="0"/>
              </a:rPr>
              <a:t>flat bearded irises</a:t>
            </a:r>
            <a:r>
              <a:rPr lang="en-US" b="1" dirty="0" smtClean="0">
                <a:latin typeface="Tempus Sans ITC" panose="04020404030D07020202" pitchFamily="82" charset="0"/>
              </a:rPr>
              <a:t> appeared with </a:t>
            </a:r>
            <a:r>
              <a:rPr lang="en-US" b="1" u="sng" dirty="0" smtClean="0">
                <a:latin typeface="Tempus Sans ITC" panose="04020404030D07020202" pitchFamily="82" charset="0"/>
              </a:rPr>
              <a:t>six bearded falls and no standards</a:t>
            </a:r>
            <a:r>
              <a:rPr lang="en-US" b="1" dirty="0" smtClean="0">
                <a:latin typeface="Tempus Sans ITC" panose="04020404030D07020202" pitchFamily="82" charset="0"/>
              </a:rPr>
              <a:t>.  </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5</a:t>
            </a:fld>
            <a:endParaRPr lang="en-US"/>
          </a:p>
        </p:txBody>
      </p:sp>
    </p:spTree>
    <p:extLst>
      <p:ext uri="{BB962C8B-B14F-4D97-AF65-F5344CB8AC3E}">
        <p14:creationId xmlns:p14="http://schemas.microsoft.com/office/powerpoint/2010/main" val="1004841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empus Sans ITC" panose="04020404030D07020202" pitchFamily="82" charset="0"/>
              </a:rPr>
              <a:t>Flat-Shaped Flowers</a:t>
            </a:r>
            <a:br>
              <a:rPr lang="en-US" b="1" dirty="0" smtClean="0">
                <a:latin typeface="Tempus Sans ITC" panose="04020404030D07020202" pitchFamily="82" charset="0"/>
              </a:rPr>
            </a:br>
            <a:r>
              <a:rPr lang="en-US" b="1" dirty="0" smtClean="0">
                <a:latin typeface="Tempus Sans ITC" panose="04020404030D07020202" pitchFamily="82" charset="0"/>
              </a:rPr>
              <a:t>aka “Flatties”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The </a:t>
            </a:r>
            <a:r>
              <a:rPr lang="en-US" b="1" u="sng" dirty="0" smtClean="0">
                <a:latin typeface="Tempus Sans ITC" panose="04020404030D07020202" pitchFamily="82" charset="0"/>
              </a:rPr>
              <a:t>style arms </a:t>
            </a:r>
            <a:r>
              <a:rPr lang="en-US" b="1" dirty="0" smtClean="0">
                <a:latin typeface="Tempus Sans ITC" panose="04020404030D07020202" pitchFamily="82" charset="0"/>
              </a:rPr>
              <a:t>of the flat-shaped flowers will most often appear in the normal quantity, but may appear in multiple or irregular counts</a:t>
            </a:r>
            <a:r>
              <a:rPr lang="en-US" b="1" dirty="0" smtClean="0"/>
              <a:t>.</a:t>
            </a:r>
            <a:endParaRPr lang="en-US" b="1"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50</a:t>
            </a:fld>
            <a:endParaRPr lang="en-US"/>
          </a:p>
        </p:txBody>
      </p:sp>
    </p:spTree>
    <p:extLst>
      <p:ext uri="{BB962C8B-B14F-4D97-AF65-F5344CB8AC3E}">
        <p14:creationId xmlns:p14="http://schemas.microsoft.com/office/powerpoint/2010/main" val="26027092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51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004" y="111967"/>
            <a:ext cx="8488348" cy="6629400"/>
          </a:xfrm>
          <a:prstGeom prst="rect">
            <a:avLst/>
          </a:prstGeom>
        </p:spPr>
      </p:pic>
    </p:spTree>
    <p:extLst>
      <p:ext uri="{BB962C8B-B14F-4D97-AF65-F5344CB8AC3E}">
        <p14:creationId xmlns:p14="http://schemas.microsoft.com/office/powerpoint/2010/main" val="6409670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52</a:t>
            </a:fld>
            <a:endParaRPr lang="en-US"/>
          </a:p>
        </p:txBody>
      </p:sp>
      <p:sp>
        <p:nvSpPr>
          <p:cNvPr id="6" name="TextBox 5"/>
          <p:cNvSpPr txBox="1"/>
          <p:nvPr/>
        </p:nvSpPr>
        <p:spPr>
          <a:xfrm>
            <a:off x="762000" y="228600"/>
            <a:ext cx="5715000" cy="584775"/>
          </a:xfrm>
          <a:prstGeom prst="rect">
            <a:avLst/>
          </a:prstGeom>
          <a:noFill/>
        </p:spPr>
        <p:txBody>
          <a:bodyPr wrap="square" rtlCol="0">
            <a:spAutoFit/>
          </a:bodyPr>
          <a:lstStyle/>
          <a:p>
            <a:r>
              <a:rPr lang="en-US" sz="3200" dirty="0" smtClean="0"/>
              <a:t>The Attraction of the Unusual</a:t>
            </a:r>
            <a:endParaRPr lang="en-US" sz="3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9" y="813375"/>
            <a:ext cx="6079280" cy="5892225"/>
          </a:xfrm>
          <a:prstGeom prst="rect">
            <a:avLst/>
          </a:prstGeom>
        </p:spPr>
      </p:pic>
    </p:spTree>
    <p:extLst>
      <p:ext uri="{BB962C8B-B14F-4D97-AF65-F5344CB8AC3E}">
        <p14:creationId xmlns:p14="http://schemas.microsoft.com/office/powerpoint/2010/main" val="1491540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53</a:t>
            </a:fld>
            <a:endParaRPr lang="en-US"/>
          </a:p>
        </p:txBody>
      </p:sp>
      <p:sp>
        <p:nvSpPr>
          <p:cNvPr id="6" name="TextBox 5"/>
          <p:cNvSpPr txBox="1"/>
          <p:nvPr/>
        </p:nvSpPr>
        <p:spPr>
          <a:xfrm>
            <a:off x="762000" y="228600"/>
            <a:ext cx="5715000" cy="584775"/>
          </a:xfrm>
          <a:prstGeom prst="rect">
            <a:avLst/>
          </a:prstGeom>
          <a:noFill/>
        </p:spPr>
        <p:txBody>
          <a:bodyPr wrap="square" rtlCol="0">
            <a:spAutoFit/>
          </a:bodyPr>
          <a:lstStyle/>
          <a:p>
            <a:r>
              <a:rPr lang="en-US" sz="3200" dirty="0" smtClean="0"/>
              <a:t>The Attraction of the Unusual</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813373"/>
            <a:ext cx="6224861" cy="5816025"/>
          </a:xfrm>
          <a:prstGeom prst="rect">
            <a:avLst/>
          </a:prstGeom>
        </p:spPr>
      </p:pic>
    </p:spTree>
    <p:extLst>
      <p:ext uri="{BB962C8B-B14F-4D97-AF65-F5344CB8AC3E}">
        <p14:creationId xmlns:p14="http://schemas.microsoft.com/office/powerpoint/2010/main" val="16234579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“Flattie” </a:t>
            </a:r>
            <a:r>
              <a:rPr lang="en-US" sz="4000" i="1" dirty="0" smtClean="0"/>
              <a:t>Blue Tulip</a:t>
            </a:r>
            <a:r>
              <a:rPr lang="en-US" i="1" dirty="0" smtClean="0"/>
              <a:t/>
            </a:r>
            <a:br>
              <a:rPr lang="en-US" i="1" dirty="0" smtClean="0"/>
            </a:br>
            <a:r>
              <a:rPr lang="en-US" sz="2400" dirty="0" err="1" smtClean="0"/>
              <a:t>Knocke</a:t>
            </a:r>
            <a:r>
              <a:rPr lang="en-US" sz="2400" dirty="0" smtClean="0"/>
              <a:t> 1964 TB 38</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54</a:t>
            </a:fld>
            <a:endParaRPr lang="en-US"/>
          </a:p>
        </p:txBody>
      </p:sp>
      <p:pic>
        <p:nvPicPr>
          <p:cNvPr id="4101" name="Picture 5" descr="http://www.bluejiris.com/images/JedGarden/BlueTulip071-17CS13%20(2).JPG"/>
          <p:cNvPicPr>
            <a:picLocks noChangeAspect="1" noChangeArrowheads="1"/>
          </p:cNvPicPr>
          <p:nvPr/>
        </p:nvPicPr>
        <p:blipFill>
          <a:blip r:embed="rId2" cstate="print"/>
          <a:srcRect/>
          <a:stretch>
            <a:fillRect/>
          </a:stretch>
        </p:blipFill>
        <p:spPr bwMode="auto">
          <a:xfrm>
            <a:off x="1905000" y="1371600"/>
            <a:ext cx="5229860" cy="5410200"/>
          </a:xfrm>
          <a:prstGeom prst="rect">
            <a:avLst/>
          </a:prstGeom>
          <a:noFill/>
        </p:spPr>
      </p:pic>
    </p:spTree>
    <p:extLst>
      <p:ext uri="{BB962C8B-B14F-4D97-AF65-F5344CB8AC3E}">
        <p14:creationId xmlns:p14="http://schemas.microsoft.com/office/powerpoint/2010/main" val="2421573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“Flattie” </a:t>
            </a:r>
            <a:r>
              <a:rPr lang="en-US" sz="4000" i="1" dirty="0" smtClean="0"/>
              <a:t>Blue Tulip</a:t>
            </a:r>
            <a:r>
              <a:rPr lang="en-US" i="1" dirty="0" smtClean="0"/>
              <a:t/>
            </a:r>
            <a:br>
              <a:rPr lang="en-US" i="1" dirty="0" smtClean="0"/>
            </a:br>
            <a:r>
              <a:rPr lang="en-US" sz="2400" dirty="0" err="1" smtClean="0"/>
              <a:t>Knocke</a:t>
            </a:r>
            <a:r>
              <a:rPr lang="en-US" sz="2400" dirty="0" smtClean="0"/>
              <a:t> 1964 TB 38</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55</a:t>
            </a:fld>
            <a:endParaRPr lang="en-US"/>
          </a:p>
        </p:txBody>
      </p:sp>
      <p:pic>
        <p:nvPicPr>
          <p:cNvPr id="4103" name="Picture 7" descr="http://www.bluejiris.com/images/JedGarden/BlueTulip072-17CS13.JPG"/>
          <p:cNvPicPr>
            <a:picLocks noChangeAspect="1" noChangeArrowheads="1"/>
          </p:cNvPicPr>
          <p:nvPr/>
        </p:nvPicPr>
        <p:blipFill>
          <a:blip r:embed="rId2" cstate="print"/>
          <a:srcRect/>
          <a:stretch>
            <a:fillRect/>
          </a:stretch>
        </p:blipFill>
        <p:spPr bwMode="auto">
          <a:xfrm>
            <a:off x="2057400" y="1404257"/>
            <a:ext cx="4804193" cy="5334000"/>
          </a:xfrm>
          <a:prstGeom prst="rect">
            <a:avLst/>
          </a:prstGeom>
          <a:noFill/>
        </p:spPr>
      </p:pic>
    </p:spTree>
    <p:extLst>
      <p:ext uri="{BB962C8B-B14F-4D97-AF65-F5344CB8AC3E}">
        <p14:creationId xmlns:p14="http://schemas.microsoft.com/office/powerpoint/2010/main" val="2788869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“Flattie” </a:t>
            </a:r>
            <a:r>
              <a:rPr lang="en-US" sz="4000" i="1" dirty="0" smtClean="0"/>
              <a:t>Pink Magnolia</a:t>
            </a:r>
            <a:r>
              <a:rPr lang="en-US" i="1" dirty="0" smtClean="0"/>
              <a:t/>
            </a:r>
            <a:br>
              <a:rPr lang="en-US" i="1" dirty="0" smtClean="0"/>
            </a:br>
            <a:r>
              <a:rPr lang="en-US" sz="2400" dirty="0" smtClean="0"/>
              <a:t>Brown 1970 TB SA 28</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56</a:t>
            </a:fld>
            <a:endParaRPr lang="en-US"/>
          </a:p>
        </p:txBody>
      </p:sp>
      <p:pic>
        <p:nvPicPr>
          <p:cNvPr id="5124" name="Picture 4" descr="http://www.bluejiris.com/images/JedGarden/PinkMagnolia076-9QS27.JPG"/>
          <p:cNvPicPr>
            <a:picLocks noChangeAspect="1" noChangeArrowheads="1"/>
          </p:cNvPicPr>
          <p:nvPr/>
        </p:nvPicPr>
        <p:blipFill>
          <a:blip r:embed="rId2" cstate="print"/>
          <a:srcRect/>
          <a:stretch>
            <a:fillRect/>
          </a:stretch>
        </p:blipFill>
        <p:spPr bwMode="auto">
          <a:xfrm>
            <a:off x="1600200" y="1376270"/>
            <a:ext cx="5783424" cy="536185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Flat-Shaped Iris with Six Falls</a:t>
            </a:r>
            <a:br>
              <a:rPr lang="en-US" dirty="0" smtClean="0"/>
            </a:br>
            <a:r>
              <a:rPr lang="en-US" sz="2700" dirty="0" smtClean="0"/>
              <a:t>Rhythm (R. Ballard 1950)</a:t>
            </a:r>
            <a:endParaRPr lang="en-US" sz="27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57</a:t>
            </a:fld>
            <a:endParaRPr lang="en-US"/>
          </a:p>
        </p:txBody>
      </p:sp>
      <p:pic>
        <p:nvPicPr>
          <p:cNvPr id="41986" name="Picture 2" descr="iris rhythm"/>
          <p:cNvPicPr>
            <a:picLocks noChangeAspect="1" noChangeArrowheads="1"/>
          </p:cNvPicPr>
          <p:nvPr/>
        </p:nvPicPr>
        <p:blipFill>
          <a:blip r:embed="rId2" cstate="print"/>
          <a:srcRect/>
          <a:stretch>
            <a:fillRect/>
          </a:stretch>
        </p:blipFill>
        <p:spPr bwMode="auto">
          <a:xfrm>
            <a:off x="1828800" y="1401323"/>
            <a:ext cx="5444412" cy="5341688"/>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Flat-Shaped Iris with Standards &amp; Falls</a:t>
            </a:r>
            <a:br>
              <a:rPr lang="en-US" dirty="0" smtClean="0"/>
            </a:br>
            <a:r>
              <a:rPr lang="en-US" sz="2700" dirty="0" smtClean="0"/>
              <a:t>Flat Rate (</a:t>
            </a:r>
            <a:r>
              <a:rPr lang="en-US" sz="2700" dirty="0" err="1" smtClean="0"/>
              <a:t>Ghio</a:t>
            </a:r>
            <a:r>
              <a:rPr lang="en-US" sz="2700" dirty="0" smtClean="0"/>
              <a:t> 1993) </a:t>
            </a:r>
            <a:endParaRPr lang="en-US" sz="27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58</a:t>
            </a:fld>
            <a:endParaRPr lang="en-US"/>
          </a:p>
        </p:txBody>
      </p:sp>
      <p:pic>
        <p:nvPicPr>
          <p:cNvPr id="46082" name="Picture 2" descr="Full size picture of Tall Bearded Iris 'Flat Rate' (&lt;i&gt;Iris&lt;/i&gt;)"/>
          <p:cNvPicPr>
            <a:picLocks noChangeAspect="1" noChangeArrowheads="1"/>
          </p:cNvPicPr>
          <p:nvPr/>
        </p:nvPicPr>
        <p:blipFill>
          <a:blip r:embed="rId2" cstate="print"/>
          <a:srcRect/>
          <a:stretch>
            <a:fillRect/>
          </a:stretch>
        </p:blipFill>
        <p:spPr bwMode="auto">
          <a:xfrm>
            <a:off x="1143000" y="1371601"/>
            <a:ext cx="6918817" cy="5333256"/>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9383"/>
            <a:ext cx="8229600" cy="1143000"/>
          </a:xfrm>
        </p:spPr>
        <p:txBody>
          <a:bodyPr>
            <a:normAutofit/>
          </a:bodyPr>
          <a:lstStyle/>
          <a:p>
            <a:pPr algn="l"/>
            <a:r>
              <a:rPr lang="en-US" sz="4000" dirty="0" smtClean="0"/>
              <a:t>Flat-Shaped Flowers</a:t>
            </a:r>
            <a:r>
              <a:rPr lang="en-US" dirty="0" smtClean="0"/>
              <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59</a:t>
            </a:fld>
            <a:endParaRPr lang="en-US"/>
          </a:p>
        </p:txBody>
      </p:sp>
      <p:pic>
        <p:nvPicPr>
          <p:cNvPr id="47106" name="Picture 2" descr="http://www.bluejiris.com/images/JedGarden/Amaryllis1-7J6.JPG"/>
          <p:cNvPicPr>
            <a:picLocks noChangeAspect="1" noChangeArrowheads="1"/>
          </p:cNvPicPr>
          <p:nvPr/>
        </p:nvPicPr>
        <p:blipFill>
          <a:blip r:embed="rId2" cstate="print"/>
          <a:srcRect/>
          <a:stretch>
            <a:fillRect/>
          </a:stretch>
        </p:blipFill>
        <p:spPr bwMode="auto">
          <a:xfrm>
            <a:off x="1830049" y="1452265"/>
            <a:ext cx="5713751" cy="5262665"/>
          </a:xfrm>
          <a:prstGeom prst="rect">
            <a:avLst/>
          </a:prstGeom>
          <a:noFill/>
        </p:spPr>
      </p:pic>
      <p:sp>
        <p:nvSpPr>
          <p:cNvPr id="3" name="TextBox 2"/>
          <p:cNvSpPr txBox="1"/>
          <p:nvPr/>
        </p:nvSpPr>
        <p:spPr>
          <a:xfrm>
            <a:off x="2918655" y="990600"/>
            <a:ext cx="3177345" cy="461665"/>
          </a:xfrm>
          <a:prstGeom prst="rect">
            <a:avLst/>
          </a:prstGeom>
          <a:noFill/>
        </p:spPr>
        <p:txBody>
          <a:bodyPr wrap="none" rtlCol="0">
            <a:spAutoFit/>
          </a:bodyPr>
          <a:lstStyle/>
          <a:p>
            <a:r>
              <a:rPr lang="en-US" sz="2400" dirty="0" smtClean="0"/>
              <a:t>Amaryllis (Goebel 1995)</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Early in the twentieth century, </a:t>
            </a:r>
            <a:r>
              <a:rPr lang="en-US" b="1" u="sng" dirty="0" smtClean="0">
                <a:latin typeface="Tempus Sans ITC" panose="04020404030D07020202" pitchFamily="82" charset="0"/>
              </a:rPr>
              <a:t>flat bearded irises</a:t>
            </a:r>
            <a:r>
              <a:rPr lang="en-US" b="1" dirty="0" smtClean="0">
                <a:latin typeface="Tempus Sans ITC" panose="04020404030D07020202" pitchFamily="82" charset="0"/>
              </a:rPr>
              <a:t> appeared with </a:t>
            </a:r>
            <a:r>
              <a:rPr lang="en-US" b="1" u="sng" dirty="0" smtClean="0">
                <a:latin typeface="Tempus Sans ITC" panose="04020404030D07020202" pitchFamily="82" charset="0"/>
              </a:rPr>
              <a:t>six bearded falls and no standards</a:t>
            </a:r>
            <a:r>
              <a:rPr lang="en-US" b="1" dirty="0" smtClean="0">
                <a:latin typeface="Tempus Sans ITC" panose="04020404030D07020202" pitchFamily="82" charset="0"/>
              </a:rPr>
              <a:t>.  Among the beardless irises, </a:t>
            </a:r>
            <a:r>
              <a:rPr lang="en-US" b="1" u="sng" dirty="0" smtClean="0">
                <a:latin typeface="Tempus Sans ITC" panose="04020404030D07020202" pitchFamily="82" charset="0"/>
              </a:rPr>
              <a:t>the flat form of the Japanese iris</a:t>
            </a:r>
            <a:r>
              <a:rPr lang="en-US" b="1" dirty="0" smtClean="0">
                <a:latin typeface="Tempus Sans ITC" panose="04020404030D07020202" pitchFamily="82" charset="0"/>
              </a:rPr>
              <a:t> is a very popular type.  Flat flower forms also occur in </a:t>
            </a:r>
            <a:r>
              <a:rPr lang="en-US" b="1" u="sng" dirty="0" smtClean="0">
                <a:latin typeface="Tempus Sans ITC" panose="04020404030D07020202" pitchFamily="82" charset="0"/>
              </a:rPr>
              <a:t>Louisiana</a:t>
            </a:r>
            <a:r>
              <a:rPr lang="en-US" b="1" dirty="0" smtClean="0">
                <a:latin typeface="Tempus Sans ITC" panose="04020404030D07020202" pitchFamily="82" charset="0"/>
              </a:rPr>
              <a:t> and </a:t>
            </a:r>
            <a:r>
              <a:rPr lang="en-US" b="1" u="sng" dirty="0" smtClean="0">
                <a:latin typeface="Tempus Sans ITC" panose="04020404030D07020202" pitchFamily="82" charset="0"/>
              </a:rPr>
              <a:t>Siberian</a:t>
            </a:r>
            <a:r>
              <a:rPr lang="en-US" b="1" dirty="0" smtClean="0">
                <a:latin typeface="Tempus Sans ITC" panose="04020404030D07020202" pitchFamily="82" charset="0"/>
              </a:rPr>
              <a:t> irises.  </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6</a:t>
            </a:fld>
            <a:endParaRPr lang="en-US"/>
          </a:p>
        </p:txBody>
      </p:sp>
    </p:spTree>
    <p:extLst>
      <p:ext uri="{BB962C8B-B14F-4D97-AF65-F5344CB8AC3E}">
        <p14:creationId xmlns:p14="http://schemas.microsoft.com/office/powerpoint/2010/main" val="104699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ttp://www.bluejiris.com/images/JedGarden/Clematis094-10ms9.JPG"/>
          <p:cNvPicPr>
            <a:picLocks noChangeAspect="1" noChangeArrowheads="1"/>
          </p:cNvPicPr>
          <p:nvPr/>
        </p:nvPicPr>
        <p:blipFill>
          <a:blip r:embed="rId2" cstate="print"/>
          <a:srcRect/>
          <a:stretch>
            <a:fillRect/>
          </a:stretch>
        </p:blipFill>
        <p:spPr bwMode="auto">
          <a:xfrm>
            <a:off x="2195782" y="1447800"/>
            <a:ext cx="4960011" cy="5284030"/>
          </a:xfrm>
          <a:prstGeom prst="rect">
            <a:avLst/>
          </a:prstGeom>
          <a:noFill/>
        </p:spPr>
      </p:pic>
      <p:sp>
        <p:nvSpPr>
          <p:cNvPr id="13" name="Title 1"/>
          <p:cNvSpPr>
            <a:spLocks noGrp="1"/>
          </p:cNvSpPr>
          <p:nvPr>
            <p:ph type="title"/>
          </p:nvPr>
        </p:nvSpPr>
        <p:spPr>
          <a:xfrm>
            <a:off x="609600" y="229383"/>
            <a:ext cx="8229600" cy="1143000"/>
          </a:xfrm>
        </p:spPr>
        <p:txBody>
          <a:bodyPr>
            <a:normAutofit/>
          </a:bodyPr>
          <a:lstStyle/>
          <a:p>
            <a:pPr algn="l"/>
            <a:r>
              <a:rPr lang="en-US" sz="4000" dirty="0" smtClean="0"/>
              <a:t>Flat-Shaped Flowers</a:t>
            </a:r>
            <a:r>
              <a:rPr lang="en-US" dirty="0" smtClean="0"/>
              <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60</a:t>
            </a:fld>
            <a:endParaRPr lang="en-US"/>
          </a:p>
        </p:txBody>
      </p:sp>
      <p:sp>
        <p:nvSpPr>
          <p:cNvPr id="4" name="TextBox 3"/>
          <p:cNvSpPr txBox="1"/>
          <p:nvPr/>
        </p:nvSpPr>
        <p:spPr>
          <a:xfrm>
            <a:off x="3124200" y="1019764"/>
            <a:ext cx="2749792" cy="461665"/>
          </a:xfrm>
          <a:prstGeom prst="rect">
            <a:avLst/>
          </a:prstGeom>
          <a:noFill/>
        </p:spPr>
        <p:txBody>
          <a:bodyPr wrap="none" rtlCol="0">
            <a:spAutoFit/>
          </a:bodyPr>
          <a:lstStyle/>
          <a:p>
            <a:r>
              <a:rPr lang="en-US" sz="2400" dirty="0" smtClean="0"/>
              <a:t>Clematis (Bliss 1917)</a:t>
            </a:r>
            <a:endParaRPr lang="en-US" sz="2400" dirty="0"/>
          </a:p>
        </p:txBody>
      </p:sp>
    </p:spTree>
    <p:extLst>
      <p:ext uri="{BB962C8B-B14F-4D97-AF65-F5344CB8AC3E}">
        <p14:creationId xmlns:p14="http://schemas.microsoft.com/office/powerpoint/2010/main" val="4831565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bluejiris.com/images/JedGarden/Flopsy1-10B26.JPG"/>
          <p:cNvPicPr>
            <a:picLocks noChangeAspect="1" noChangeArrowheads="1"/>
          </p:cNvPicPr>
          <p:nvPr/>
        </p:nvPicPr>
        <p:blipFill>
          <a:blip r:embed="rId2" cstate="print"/>
          <a:srcRect/>
          <a:stretch>
            <a:fillRect/>
          </a:stretch>
        </p:blipFill>
        <p:spPr bwMode="auto">
          <a:xfrm>
            <a:off x="1752600" y="1458350"/>
            <a:ext cx="5475229" cy="5171050"/>
          </a:xfrm>
          <a:prstGeom prst="rect">
            <a:avLst/>
          </a:prstGeom>
          <a:noFill/>
        </p:spPr>
      </p:pic>
      <p:sp>
        <p:nvSpPr>
          <p:cNvPr id="8" name="Title 1"/>
          <p:cNvSpPr>
            <a:spLocks noGrp="1"/>
          </p:cNvSpPr>
          <p:nvPr>
            <p:ph type="title"/>
          </p:nvPr>
        </p:nvSpPr>
        <p:spPr>
          <a:xfrm>
            <a:off x="609600" y="229383"/>
            <a:ext cx="8229600" cy="1143000"/>
          </a:xfrm>
        </p:spPr>
        <p:txBody>
          <a:bodyPr>
            <a:normAutofit/>
          </a:bodyPr>
          <a:lstStyle/>
          <a:p>
            <a:pPr algn="l"/>
            <a:r>
              <a:rPr lang="en-US" sz="4000" dirty="0" smtClean="0"/>
              <a:t>Flat-Shaped Flowers</a:t>
            </a:r>
            <a:r>
              <a:rPr lang="en-US" dirty="0" smtClean="0"/>
              <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61</a:t>
            </a:fld>
            <a:endParaRPr lang="en-US"/>
          </a:p>
        </p:txBody>
      </p:sp>
      <p:sp>
        <p:nvSpPr>
          <p:cNvPr id="3" name="TextBox 2"/>
          <p:cNvSpPr txBox="1"/>
          <p:nvPr/>
        </p:nvSpPr>
        <p:spPr>
          <a:xfrm>
            <a:off x="3124200" y="1066800"/>
            <a:ext cx="2808141" cy="461665"/>
          </a:xfrm>
          <a:prstGeom prst="rect">
            <a:avLst/>
          </a:prstGeom>
          <a:noFill/>
        </p:spPr>
        <p:txBody>
          <a:bodyPr wrap="none" rtlCol="0">
            <a:spAutoFit/>
          </a:bodyPr>
          <a:lstStyle/>
          <a:p>
            <a:r>
              <a:rPr lang="en-US" sz="2400" dirty="0" err="1" smtClean="0"/>
              <a:t>Flopsy</a:t>
            </a:r>
            <a:r>
              <a:rPr lang="en-US" sz="2400" dirty="0" smtClean="0"/>
              <a:t> (Loomis 1990)</a:t>
            </a:r>
            <a:endParaRPr 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www.bluejiris.com/images/Photos/impersonator-PT.JPG"/>
          <p:cNvPicPr>
            <a:picLocks noChangeAspect="1" noChangeArrowheads="1"/>
          </p:cNvPicPr>
          <p:nvPr/>
        </p:nvPicPr>
        <p:blipFill>
          <a:blip r:embed="rId2" cstate="print"/>
          <a:srcRect/>
          <a:stretch>
            <a:fillRect/>
          </a:stretch>
        </p:blipFill>
        <p:spPr bwMode="auto">
          <a:xfrm>
            <a:off x="2151494" y="1403865"/>
            <a:ext cx="5030355" cy="5317059"/>
          </a:xfrm>
          <a:prstGeom prst="rect">
            <a:avLst/>
          </a:prstGeom>
          <a:noFill/>
        </p:spPr>
      </p:pic>
      <p:sp>
        <p:nvSpPr>
          <p:cNvPr id="9" name="Title 1"/>
          <p:cNvSpPr>
            <a:spLocks noGrp="1"/>
          </p:cNvSpPr>
          <p:nvPr>
            <p:ph type="title"/>
          </p:nvPr>
        </p:nvSpPr>
        <p:spPr>
          <a:xfrm>
            <a:off x="609600" y="229383"/>
            <a:ext cx="8229600" cy="1143000"/>
          </a:xfrm>
        </p:spPr>
        <p:txBody>
          <a:bodyPr>
            <a:normAutofit/>
          </a:bodyPr>
          <a:lstStyle/>
          <a:p>
            <a:pPr algn="l"/>
            <a:r>
              <a:rPr lang="en-US" sz="4000" dirty="0" smtClean="0"/>
              <a:t>Flat-Shaped Flowers</a:t>
            </a:r>
            <a:r>
              <a:rPr lang="en-US" dirty="0" smtClean="0"/>
              <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62</a:t>
            </a:fld>
            <a:endParaRPr lang="en-US"/>
          </a:p>
        </p:txBody>
      </p:sp>
      <p:sp>
        <p:nvSpPr>
          <p:cNvPr id="4" name="TextBox 3"/>
          <p:cNvSpPr txBox="1"/>
          <p:nvPr/>
        </p:nvSpPr>
        <p:spPr>
          <a:xfrm>
            <a:off x="2438400" y="1020928"/>
            <a:ext cx="4270913" cy="461665"/>
          </a:xfrm>
          <a:prstGeom prst="rect">
            <a:avLst/>
          </a:prstGeom>
          <a:noFill/>
        </p:spPr>
        <p:txBody>
          <a:bodyPr wrap="none" rtlCol="0">
            <a:spAutoFit/>
          </a:bodyPr>
          <a:lstStyle/>
          <a:p>
            <a:r>
              <a:rPr lang="en-US" sz="2400" dirty="0" smtClean="0"/>
              <a:t>Impersonator (Babson 1975) HM</a:t>
            </a:r>
            <a:endParaRPr lang="en-US" sz="2400" dirty="0"/>
          </a:p>
        </p:txBody>
      </p:sp>
    </p:spTree>
    <p:extLst>
      <p:ext uri="{BB962C8B-B14F-4D97-AF65-F5344CB8AC3E}">
        <p14:creationId xmlns:p14="http://schemas.microsoft.com/office/powerpoint/2010/main" val="11999604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bluejiris.com/images/JPhotos/Loreley.jpg"/>
          <p:cNvPicPr>
            <a:picLocks noChangeAspect="1" noChangeArrowheads="1"/>
          </p:cNvPicPr>
          <p:nvPr/>
        </p:nvPicPr>
        <p:blipFill>
          <a:blip r:embed="rId2" cstate="print"/>
          <a:srcRect/>
          <a:stretch>
            <a:fillRect/>
          </a:stretch>
        </p:blipFill>
        <p:spPr bwMode="auto">
          <a:xfrm>
            <a:off x="2667000" y="1517022"/>
            <a:ext cx="3810000" cy="5177692"/>
          </a:xfrm>
          <a:prstGeom prst="rect">
            <a:avLst/>
          </a:prstGeom>
          <a:noFill/>
        </p:spPr>
      </p:pic>
      <p:sp>
        <p:nvSpPr>
          <p:cNvPr id="8" name="Title 1"/>
          <p:cNvSpPr>
            <a:spLocks noGrp="1"/>
          </p:cNvSpPr>
          <p:nvPr>
            <p:ph type="title"/>
          </p:nvPr>
        </p:nvSpPr>
        <p:spPr>
          <a:xfrm>
            <a:off x="609600" y="229383"/>
            <a:ext cx="8229600" cy="1143000"/>
          </a:xfrm>
        </p:spPr>
        <p:txBody>
          <a:bodyPr>
            <a:normAutofit/>
          </a:bodyPr>
          <a:lstStyle/>
          <a:p>
            <a:pPr algn="l"/>
            <a:r>
              <a:rPr lang="en-US" sz="4000" dirty="0" smtClean="0"/>
              <a:t>Flat-Shaped Flowers</a:t>
            </a:r>
            <a:r>
              <a:rPr lang="en-US" dirty="0" smtClean="0"/>
              <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63</a:t>
            </a:fld>
            <a:endParaRPr lang="en-US"/>
          </a:p>
        </p:txBody>
      </p:sp>
      <p:sp>
        <p:nvSpPr>
          <p:cNvPr id="3" name="TextBox 2"/>
          <p:cNvSpPr txBox="1"/>
          <p:nvPr/>
        </p:nvSpPr>
        <p:spPr>
          <a:xfrm>
            <a:off x="3200400" y="1055357"/>
            <a:ext cx="2743200" cy="461665"/>
          </a:xfrm>
          <a:prstGeom prst="rect">
            <a:avLst/>
          </a:prstGeom>
          <a:noFill/>
        </p:spPr>
        <p:txBody>
          <a:bodyPr wrap="square" rtlCol="0">
            <a:spAutoFit/>
          </a:bodyPr>
          <a:lstStyle/>
          <a:p>
            <a:r>
              <a:rPr lang="en-US" sz="2400" dirty="0" err="1" smtClean="0"/>
              <a:t>Loreley</a:t>
            </a:r>
            <a:r>
              <a:rPr lang="en-US" sz="2400" dirty="0" smtClean="0"/>
              <a:t> (G &amp; K 1909)</a:t>
            </a:r>
            <a:endParaRPr lang="en-US"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www.bluejiris.com/images/JedGarden/SixPack58A1.jpg"/>
          <p:cNvPicPr>
            <a:picLocks noChangeAspect="1" noChangeArrowheads="1"/>
          </p:cNvPicPr>
          <p:nvPr/>
        </p:nvPicPr>
        <p:blipFill>
          <a:blip r:embed="rId2" cstate="print"/>
          <a:srcRect/>
          <a:stretch>
            <a:fillRect/>
          </a:stretch>
        </p:blipFill>
        <p:spPr bwMode="auto">
          <a:xfrm>
            <a:off x="2133600" y="1330414"/>
            <a:ext cx="4810125" cy="5349915"/>
          </a:xfrm>
          <a:prstGeom prst="rect">
            <a:avLst/>
          </a:prstGeom>
          <a:noFill/>
        </p:spPr>
      </p:pic>
      <p:sp>
        <p:nvSpPr>
          <p:cNvPr id="8" name="Title 1"/>
          <p:cNvSpPr>
            <a:spLocks noGrp="1"/>
          </p:cNvSpPr>
          <p:nvPr>
            <p:ph type="title"/>
          </p:nvPr>
        </p:nvSpPr>
        <p:spPr>
          <a:xfrm>
            <a:off x="609600" y="229383"/>
            <a:ext cx="8229600" cy="1143000"/>
          </a:xfrm>
        </p:spPr>
        <p:txBody>
          <a:bodyPr>
            <a:normAutofit/>
          </a:bodyPr>
          <a:lstStyle/>
          <a:p>
            <a:pPr algn="l"/>
            <a:r>
              <a:rPr lang="en-US" sz="4000" dirty="0" smtClean="0"/>
              <a:t>Flat-Shaped Flowers</a:t>
            </a:r>
            <a:r>
              <a:rPr lang="en-US" dirty="0" smtClean="0"/>
              <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64</a:t>
            </a:fld>
            <a:endParaRPr lang="en-US"/>
          </a:p>
        </p:txBody>
      </p:sp>
      <p:sp>
        <p:nvSpPr>
          <p:cNvPr id="3" name="TextBox 2"/>
          <p:cNvSpPr txBox="1"/>
          <p:nvPr/>
        </p:nvSpPr>
        <p:spPr>
          <a:xfrm>
            <a:off x="2895600" y="961082"/>
            <a:ext cx="3311932" cy="461665"/>
          </a:xfrm>
          <a:prstGeom prst="rect">
            <a:avLst/>
          </a:prstGeom>
          <a:noFill/>
        </p:spPr>
        <p:txBody>
          <a:bodyPr wrap="none" rtlCol="0">
            <a:spAutoFit/>
          </a:bodyPr>
          <a:lstStyle/>
          <a:p>
            <a:r>
              <a:rPr lang="en-US" sz="2400" dirty="0" smtClean="0"/>
              <a:t>Six Pack (Slade 1984) HM</a:t>
            </a:r>
            <a:endParaRPr lang="en-US" sz="2400" dirty="0"/>
          </a:p>
        </p:txBody>
      </p:sp>
    </p:spTree>
    <p:extLst>
      <p:ext uri="{BB962C8B-B14F-4D97-AF65-F5344CB8AC3E}">
        <p14:creationId xmlns:p14="http://schemas.microsoft.com/office/powerpoint/2010/main" val="19069878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www.bluejiris.com/images/JedGarden/Japanesque081-14FS1.JPG"/>
          <p:cNvPicPr>
            <a:picLocks noChangeAspect="1" noChangeArrowheads="1"/>
          </p:cNvPicPr>
          <p:nvPr/>
        </p:nvPicPr>
        <p:blipFill>
          <a:blip r:embed="rId2" cstate="print"/>
          <a:srcRect/>
          <a:stretch>
            <a:fillRect/>
          </a:stretch>
        </p:blipFill>
        <p:spPr bwMode="auto">
          <a:xfrm>
            <a:off x="1600200" y="1356227"/>
            <a:ext cx="5867400" cy="5290279"/>
          </a:xfrm>
          <a:prstGeom prst="rect">
            <a:avLst/>
          </a:prstGeom>
          <a:noFill/>
        </p:spPr>
      </p:pic>
      <p:sp>
        <p:nvSpPr>
          <p:cNvPr id="8" name="Title 1"/>
          <p:cNvSpPr>
            <a:spLocks noGrp="1"/>
          </p:cNvSpPr>
          <p:nvPr>
            <p:ph type="title"/>
          </p:nvPr>
        </p:nvSpPr>
        <p:spPr>
          <a:xfrm>
            <a:off x="609600" y="229383"/>
            <a:ext cx="8229600" cy="1143000"/>
          </a:xfrm>
        </p:spPr>
        <p:txBody>
          <a:bodyPr>
            <a:normAutofit/>
          </a:bodyPr>
          <a:lstStyle/>
          <a:p>
            <a:pPr algn="l"/>
            <a:r>
              <a:rPr lang="en-US" sz="4000" dirty="0" smtClean="0"/>
              <a:t>Flat-Shaped Flowers</a:t>
            </a:r>
            <a:r>
              <a:rPr lang="en-US" dirty="0" smtClean="0"/>
              <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65</a:t>
            </a:fld>
            <a:endParaRPr lang="en-US"/>
          </a:p>
        </p:txBody>
      </p:sp>
      <p:sp>
        <p:nvSpPr>
          <p:cNvPr id="3" name="TextBox 2"/>
          <p:cNvSpPr txBox="1"/>
          <p:nvPr/>
        </p:nvSpPr>
        <p:spPr>
          <a:xfrm>
            <a:off x="3006012" y="920404"/>
            <a:ext cx="3093860" cy="461665"/>
          </a:xfrm>
          <a:prstGeom prst="rect">
            <a:avLst/>
          </a:prstGeom>
          <a:noFill/>
        </p:spPr>
        <p:txBody>
          <a:bodyPr wrap="none" rtlCol="0">
            <a:spAutoFit/>
          </a:bodyPr>
          <a:lstStyle/>
          <a:p>
            <a:r>
              <a:rPr lang="en-US" sz="2400" dirty="0" err="1" smtClean="0"/>
              <a:t>Japanesque</a:t>
            </a:r>
            <a:r>
              <a:rPr lang="en-US" sz="2400" dirty="0" smtClean="0"/>
              <a:t> (Farr 1922)</a:t>
            </a:r>
            <a:endParaRPr lang="en-US"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bluejiris.com/images/JedGarden/JudyMogil-16ES5.jpg"/>
          <p:cNvPicPr>
            <a:picLocks noChangeAspect="1" noChangeArrowheads="1"/>
          </p:cNvPicPr>
          <p:nvPr/>
        </p:nvPicPr>
        <p:blipFill>
          <a:blip r:embed="rId2" cstate="print"/>
          <a:srcRect/>
          <a:stretch>
            <a:fillRect/>
          </a:stretch>
        </p:blipFill>
        <p:spPr bwMode="auto">
          <a:xfrm>
            <a:off x="1905000" y="1403659"/>
            <a:ext cx="5337193" cy="5300385"/>
          </a:xfrm>
          <a:prstGeom prst="rect">
            <a:avLst/>
          </a:prstGeom>
          <a:noFill/>
        </p:spPr>
      </p:pic>
      <p:sp>
        <p:nvSpPr>
          <p:cNvPr id="9" name="Title 1"/>
          <p:cNvSpPr>
            <a:spLocks noGrp="1"/>
          </p:cNvSpPr>
          <p:nvPr>
            <p:ph type="title"/>
          </p:nvPr>
        </p:nvSpPr>
        <p:spPr>
          <a:xfrm>
            <a:off x="609600" y="229383"/>
            <a:ext cx="8229600" cy="1143000"/>
          </a:xfrm>
        </p:spPr>
        <p:txBody>
          <a:bodyPr>
            <a:normAutofit/>
          </a:bodyPr>
          <a:lstStyle/>
          <a:p>
            <a:pPr algn="l"/>
            <a:r>
              <a:rPr lang="en-US" sz="4000" dirty="0" smtClean="0"/>
              <a:t>Flat-Shaped Flowers</a:t>
            </a:r>
            <a:r>
              <a:rPr lang="en-US" dirty="0" smtClean="0"/>
              <a:t/>
            </a:r>
            <a:br>
              <a:rPr lang="en-US" dirty="0" smtClean="0"/>
            </a:br>
            <a:r>
              <a:rPr lang="en-US" sz="1600" dirty="0" smtClean="0"/>
              <a:t>			</a:t>
            </a:r>
            <a:endParaRPr lang="en-US"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66</a:t>
            </a:fld>
            <a:endParaRPr lang="en-US"/>
          </a:p>
        </p:txBody>
      </p:sp>
      <p:sp>
        <p:nvSpPr>
          <p:cNvPr id="4" name="TextBox 3"/>
          <p:cNvSpPr txBox="1"/>
          <p:nvPr/>
        </p:nvSpPr>
        <p:spPr>
          <a:xfrm>
            <a:off x="2362200" y="941995"/>
            <a:ext cx="4361963" cy="461665"/>
          </a:xfrm>
          <a:prstGeom prst="rect">
            <a:avLst/>
          </a:prstGeom>
          <a:noFill/>
        </p:spPr>
        <p:txBody>
          <a:bodyPr wrap="none" rtlCol="0">
            <a:spAutoFit/>
          </a:bodyPr>
          <a:lstStyle/>
          <a:p>
            <a:r>
              <a:rPr lang="en-US" sz="2400" dirty="0" smtClean="0"/>
              <a:t>Judy </a:t>
            </a:r>
            <a:r>
              <a:rPr lang="en-US" sz="2400" dirty="0" err="1" smtClean="0"/>
              <a:t>Mogil</a:t>
            </a:r>
            <a:r>
              <a:rPr lang="en-US" sz="2400" dirty="0" smtClean="0"/>
              <a:t> (</a:t>
            </a:r>
            <a:r>
              <a:rPr lang="en-US" sz="2400" dirty="0" err="1" smtClean="0"/>
              <a:t>McWhirter</a:t>
            </a:r>
            <a:r>
              <a:rPr lang="en-US" sz="2400" dirty="0" smtClean="0"/>
              <a:t> 1997) HM</a:t>
            </a:r>
            <a:endParaRPr lang="en-US" sz="2400" dirty="0"/>
          </a:p>
        </p:txBody>
      </p:sp>
    </p:spTree>
    <p:extLst>
      <p:ext uri="{BB962C8B-B14F-4D97-AF65-F5344CB8AC3E}">
        <p14:creationId xmlns:p14="http://schemas.microsoft.com/office/powerpoint/2010/main" val="31145774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empus Sans ITC" panose="04020404030D07020202" pitchFamily="82" charset="0"/>
              </a:rPr>
              <a:t>Variegated Foliage</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In bearded irises, the examples of the most stable variegated foliage (VF) remains the two </a:t>
            </a:r>
            <a:r>
              <a:rPr lang="en-US" b="1" i="1" u="sng" dirty="0" smtClean="0">
                <a:latin typeface="Tempus Sans ITC" panose="04020404030D07020202" pitchFamily="82" charset="0"/>
              </a:rPr>
              <a:t>I. </a:t>
            </a:r>
            <a:r>
              <a:rPr lang="en-US" b="1" i="1" u="sng" dirty="0" err="1" smtClean="0">
                <a:latin typeface="Tempus Sans ITC" panose="04020404030D07020202" pitchFamily="82" charset="0"/>
              </a:rPr>
              <a:t>palida</a:t>
            </a:r>
            <a:r>
              <a:rPr lang="en-US" b="1" i="1" u="sng" dirty="0" smtClean="0">
                <a:latin typeface="Tempus Sans ITC" panose="04020404030D07020202" pitchFamily="82" charset="0"/>
              </a:rPr>
              <a:t> </a:t>
            </a:r>
            <a:r>
              <a:rPr lang="en-US" b="1" u="sng" dirty="0" smtClean="0">
                <a:latin typeface="Tempus Sans ITC" panose="04020404030D07020202" pitchFamily="82" charset="0"/>
              </a:rPr>
              <a:t>clones</a:t>
            </a:r>
            <a:r>
              <a:rPr lang="en-US" b="1" dirty="0" smtClean="0">
                <a:latin typeface="Tempus Sans ITC" panose="04020404030D07020202" pitchFamily="82" charset="0"/>
              </a:rPr>
              <a:t>:  </a:t>
            </a:r>
            <a:r>
              <a:rPr lang="en-US" b="1" i="1" u="sng" dirty="0" smtClean="0">
                <a:latin typeface="Tempus Sans ITC" panose="04020404030D07020202" pitchFamily="82" charset="0"/>
              </a:rPr>
              <a:t>I. </a:t>
            </a:r>
            <a:r>
              <a:rPr lang="en-US" b="1" i="1" u="sng" dirty="0" err="1" smtClean="0">
                <a:latin typeface="Tempus Sans ITC" panose="04020404030D07020202" pitchFamily="82" charset="0"/>
              </a:rPr>
              <a:t>palida</a:t>
            </a:r>
            <a:r>
              <a:rPr lang="en-US" b="1" i="1" u="sng" dirty="0" smtClean="0">
                <a:latin typeface="Tempus Sans ITC" panose="04020404030D07020202" pitchFamily="82" charset="0"/>
              </a:rPr>
              <a:t> </a:t>
            </a:r>
            <a:r>
              <a:rPr lang="en-US" b="1" i="1" u="sng" dirty="0" err="1" smtClean="0">
                <a:latin typeface="Tempus Sans ITC" panose="04020404030D07020202" pitchFamily="82" charset="0"/>
              </a:rPr>
              <a:t>variegata</a:t>
            </a:r>
            <a:r>
              <a:rPr lang="en-US" b="1" dirty="0" smtClean="0">
                <a:latin typeface="Tempus Sans ITC" panose="04020404030D07020202" pitchFamily="82" charset="0"/>
              </a:rPr>
              <a:t>, with its yellow/cream and green foliage; </a:t>
            </a:r>
          </a:p>
        </p:txBody>
      </p:sp>
      <p:sp>
        <p:nvSpPr>
          <p:cNvPr id="4" name="Slide Number Placeholder 3"/>
          <p:cNvSpPr>
            <a:spLocks noGrp="1"/>
          </p:cNvSpPr>
          <p:nvPr>
            <p:ph type="sldNum" sz="quarter" idx="12"/>
          </p:nvPr>
        </p:nvSpPr>
        <p:spPr/>
        <p:txBody>
          <a:bodyPr/>
          <a:lstStyle/>
          <a:p>
            <a:fld id="{56E1DF9B-159C-4B18-97B8-A208C771CE8E}" type="slidenum">
              <a:rPr lang="en-US" smtClean="0"/>
              <a:pPr/>
              <a:t>67</a:t>
            </a:fld>
            <a:endParaRPr lang="en-US"/>
          </a:p>
        </p:txBody>
      </p:sp>
    </p:spTree>
    <p:extLst>
      <p:ext uri="{BB962C8B-B14F-4D97-AF65-F5344CB8AC3E}">
        <p14:creationId xmlns:p14="http://schemas.microsoft.com/office/powerpoint/2010/main" val="26330751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empus Sans ITC" panose="04020404030D07020202" pitchFamily="82" charset="0"/>
              </a:rPr>
              <a:t>Variegated Foliage</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and </a:t>
            </a:r>
            <a:r>
              <a:rPr lang="en-US" b="1" i="1" u="sng" dirty="0" smtClean="0">
                <a:latin typeface="Tempus Sans ITC" panose="04020404030D07020202" pitchFamily="82" charset="0"/>
              </a:rPr>
              <a:t>I. </a:t>
            </a:r>
            <a:r>
              <a:rPr lang="en-US" b="1" i="1" u="sng" dirty="0" err="1" smtClean="0">
                <a:latin typeface="Tempus Sans ITC" panose="04020404030D07020202" pitchFamily="82" charset="0"/>
              </a:rPr>
              <a:t>palida</a:t>
            </a:r>
            <a:r>
              <a:rPr lang="en-US" b="1" i="1" u="sng" dirty="0" smtClean="0">
                <a:latin typeface="Tempus Sans ITC" panose="04020404030D07020202" pitchFamily="82" charset="0"/>
              </a:rPr>
              <a:t> </a:t>
            </a:r>
            <a:r>
              <a:rPr lang="en-US" b="1" i="1" u="sng" dirty="0" err="1" smtClean="0">
                <a:latin typeface="Tempus Sans ITC" panose="04020404030D07020202" pitchFamily="82" charset="0"/>
              </a:rPr>
              <a:t>argentea</a:t>
            </a:r>
            <a:r>
              <a:rPr lang="en-US" b="1" dirty="0" smtClean="0">
                <a:latin typeface="Tempus Sans ITC" panose="04020404030D07020202" pitchFamily="82" charset="0"/>
              </a:rPr>
              <a:t>, with white and green foliage.  Although their unremarkable flowers are almost identical, the </a:t>
            </a:r>
            <a:r>
              <a:rPr lang="en-US" b="1" i="1" dirty="0" err="1" smtClean="0">
                <a:latin typeface="Tempus Sans ITC" panose="04020404030D07020202" pitchFamily="82" charset="0"/>
              </a:rPr>
              <a:t>variegata</a:t>
            </a:r>
            <a:r>
              <a:rPr lang="en-US" b="1" dirty="0" smtClean="0">
                <a:latin typeface="Tempus Sans ITC" panose="04020404030D07020202" pitchFamily="82" charset="0"/>
              </a:rPr>
              <a:t> clump is usually more vigorous and the stalks are about 3-5 inches taller than </a:t>
            </a:r>
            <a:r>
              <a:rPr lang="en-US" b="1" i="1" dirty="0" err="1" smtClean="0">
                <a:latin typeface="Tempus Sans ITC" panose="04020404030D07020202" pitchFamily="82" charset="0"/>
              </a:rPr>
              <a:t>argentea</a:t>
            </a:r>
            <a:r>
              <a:rPr lang="en-US" b="1" dirty="0" smtClean="0">
                <a:latin typeface="Tempus Sans ITC" panose="04020404030D07020202" pitchFamily="82" charset="0"/>
              </a:rPr>
              <a:t>.  </a:t>
            </a:r>
          </a:p>
        </p:txBody>
      </p:sp>
      <p:sp>
        <p:nvSpPr>
          <p:cNvPr id="4" name="Slide Number Placeholder 3"/>
          <p:cNvSpPr>
            <a:spLocks noGrp="1"/>
          </p:cNvSpPr>
          <p:nvPr>
            <p:ph type="sldNum" sz="quarter" idx="12"/>
          </p:nvPr>
        </p:nvSpPr>
        <p:spPr/>
        <p:txBody>
          <a:bodyPr/>
          <a:lstStyle/>
          <a:p>
            <a:fld id="{56E1DF9B-159C-4B18-97B8-A208C771CE8E}" type="slidenum">
              <a:rPr lang="en-US" smtClean="0"/>
              <a:pPr/>
              <a:t>68</a:t>
            </a:fld>
            <a:endParaRPr lang="en-US"/>
          </a:p>
        </p:txBody>
      </p:sp>
    </p:spTree>
    <p:extLst>
      <p:ext uri="{BB962C8B-B14F-4D97-AF65-F5344CB8AC3E}">
        <p14:creationId xmlns:p14="http://schemas.microsoft.com/office/powerpoint/2010/main" val="21702676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empus Sans ITC" panose="04020404030D07020202" pitchFamily="82" charset="0"/>
              </a:rPr>
              <a:t>Variegated Foliage</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A number of tetraploid clones with VF have been introduced and although several have fairly consistent VF, none are yet as consistent as the </a:t>
            </a:r>
            <a:r>
              <a:rPr lang="en-US" b="1" i="1" dirty="0" smtClean="0">
                <a:latin typeface="Tempus Sans ITC" panose="04020404030D07020202" pitchFamily="82" charset="0"/>
              </a:rPr>
              <a:t>I. </a:t>
            </a:r>
            <a:r>
              <a:rPr lang="en-US" b="1" i="1" dirty="0" err="1" smtClean="0">
                <a:latin typeface="Tempus Sans ITC" panose="04020404030D07020202" pitchFamily="82" charset="0"/>
              </a:rPr>
              <a:t>palida</a:t>
            </a:r>
            <a:r>
              <a:rPr lang="en-US" b="1" dirty="0" smtClean="0">
                <a:latin typeface="Tempus Sans ITC" panose="04020404030D07020202" pitchFamily="82" charset="0"/>
              </a:rPr>
              <a:t> clones.</a:t>
            </a:r>
          </a:p>
        </p:txBody>
      </p:sp>
      <p:sp>
        <p:nvSpPr>
          <p:cNvPr id="4" name="Slide Number Placeholder 3"/>
          <p:cNvSpPr>
            <a:spLocks noGrp="1"/>
          </p:cNvSpPr>
          <p:nvPr>
            <p:ph type="sldNum" sz="quarter" idx="12"/>
          </p:nvPr>
        </p:nvSpPr>
        <p:spPr/>
        <p:txBody>
          <a:bodyPr/>
          <a:lstStyle/>
          <a:p>
            <a:fld id="{56E1DF9B-159C-4B18-97B8-A208C771CE8E}" type="slidenum">
              <a:rPr lang="en-US" smtClean="0"/>
              <a:pPr/>
              <a:t>69</a:t>
            </a:fld>
            <a:endParaRPr lang="en-US"/>
          </a:p>
        </p:txBody>
      </p:sp>
    </p:spTree>
    <p:extLst>
      <p:ext uri="{BB962C8B-B14F-4D97-AF65-F5344CB8AC3E}">
        <p14:creationId xmlns:p14="http://schemas.microsoft.com/office/powerpoint/2010/main" val="2565480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Occasionally, a bearded iris has mutated into what is called </a:t>
            </a:r>
            <a:r>
              <a:rPr lang="en-US" b="1" u="sng" dirty="0" smtClean="0">
                <a:latin typeface="Tempus Sans ITC" panose="04020404030D07020202" pitchFamily="82" charset="0"/>
              </a:rPr>
              <a:t>a tulip-type</a:t>
            </a:r>
            <a:r>
              <a:rPr lang="en-US" b="1" dirty="0" smtClean="0">
                <a:latin typeface="Tempus Sans ITC" panose="04020404030D07020202" pitchFamily="82" charset="0"/>
              </a:rPr>
              <a:t>, that is, it will have </a:t>
            </a:r>
            <a:r>
              <a:rPr lang="en-US" b="1" u="sng" dirty="0" smtClean="0">
                <a:latin typeface="Tempus Sans ITC" panose="04020404030D07020202" pitchFamily="82" charset="0"/>
              </a:rPr>
              <a:t>six standards and no falls</a:t>
            </a:r>
            <a:r>
              <a:rPr lang="en-US" b="1" dirty="0" smtClean="0">
                <a:latin typeface="Tempus Sans ITC" panose="04020404030D07020202" pitchFamily="82" charset="0"/>
              </a:rPr>
              <a:t>.  The tulip-type of iris flower usually has </a:t>
            </a:r>
            <a:r>
              <a:rPr lang="en-US" b="1" u="sng" dirty="0" smtClean="0">
                <a:latin typeface="Tempus Sans ITC" panose="04020404030D07020202" pitchFamily="82" charset="0"/>
              </a:rPr>
              <a:t>little or no beard</a:t>
            </a:r>
            <a:r>
              <a:rPr lang="en-US" b="1" dirty="0" smtClean="0">
                <a:latin typeface="Tempus Sans ITC" panose="04020404030D07020202" pitchFamily="82" charset="0"/>
              </a:rPr>
              <a:t>.</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7</a:t>
            </a:fld>
            <a:endParaRPr lang="en-US"/>
          </a:p>
        </p:txBody>
      </p:sp>
    </p:spTree>
    <p:extLst>
      <p:ext uri="{BB962C8B-B14F-4D97-AF65-F5344CB8AC3E}">
        <p14:creationId xmlns:p14="http://schemas.microsoft.com/office/powerpoint/2010/main" val="2511616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descr="http://www.bluejiris.com/images/JedGarden/CanadianStreaker-7DW7.jpg"/>
          <p:cNvPicPr>
            <a:picLocks noChangeAspect="1" noChangeArrowheads="1"/>
          </p:cNvPicPr>
          <p:nvPr/>
        </p:nvPicPr>
        <p:blipFill>
          <a:blip r:embed="rId2" cstate="print"/>
          <a:srcRect/>
          <a:stretch>
            <a:fillRect/>
          </a:stretch>
        </p:blipFill>
        <p:spPr bwMode="auto">
          <a:xfrm>
            <a:off x="2023019" y="1327051"/>
            <a:ext cx="4987381" cy="5378549"/>
          </a:xfrm>
          <a:prstGeom prst="rect">
            <a:avLst/>
          </a:prstGeom>
          <a:noFill/>
        </p:spPr>
      </p:pic>
      <p:sp>
        <p:nvSpPr>
          <p:cNvPr id="9" name="Title 1"/>
          <p:cNvSpPr>
            <a:spLocks noGrp="1"/>
          </p:cNvSpPr>
          <p:nvPr>
            <p:ph type="title"/>
          </p:nvPr>
        </p:nvSpPr>
        <p:spPr/>
        <p:txBody>
          <a:bodyPr>
            <a:normAutofit/>
          </a:bodyPr>
          <a:lstStyle/>
          <a:p>
            <a:r>
              <a:rPr lang="en-US" sz="4000" dirty="0" smtClean="0"/>
              <a:t>Variegated Foliage</a:t>
            </a:r>
            <a:endParaRPr lang="en-US" sz="40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r>
              <a:rPr lang="en-US" sz="4000" dirty="0" smtClean="0"/>
              <a:t>Variegated Foliage</a:t>
            </a:r>
            <a:endParaRPr lang="en-US" sz="4000" dirty="0"/>
          </a:p>
        </p:txBody>
      </p:sp>
      <p:sp>
        <p:nvSpPr>
          <p:cNvPr id="5" name="Slide Number Placeholder 4"/>
          <p:cNvSpPr>
            <a:spLocks noGrp="1"/>
          </p:cNvSpPr>
          <p:nvPr>
            <p:ph type="sldNum" sz="quarter" idx="12"/>
          </p:nvPr>
        </p:nvSpPr>
        <p:spPr/>
        <p:txBody>
          <a:bodyPr/>
          <a:lstStyle/>
          <a:p>
            <a:fld id="{56E1DF9B-159C-4B18-97B8-A208C771CE8E}" type="slidenum">
              <a:rPr lang="en-US" smtClean="0"/>
              <a:pPr/>
              <a:t>71</a:t>
            </a:fld>
            <a:endParaRPr lang="en-US"/>
          </a:p>
        </p:txBody>
      </p:sp>
      <p:sp>
        <p:nvSpPr>
          <p:cNvPr id="2" name="TextBox 1"/>
          <p:cNvSpPr txBox="1"/>
          <p:nvPr/>
        </p:nvSpPr>
        <p:spPr>
          <a:xfrm>
            <a:off x="3733800" y="1143000"/>
            <a:ext cx="1717265" cy="461665"/>
          </a:xfrm>
          <a:prstGeom prst="rect">
            <a:avLst/>
          </a:prstGeom>
          <a:noFill/>
        </p:spPr>
        <p:txBody>
          <a:bodyPr wrap="none" rtlCol="0">
            <a:spAutoFit/>
          </a:bodyPr>
          <a:lstStyle/>
          <a:p>
            <a:r>
              <a:rPr lang="en-US" sz="2400" dirty="0" smtClean="0"/>
              <a:t>Zebra White</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600200"/>
            <a:ext cx="3792894" cy="5057192"/>
          </a:xfrm>
          <a:prstGeom prst="rect">
            <a:avLst/>
          </a:prstGeom>
        </p:spPr>
      </p:pic>
    </p:spTree>
    <p:extLst>
      <p:ext uri="{BB962C8B-B14F-4D97-AF65-F5344CB8AC3E}">
        <p14:creationId xmlns:p14="http://schemas.microsoft.com/office/powerpoint/2010/main" val="33565894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E1DF9B-159C-4B18-97B8-A208C771CE8E}" type="slidenum">
              <a:rPr lang="en-US" smtClean="0"/>
              <a:pPr/>
              <a:t>72</a:t>
            </a:fld>
            <a:endParaRPr lang="en-US"/>
          </a:p>
        </p:txBody>
      </p:sp>
      <p:pic>
        <p:nvPicPr>
          <p:cNvPr id="55298" name="Picture 2" descr="http://www.bluejiris.com/images/JedGarden/PallidaVariegata1-9R5.JPG"/>
          <p:cNvPicPr>
            <a:picLocks noChangeAspect="1" noChangeArrowheads="1"/>
          </p:cNvPicPr>
          <p:nvPr/>
        </p:nvPicPr>
        <p:blipFill>
          <a:blip r:embed="rId2" cstate="print"/>
          <a:srcRect/>
          <a:stretch>
            <a:fillRect/>
          </a:stretch>
        </p:blipFill>
        <p:spPr bwMode="auto">
          <a:xfrm>
            <a:off x="2362200" y="1295088"/>
            <a:ext cx="4267200" cy="5439088"/>
          </a:xfrm>
          <a:prstGeom prst="rect">
            <a:avLst/>
          </a:prstGeom>
          <a:noFill/>
        </p:spPr>
      </p:pic>
      <p:sp>
        <p:nvSpPr>
          <p:cNvPr id="8" name="Title 1"/>
          <p:cNvSpPr>
            <a:spLocks noGrp="1"/>
          </p:cNvSpPr>
          <p:nvPr>
            <p:ph type="title"/>
          </p:nvPr>
        </p:nvSpPr>
        <p:spPr>
          <a:xfrm>
            <a:off x="457200" y="274638"/>
            <a:ext cx="8229600" cy="1143000"/>
          </a:xfrm>
        </p:spPr>
        <p:txBody>
          <a:bodyPr>
            <a:normAutofit/>
          </a:bodyPr>
          <a:lstStyle/>
          <a:p>
            <a:r>
              <a:rPr lang="en-US" sz="4000" dirty="0" smtClean="0"/>
              <a:t>Variegated Foliage</a:t>
            </a:r>
            <a:endParaRPr lang="en-US" sz="4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E1DF9B-159C-4B18-97B8-A208C771CE8E}" type="slidenum">
              <a:rPr lang="en-US" smtClean="0"/>
              <a:pPr/>
              <a:t>73</a:t>
            </a:fld>
            <a:endParaRPr lang="en-US"/>
          </a:p>
        </p:txBody>
      </p:sp>
      <p:pic>
        <p:nvPicPr>
          <p:cNvPr id="55300" name="Picture 4" descr="http://www.bluejiris.com/images/JedGarden/QuiteTheSame3-8.jpg"/>
          <p:cNvPicPr>
            <a:picLocks noChangeAspect="1" noChangeArrowheads="1"/>
          </p:cNvPicPr>
          <p:nvPr/>
        </p:nvPicPr>
        <p:blipFill>
          <a:blip r:embed="rId2" cstate="print"/>
          <a:srcRect/>
          <a:stretch>
            <a:fillRect/>
          </a:stretch>
        </p:blipFill>
        <p:spPr bwMode="auto">
          <a:xfrm>
            <a:off x="2971800" y="1364690"/>
            <a:ext cx="3106705" cy="5350436"/>
          </a:xfrm>
          <a:prstGeom prst="rect">
            <a:avLst/>
          </a:prstGeom>
          <a:noFill/>
        </p:spPr>
      </p:pic>
      <p:sp>
        <p:nvSpPr>
          <p:cNvPr id="7" name="Title 1"/>
          <p:cNvSpPr>
            <a:spLocks noGrp="1"/>
          </p:cNvSpPr>
          <p:nvPr>
            <p:ph type="title"/>
          </p:nvPr>
        </p:nvSpPr>
        <p:spPr>
          <a:xfrm>
            <a:off x="457200" y="274638"/>
            <a:ext cx="8229600" cy="1143000"/>
          </a:xfrm>
        </p:spPr>
        <p:txBody>
          <a:bodyPr>
            <a:normAutofit/>
          </a:bodyPr>
          <a:lstStyle/>
          <a:p>
            <a:r>
              <a:rPr lang="en-US" sz="4000" dirty="0" smtClean="0"/>
              <a:t>Variegated Foliage</a:t>
            </a:r>
            <a:endParaRPr lang="en-US" sz="4000" dirty="0"/>
          </a:p>
        </p:txBody>
      </p:sp>
    </p:spTree>
    <p:extLst>
      <p:ext uri="{BB962C8B-B14F-4D97-AF65-F5344CB8AC3E}">
        <p14:creationId xmlns:p14="http://schemas.microsoft.com/office/powerpoint/2010/main" val="20651142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Variegated Foliage</a:t>
            </a:r>
            <a:endParaRPr lang="en-US" sz="40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74</a:t>
            </a:fld>
            <a:endParaRPr lang="en-US"/>
          </a:p>
        </p:txBody>
      </p:sp>
      <p:pic>
        <p:nvPicPr>
          <p:cNvPr id="78851" name="Picture 3" descr="C:\My Documents\My Pictures\2011 victoria\2011-06 (Jun)-05\IMGP0451.JPG"/>
          <p:cNvPicPr>
            <a:picLocks noChangeAspect="1" noChangeArrowheads="1"/>
          </p:cNvPicPr>
          <p:nvPr/>
        </p:nvPicPr>
        <p:blipFill>
          <a:blip r:embed="rId2" cstate="print"/>
          <a:srcRect/>
          <a:stretch>
            <a:fillRect/>
          </a:stretch>
        </p:blipFill>
        <p:spPr bwMode="auto">
          <a:xfrm>
            <a:off x="2057400" y="1295400"/>
            <a:ext cx="5105400" cy="5398332"/>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E1DF9B-159C-4B18-97B8-A208C771CE8E}" type="slidenum">
              <a:rPr lang="en-US" smtClean="0"/>
              <a:pPr/>
              <a:t>75</a:t>
            </a:fld>
            <a:endParaRPr lang="en-US"/>
          </a:p>
        </p:txBody>
      </p:sp>
      <p:pic>
        <p:nvPicPr>
          <p:cNvPr id="56322" name="Picture 2" descr="http://www.bluejiris.com/images/JedGarden2/ZebraBlush2-8DW3.jpg"/>
          <p:cNvPicPr>
            <a:picLocks noChangeAspect="1" noChangeArrowheads="1"/>
          </p:cNvPicPr>
          <p:nvPr/>
        </p:nvPicPr>
        <p:blipFill>
          <a:blip r:embed="rId2" cstate="print"/>
          <a:srcRect/>
          <a:stretch>
            <a:fillRect/>
          </a:stretch>
        </p:blipFill>
        <p:spPr bwMode="auto">
          <a:xfrm>
            <a:off x="2514600" y="1490132"/>
            <a:ext cx="4191000" cy="5215467"/>
          </a:xfrm>
          <a:prstGeom prst="rect">
            <a:avLst/>
          </a:prstGeom>
          <a:noFill/>
        </p:spPr>
      </p:pic>
      <p:sp>
        <p:nvSpPr>
          <p:cNvPr id="3" name="TextBox 2"/>
          <p:cNvSpPr txBox="1"/>
          <p:nvPr/>
        </p:nvSpPr>
        <p:spPr>
          <a:xfrm>
            <a:off x="3886200" y="1125465"/>
            <a:ext cx="1277979" cy="369332"/>
          </a:xfrm>
          <a:prstGeom prst="rect">
            <a:avLst/>
          </a:prstGeom>
          <a:noFill/>
        </p:spPr>
        <p:txBody>
          <a:bodyPr wrap="none" rtlCol="0">
            <a:spAutoFit/>
          </a:bodyPr>
          <a:lstStyle/>
          <a:p>
            <a:r>
              <a:rPr lang="en-US" dirty="0" smtClean="0"/>
              <a:t>Zebra Blush</a:t>
            </a:r>
            <a:endParaRPr lang="en-US" dirty="0"/>
          </a:p>
        </p:txBody>
      </p:sp>
      <p:sp>
        <p:nvSpPr>
          <p:cNvPr id="8" name="Title 1"/>
          <p:cNvSpPr>
            <a:spLocks noGrp="1"/>
          </p:cNvSpPr>
          <p:nvPr>
            <p:ph type="title"/>
          </p:nvPr>
        </p:nvSpPr>
        <p:spPr>
          <a:xfrm>
            <a:off x="457200" y="274638"/>
            <a:ext cx="8229600" cy="1143000"/>
          </a:xfrm>
        </p:spPr>
        <p:txBody>
          <a:bodyPr>
            <a:normAutofit/>
          </a:bodyPr>
          <a:lstStyle/>
          <a:p>
            <a:r>
              <a:rPr lang="en-US" sz="4000" dirty="0" smtClean="0"/>
              <a:t>Variegated Foliage</a:t>
            </a:r>
            <a:endParaRPr lang="en-US" sz="40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E1DF9B-159C-4B18-97B8-A208C771CE8E}" type="slidenum">
              <a:rPr lang="en-US" smtClean="0"/>
              <a:pPr/>
              <a:t>76</a:t>
            </a:fld>
            <a:endParaRPr lang="en-US"/>
          </a:p>
        </p:txBody>
      </p:sp>
      <p:pic>
        <p:nvPicPr>
          <p:cNvPr id="56324" name="Picture 4" descr="http://www.bluejiris.com/images/JedGarden2/Verdict074-16BS25.JPG"/>
          <p:cNvPicPr>
            <a:picLocks noChangeAspect="1" noChangeArrowheads="1"/>
          </p:cNvPicPr>
          <p:nvPr/>
        </p:nvPicPr>
        <p:blipFill>
          <a:blip r:embed="rId2" cstate="print"/>
          <a:srcRect/>
          <a:stretch>
            <a:fillRect/>
          </a:stretch>
        </p:blipFill>
        <p:spPr bwMode="auto">
          <a:xfrm>
            <a:off x="2057400" y="1295400"/>
            <a:ext cx="5086350" cy="5399728"/>
          </a:xfrm>
          <a:prstGeom prst="rect">
            <a:avLst/>
          </a:prstGeom>
          <a:noFill/>
        </p:spPr>
      </p:pic>
      <p:sp>
        <p:nvSpPr>
          <p:cNvPr id="7" name="Title 1"/>
          <p:cNvSpPr>
            <a:spLocks noGrp="1"/>
          </p:cNvSpPr>
          <p:nvPr>
            <p:ph type="title"/>
          </p:nvPr>
        </p:nvSpPr>
        <p:spPr>
          <a:xfrm>
            <a:off x="457200" y="274638"/>
            <a:ext cx="8229600" cy="1143000"/>
          </a:xfrm>
        </p:spPr>
        <p:txBody>
          <a:bodyPr>
            <a:normAutofit/>
          </a:bodyPr>
          <a:lstStyle/>
          <a:p>
            <a:r>
              <a:rPr lang="en-US" sz="4000" dirty="0" smtClean="0"/>
              <a:t>Variegated Foliage</a:t>
            </a:r>
            <a:endParaRPr lang="en-US" sz="4000" dirty="0"/>
          </a:p>
        </p:txBody>
      </p:sp>
    </p:spTree>
    <p:extLst>
      <p:ext uri="{BB962C8B-B14F-4D97-AF65-F5344CB8AC3E}">
        <p14:creationId xmlns:p14="http://schemas.microsoft.com/office/powerpoint/2010/main" val="32916907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empus Sans ITC" panose="04020404030D07020202" pitchFamily="82" charset="0"/>
              </a:rPr>
              <a:t>Exhibition</a:t>
            </a:r>
            <a:endParaRPr lang="en-US" b="1" dirty="0">
              <a:latin typeface="Tempus Sans ITC" panose="04020404030D07020202" pitchFamily="82" charset="0"/>
            </a:endParaRPr>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latin typeface="Tempus Sans ITC" panose="04020404030D07020202" pitchFamily="82" charset="0"/>
              </a:rPr>
              <a:t>Novelty irises will be appearing more often on the exhibition table.  A special class may be outlined in the schedule, but in a varietal/cultivar show, classification presents no problem.</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77</a:t>
            </a:fld>
            <a:endParaRPr lang="en-US"/>
          </a:p>
        </p:txBody>
      </p:sp>
    </p:spTree>
    <p:extLst>
      <p:ext uri="{BB962C8B-B14F-4D97-AF65-F5344CB8AC3E}">
        <p14:creationId xmlns:p14="http://schemas.microsoft.com/office/powerpoint/2010/main" val="144803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latin typeface="Tempus Sans ITC" panose="04020404030D07020202" pitchFamily="82" charset="0"/>
              </a:rPr>
              <a:t>Space Age Irises</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4572000" cy="4525963"/>
          </a:xfrm>
        </p:spPr>
        <p:txBody>
          <a:bodyPr>
            <a:normAutofit/>
          </a:bodyPr>
          <a:lstStyle/>
          <a:p>
            <a:pPr>
              <a:buNone/>
            </a:pPr>
            <a:r>
              <a:rPr lang="en-US" dirty="0" smtClean="0"/>
              <a:t>	</a:t>
            </a:r>
            <a:r>
              <a:rPr lang="en-US" b="1" dirty="0" smtClean="0">
                <a:latin typeface="Tempus Sans ITC" panose="04020404030D07020202" pitchFamily="82" charset="0"/>
              </a:rPr>
              <a:t>The Space Age cultivars came into existence by the work of a single individual, the late </a:t>
            </a:r>
            <a:r>
              <a:rPr lang="en-US" b="1" u="sng" dirty="0" smtClean="0">
                <a:latin typeface="Tempus Sans ITC" panose="04020404030D07020202" pitchFamily="82" charset="0"/>
              </a:rPr>
              <a:t>Lloyd Austin of Placerville, California</a:t>
            </a:r>
            <a:r>
              <a:rPr lang="en-US" b="1" dirty="0" smtClean="0">
                <a:latin typeface="Tempus Sans ITC" panose="04020404030D07020202" pitchFamily="82" charset="0"/>
              </a:rPr>
              <a:t>. </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latin typeface="Tempus Sans ITC" panose="04020404030D07020202" pitchFamily="82" charset="0"/>
              </a:rPr>
              <a:t>Space Age Irises</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4572000" cy="4525963"/>
          </a:xfrm>
        </p:spPr>
        <p:txBody>
          <a:bodyPr>
            <a:normAutofit/>
          </a:bodyPr>
          <a:lstStyle/>
          <a:p>
            <a:pPr>
              <a:buNone/>
            </a:pPr>
            <a:r>
              <a:rPr lang="en-US" dirty="0" smtClean="0"/>
              <a:t>	</a:t>
            </a:r>
            <a:r>
              <a:rPr lang="en-US" b="1" dirty="0" smtClean="0">
                <a:latin typeface="Tempus Sans ITC" panose="04020404030D07020202" pitchFamily="82" charset="0"/>
              </a:rPr>
              <a:t>The Space Age cultivars came into existence by the work of a single individual, the late </a:t>
            </a:r>
            <a:r>
              <a:rPr lang="en-US" b="1" u="sng" dirty="0" smtClean="0">
                <a:latin typeface="Tempus Sans ITC" panose="04020404030D07020202" pitchFamily="82" charset="0"/>
              </a:rPr>
              <a:t>Lloyd Austin of Placerville, California</a:t>
            </a:r>
            <a:r>
              <a:rPr lang="en-US" b="1" dirty="0" smtClean="0">
                <a:latin typeface="Tempus Sans ITC" panose="04020404030D07020202" pitchFamily="82" charset="0"/>
              </a:rPr>
              <a:t>. </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79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354460"/>
            <a:ext cx="3024347" cy="5122540"/>
          </a:xfrm>
          <a:prstGeom prst="rect">
            <a:avLst/>
          </a:prstGeom>
        </p:spPr>
      </p:pic>
    </p:spTree>
    <p:extLst>
      <p:ext uri="{BB962C8B-B14F-4D97-AF65-F5344CB8AC3E}">
        <p14:creationId xmlns:p14="http://schemas.microsoft.com/office/powerpoint/2010/main" val="301401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3" name="Content Placeholder 2"/>
          <p:cNvSpPr>
            <a:spLocks noGrp="1"/>
          </p:cNvSpPr>
          <p:nvPr>
            <p:ph idx="1"/>
          </p:nvPr>
        </p:nvSpPr>
        <p:spPr>
          <a:xfrm>
            <a:off x="457200" y="1450910"/>
            <a:ext cx="8077200" cy="5410200"/>
          </a:xfrm>
        </p:spPr>
        <p:txBody>
          <a:bodyPr>
            <a:normAutofit/>
          </a:bodyPr>
          <a:lstStyle/>
          <a:p>
            <a:pPr>
              <a:buNone/>
            </a:pPr>
            <a:r>
              <a:rPr lang="en-US" sz="4100" dirty="0" smtClean="0"/>
              <a:t>	</a:t>
            </a:r>
            <a:r>
              <a:rPr lang="en-US" b="1" dirty="0" smtClean="0">
                <a:latin typeface="Tempus Sans ITC" panose="04020404030D07020202" pitchFamily="82" charset="0"/>
              </a:rPr>
              <a:t>In the first two decades of the twentieth century, iris hybridizing in France was dominated by the firm of </a:t>
            </a:r>
            <a:r>
              <a:rPr lang="en-US" b="1" dirty="0" err="1" smtClean="0">
                <a:latin typeface="Tempus Sans ITC" panose="04020404030D07020202" pitchFamily="82" charset="0"/>
              </a:rPr>
              <a:t>Vilmorin</a:t>
            </a:r>
            <a:r>
              <a:rPr lang="en-US" b="1" dirty="0" smtClean="0">
                <a:latin typeface="Tempus Sans ITC" panose="04020404030D07020202" pitchFamily="82" charset="0"/>
              </a:rPr>
              <a:t>, </a:t>
            </a:r>
            <a:r>
              <a:rPr lang="en-US" b="1" dirty="0" err="1" smtClean="0">
                <a:latin typeface="Tempus Sans ITC" panose="04020404030D07020202" pitchFamily="82" charset="0"/>
              </a:rPr>
              <a:t>Andrieux</a:t>
            </a:r>
            <a:r>
              <a:rPr lang="en-US" b="1" dirty="0" smtClean="0">
                <a:latin typeface="Tempus Sans ITC" panose="04020404030D07020202" pitchFamily="82" charset="0"/>
              </a:rPr>
              <a:t> et </a:t>
            </a:r>
            <a:r>
              <a:rPr lang="en-US" b="1" dirty="0" err="1" smtClean="0">
                <a:latin typeface="Tempus Sans ITC" panose="04020404030D07020202" pitchFamily="82" charset="0"/>
              </a:rPr>
              <a:t>Cie</a:t>
            </a:r>
            <a:r>
              <a:rPr lang="en-US" b="1" dirty="0" smtClean="0">
                <a:latin typeface="Tempus Sans ITC" panose="04020404030D07020202" pitchFamily="82" charset="0"/>
              </a:rPr>
              <a:t>, an old and honored firm owned and operated by Pap </a:t>
            </a:r>
            <a:r>
              <a:rPr lang="en-US" b="1" dirty="0" err="1" smtClean="0">
                <a:latin typeface="Tempus Sans ITC" panose="04020404030D07020202" pitchFamily="82" charset="0"/>
              </a:rPr>
              <a:t>Vilmorin</a:t>
            </a:r>
            <a:r>
              <a:rPr lang="en-US" b="1" dirty="0" smtClean="0">
                <a:latin typeface="Tempus Sans ITC" panose="04020404030D07020202" pitchFamily="82" charset="0"/>
              </a:rPr>
              <a:t> and his two sons.  </a:t>
            </a:r>
            <a:endParaRPr lang="en-US" dirty="0">
              <a:latin typeface="Tempus Sans ITC" panose="04020404030D07020202" pitchFamily="82" charset="0"/>
            </a:endParaRPr>
          </a:p>
          <a:p>
            <a:pPr>
              <a:buNone/>
            </a:pPr>
            <a:r>
              <a:rPr lang="en-US" dirty="0" smtClean="0">
                <a:latin typeface="Tempus Sans ITC" panose="04020404030D07020202" pitchFamily="82" charset="0"/>
              </a:rPr>
              <a:t>	</a:t>
            </a:r>
            <a:endParaRPr lang="en-US"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8</a:t>
            </a:fld>
            <a:endParaRPr lang="en-US"/>
          </a:p>
        </p:txBody>
      </p:sp>
    </p:spTree>
    <p:extLst>
      <p:ext uri="{BB962C8B-B14F-4D97-AF65-F5344CB8AC3E}">
        <p14:creationId xmlns:p14="http://schemas.microsoft.com/office/powerpoint/2010/main" val="28638114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latin typeface="Tempus Sans ITC" panose="04020404030D07020202" pitchFamily="82" charset="0"/>
              </a:rPr>
              <a:t>Space Age Irises</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4648200" cy="4525963"/>
          </a:xfrm>
        </p:spPr>
        <p:txBody>
          <a:bodyPr>
            <a:normAutofit/>
          </a:bodyPr>
          <a:lstStyle/>
          <a:p>
            <a:pPr>
              <a:buNone/>
            </a:pPr>
            <a:r>
              <a:rPr lang="en-US" dirty="0" smtClean="0"/>
              <a:t>	</a:t>
            </a:r>
            <a:r>
              <a:rPr lang="en-US" b="1" dirty="0" smtClean="0">
                <a:latin typeface="Tempus Sans ITC" panose="04020404030D07020202" pitchFamily="82" charset="0"/>
              </a:rPr>
              <a:t>He noted that some plicata seedlings in the garden of the late Sydney B. Mitchell had little growths at the end of their beards. </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80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354460"/>
            <a:ext cx="3024347" cy="5122540"/>
          </a:xfrm>
          <a:prstGeom prst="rect">
            <a:avLst/>
          </a:prstGeom>
        </p:spPr>
      </p:pic>
    </p:spTree>
    <p:extLst>
      <p:ext uri="{BB962C8B-B14F-4D97-AF65-F5344CB8AC3E}">
        <p14:creationId xmlns:p14="http://schemas.microsoft.com/office/powerpoint/2010/main" val="21644301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latin typeface="Tempus Sans ITC" panose="04020404030D07020202" pitchFamily="82" charset="0"/>
              </a:rPr>
              <a:t>Space Age Irises</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4648200" cy="4525963"/>
          </a:xfrm>
        </p:spPr>
        <p:txBody>
          <a:bodyPr>
            <a:normAutofit lnSpcReduction="10000"/>
          </a:bodyPr>
          <a:lstStyle/>
          <a:p>
            <a:pPr>
              <a:buNone/>
            </a:pPr>
            <a:r>
              <a:rPr lang="en-US" dirty="0" smtClean="0"/>
              <a:t>	</a:t>
            </a:r>
            <a:r>
              <a:rPr lang="en-US" b="1" dirty="0" smtClean="0">
                <a:latin typeface="Tempus Sans ITC" panose="04020404030D07020202" pitchFamily="82" charset="0"/>
              </a:rPr>
              <a:t>Mr. Austin interbred these seedlings until he obtained plants with </a:t>
            </a:r>
            <a:r>
              <a:rPr lang="en-US" b="1" i="1" u="sng" dirty="0" smtClean="0">
                <a:latin typeface="Tempus Sans ITC" panose="04020404030D07020202" pitchFamily="82" charset="0"/>
              </a:rPr>
              <a:t>horns</a:t>
            </a:r>
            <a:r>
              <a:rPr lang="en-US" b="1" dirty="0" smtClean="0">
                <a:latin typeface="Tempus Sans ITC" panose="04020404030D07020202" pitchFamily="82" charset="0"/>
              </a:rPr>
              <a:t> at the ends of the beards.  Further breeding produced </a:t>
            </a:r>
            <a:r>
              <a:rPr lang="en-US" b="1" i="1" u="sng" dirty="0" smtClean="0">
                <a:latin typeface="Tempus Sans ITC" panose="04020404030D07020202" pitchFamily="82" charset="0"/>
              </a:rPr>
              <a:t>spoons</a:t>
            </a:r>
            <a:r>
              <a:rPr lang="en-US" b="1" dirty="0" smtClean="0">
                <a:latin typeface="Tempus Sans ITC" panose="04020404030D07020202" pitchFamily="82" charset="0"/>
              </a:rPr>
              <a:t> and </a:t>
            </a:r>
            <a:r>
              <a:rPr lang="en-US" b="1" i="1" u="sng" dirty="0" smtClean="0">
                <a:latin typeface="Tempus Sans ITC" panose="04020404030D07020202" pitchFamily="82" charset="0"/>
              </a:rPr>
              <a:t>flounces</a:t>
            </a:r>
            <a:r>
              <a:rPr lang="en-US" b="1" dirty="0" smtClean="0">
                <a:latin typeface="Tempus Sans ITC" panose="04020404030D07020202" pitchFamily="82" charset="0"/>
              </a:rPr>
              <a:t> and even </a:t>
            </a:r>
            <a:r>
              <a:rPr lang="en-US" b="1" i="1" u="sng" dirty="0" smtClean="0">
                <a:latin typeface="Tempus Sans ITC" panose="04020404030D07020202" pitchFamily="82" charset="0"/>
              </a:rPr>
              <a:t>double appendages</a:t>
            </a:r>
            <a:r>
              <a:rPr lang="en-US" b="1" i="1" dirty="0" smtClean="0">
                <a:latin typeface="Tempus Sans ITC" panose="04020404030D07020202" pitchFamily="82" charset="0"/>
              </a:rPr>
              <a:t> </a:t>
            </a:r>
            <a:r>
              <a:rPr lang="en-US" b="1" dirty="0" smtClean="0">
                <a:latin typeface="Tempus Sans ITC" panose="04020404030D07020202" pitchFamily="82" charset="0"/>
              </a:rPr>
              <a:t>in this location.</a:t>
            </a:r>
            <a:endParaRPr lang="en-US" b="1"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81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354460"/>
            <a:ext cx="3024347" cy="5122540"/>
          </a:xfrm>
          <a:prstGeom prst="rect">
            <a:avLst/>
          </a:prstGeom>
        </p:spPr>
      </p:pic>
    </p:spTree>
    <p:extLst>
      <p:ext uri="{BB962C8B-B14F-4D97-AF65-F5344CB8AC3E}">
        <p14:creationId xmlns:p14="http://schemas.microsoft.com/office/powerpoint/2010/main" val="14146303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82</a:t>
            </a:fld>
            <a:endParaRPr lang="en-US"/>
          </a:p>
        </p:txBody>
      </p:sp>
      <p:pic>
        <p:nvPicPr>
          <p:cNvPr id="3074" name="Picture 2" descr="C:\Documents and Settings\B\My Documents\My Scans\scan0004.jpg"/>
          <p:cNvPicPr>
            <a:picLocks noChangeAspect="1" noChangeArrowheads="1"/>
          </p:cNvPicPr>
          <p:nvPr/>
        </p:nvPicPr>
        <p:blipFill>
          <a:blip r:embed="rId2" cstate="print"/>
          <a:srcRect/>
          <a:stretch>
            <a:fillRect/>
          </a:stretch>
        </p:blipFill>
        <p:spPr bwMode="auto">
          <a:xfrm>
            <a:off x="1828800" y="228600"/>
            <a:ext cx="5342380" cy="64008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83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76200"/>
            <a:ext cx="4601909" cy="66294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84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30" y="152400"/>
            <a:ext cx="8403957" cy="6477000"/>
          </a:xfrm>
          <a:prstGeom prst="rect">
            <a:avLst/>
          </a:prstGeom>
        </p:spPr>
      </p:pic>
    </p:spTree>
    <p:extLst>
      <p:ext uri="{BB962C8B-B14F-4D97-AF65-F5344CB8AC3E}">
        <p14:creationId xmlns:p14="http://schemas.microsoft.com/office/powerpoint/2010/main" val="79616506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85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1000"/>
            <a:ext cx="8796229" cy="6029588"/>
          </a:xfrm>
          <a:prstGeom prst="rect">
            <a:avLst/>
          </a:prstGeom>
        </p:spPr>
      </p:pic>
    </p:spTree>
    <p:extLst>
      <p:ext uri="{BB962C8B-B14F-4D97-AF65-F5344CB8AC3E}">
        <p14:creationId xmlns:p14="http://schemas.microsoft.com/office/powerpoint/2010/main" val="635356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86</a:t>
            </a:fld>
            <a:endParaRPr lang="en-US"/>
          </a:p>
        </p:txBody>
      </p:sp>
      <p:pic>
        <p:nvPicPr>
          <p:cNvPr id="4098" name="Picture 2" descr="C:\Documents and Settings\B\My Documents\My Scans\scan0005.jpg"/>
          <p:cNvPicPr>
            <a:picLocks noChangeAspect="1" noChangeArrowheads="1"/>
          </p:cNvPicPr>
          <p:nvPr/>
        </p:nvPicPr>
        <p:blipFill>
          <a:blip r:embed="rId2" cstate="print"/>
          <a:srcRect/>
          <a:stretch>
            <a:fillRect/>
          </a:stretch>
        </p:blipFill>
        <p:spPr bwMode="auto">
          <a:xfrm>
            <a:off x="1981199" y="152400"/>
            <a:ext cx="5181601" cy="6512081"/>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87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8440524" cy="5638800"/>
          </a:xfrm>
          <a:prstGeom prst="rect">
            <a:avLst/>
          </a:prstGeom>
        </p:spPr>
      </p:pic>
    </p:spTree>
    <p:extLst>
      <p:ext uri="{BB962C8B-B14F-4D97-AF65-F5344CB8AC3E}">
        <p14:creationId xmlns:p14="http://schemas.microsoft.com/office/powerpoint/2010/main" val="37739432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88</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489857"/>
            <a:ext cx="8590169" cy="5334000"/>
          </a:xfrm>
          <a:prstGeom prst="rect">
            <a:avLst/>
          </a:prstGeom>
        </p:spPr>
      </p:pic>
    </p:spTree>
    <p:extLst>
      <p:ext uri="{BB962C8B-B14F-4D97-AF65-F5344CB8AC3E}">
        <p14:creationId xmlns:p14="http://schemas.microsoft.com/office/powerpoint/2010/main" val="19344120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Lloyd Austin’s “World Famous”</a:t>
            </a:r>
            <a:br>
              <a:rPr lang="en-US" dirty="0" smtClean="0"/>
            </a:br>
            <a:r>
              <a:rPr lang="en-US" dirty="0" smtClean="0"/>
              <a:t>Iris Color Guidebook” 1966</a:t>
            </a:r>
            <a:endParaRPr lang="en-US" dirty="0"/>
          </a:p>
        </p:txBody>
      </p:sp>
      <p:sp>
        <p:nvSpPr>
          <p:cNvPr id="3" name="Content Placeholder 2"/>
          <p:cNvSpPr>
            <a:spLocks noGrp="1"/>
          </p:cNvSpPr>
          <p:nvPr>
            <p:ph idx="1"/>
          </p:nvPr>
        </p:nvSpPr>
        <p:spPr/>
        <p:txBody>
          <a:bodyPr>
            <a:normAutofit/>
          </a:bodyPr>
          <a:lstStyle/>
          <a:p>
            <a:pPr>
              <a:buNone/>
            </a:pPr>
            <a:r>
              <a:rPr lang="en-US" dirty="0" smtClean="0"/>
              <a:t>	</a:t>
            </a:r>
            <a:r>
              <a:rPr lang="en-US" sz="3000" dirty="0" smtClean="0"/>
              <a:t>A complete table shows, for 38 varieties, pollen &amp; seed setting ratings, chromosome numbers &amp; yield in horned, Spooned, and Flounced offspring.  As these various manifestations of horns are in the very earliest stages of the evolution of these Space-Age characters you will find them not completely constant, but sometimes delightfully variable, with </a:t>
            </a:r>
            <a:r>
              <a:rPr lang="en-US" sz="3000" b="1" dirty="0" smtClean="0"/>
              <a:t>unexpected surprises awaiting you </a:t>
            </a:r>
            <a:r>
              <a:rPr lang="en-US" sz="3000" dirty="0" smtClean="0"/>
              <a:t>almost any time.</a:t>
            </a:r>
            <a:endParaRPr lang="en-US" sz="30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89</a:t>
            </a:fld>
            <a:endParaRPr lang="en-US"/>
          </a:p>
        </p:txBody>
      </p:sp>
    </p:spTree>
    <p:extLst>
      <p:ext uri="{BB962C8B-B14F-4D97-AF65-F5344CB8AC3E}">
        <p14:creationId xmlns:p14="http://schemas.microsoft.com/office/powerpoint/2010/main" val="3202890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empus Sans ITC" panose="04020404030D07020202" pitchFamily="82" charset="0"/>
              </a:rPr>
              <a:t>History of Novelty Irises</a:t>
            </a:r>
            <a:endParaRPr lang="en-US" b="1" dirty="0">
              <a:latin typeface="Tempus Sans ITC" panose="04020404030D07020202" pitchFamily="82" charset="0"/>
            </a:endParaRPr>
          </a:p>
        </p:txBody>
      </p:sp>
      <p:sp>
        <p:nvSpPr>
          <p:cNvPr id="3" name="Content Placeholder 2"/>
          <p:cNvSpPr>
            <a:spLocks noGrp="1"/>
          </p:cNvSpPr>
          <p:nvPr>
            <p:ph idx="1"/>
          </p:nvPr>
        </p:nvSpPr>
        <p:spPr>
          <a:xfrm>
            <a:off x="457200" y="1450910"/>
            <a:ext cx="4953000" cy="5410200"/>
          </a:xfrm>
        </p:spPr>
        <p:txBody>
          <a:bodyPr>
            <a:normAutofit/>
          </a:bodyPr>
          <a:lstStyle/>
          <a:p>
            <a:pPr>
              <a:buNone/>
            </a:pPr>
            <a:r>
              <a:rPr lang="en-US" dirty="0" smtClean="0"/>
              <a:t>	</a:t>
            </a:r>
            <a:r>
              <a:rPr lang="en-US" b="1" dirty="0" smtClean="0">
                <a:latin typeface="Tempus Sans ITC" panose="04020404030D07020202" pitchFamily="82" charset="0"/>
              </a:rPr>
              <a:t>They were the first to hybridize and introduce into commerce irises bred from the newly discovered tetraploids from the near East.</a:t>
            </a:r>
          </a:p>
          <a:p>
            <a:pPr>
              <a:buNone/>
            </a:pPr>
            <a:endParaRPr lang="en-US" dirty="0">
              <a:latin typeface="Tempus Sans ITC" panose="04020404030D07020202" pitchFamily="82" charset="0"/>
            </a:endParaRPr>
          </a:p>
          <a:p>
            <a:pPr>
              <a:buNone/>
            </a:pPr>
            <a:r>
              <a:rPr lang="en-US" dirty="0" smtClean="0">
                <a:latin typeface="Tempus Sans ITC" panose="04020404030D07020202" pitchFamily="82" charset="0"/>
              </a:rPr>
              <a:t>	</a:t>
            </a:r>
            <a:endParaRPr lang="en-US" dirty="0">
              <a:latin typeface="Tempus Sans ITC" panose="04020404030D07020202" pitchFamily="82" charset="0"/>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9</a:t>
            </a:fld>
            <a:endParaRPr lang="en-US"/>
          </a:p>
        </p:txBody>
      </p:sp>
    </p:spTree>
    <p:extLst>
      <p:ext uri="{BB962C8B-B14F-4D97-AF65-F5344CB8AC3E}">
        <p14:creationId xmlns:p14="http://schemas.microsoft.com/office/powerpoint/2010/main" val="9350898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90</a:t>
            </a:fld>
            <a:endParaRPr lang="en-US"/>
          </a:p>
        </p:txBody>
      </p:sp>
      <p:pic>
        <p:nvPicPr>
          <p:cNvPr id="5122" name="Picture 2" descr="C:\Documents and Settings\B\My Documents\My Scans\scan0006.jpg"/>
          <p:cNvPicPr>
            <a:picLocks noChangeAspect="1" noChangeArrowheads="1"/>
          </p:cNvPicPr>
          <p:nvPr/>
        </p:nvPicPr>
        <p:blipFill>
          <a:blip r:embed="rId2" cstate="print"/>
          <a:srcRect/>
          <a:stretch>
            <a:fillRect/>
          </a:stretch>
        </p:blipFill>
        <p:spPr bwMode="auto">
          <a:xfrm>
            <a:off x="1302152" y="152400"/>
            <a:ext cx="6470248" cy="65532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91</a:t>
            </a:fld>
            <a:endParaRPr lang="en-US"/>
          </a:p>
        </p:txBody>
      </p:sp>
      <p:pic>
        <p:nvPicPr>
          <p:cNvPr id="6146" name="Picture 2" descr="C:\Documents and Settings\B\My Documents\My Scans\scan0007.jpg"/>
          <p:cNvPicPr>
            <a:picLocks noChangeAspect="1" noChangeArrowheads="1"/>
          </p:cNvPicPr>
          <p:nvPr/>
        </p:nvPicPr>
        <p:blipFill>
          <a:blip r:embed="rId2" cstate="print"/>
          <a:srcRect/>
          <a:stretch>
            <a:fillRect/>
          </a:stretch>
        </p:blipFill>
        <p:spPr bwMode="auto">
          <a:xfrm>
            <a:off x="2133600" y="115078"/>
            <a:ext cx="4800600" cy="6590654"/>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92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87150"/>
            <a:ext cx="7787684" cy="6103620"/>
          </a:xfrm>
          <a:prstGeom prst="rect">
            <a:avLst/>
          </a:prstGeom>
        </p:spPr>
      </p:pic>
    </p:spTree>
    <p:extLst>
      <p:ext uri="{BB962C8B-B14F-4D97-AF65-F5344CB8AC3E}">
        <p14:creationId xmlns:p14="http://schemas.microsoft.com/office/powerpoint/2010/main" val="33369091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E1DF9B-159C-4B18-97B8-A208C771CE8E}" type="slidenum">
              <a:rPr lang="en-US" smtClean="0"/>
              <a:pPr/>
              <a:t>93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685800"/>
            <a:ext cx="8564529" cy="5105400"/>
          </a:xfrm>
          <a:prstGeom prst="rect">
            <a:avLst/>
          </a:prstGeom>
        </p:spPr>
      </p:pic>
    </p:spTree>
    <p:extLst>
      <p:ext uri="{BB962C8B-B14F-4D97-AF65-F5344CB8AC3E}">
        <p14:creationId xmlns:p14="http://schemas.microsoft.com/office/powerpoint/2010/main" val="17351531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Rainbow Hybridizing Gardens</a:t>
            </a:r>
            <a:br>
              <a:rPr lang="en-US" b="1" dirty="0" smtClean="0"/>
            </a:br>
            <a:r>
              <a:rPr lang="en-US" b="1" dirty="0" smtClean="0"/>
              <a:t>1966</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“True, Lloyd’s introductions, some felt, were ‘far out’ – but there must be pioneers in all fields, and this was his!”</a:t>
            </a:r>
          </a:p>
          <a:p>
            <a:pPr>
              <a:buNone/>
            </a:pPr>
            <a:endParaRPr lang="en-US" dirty="0" smtClean="0"/>
          </a:p>
          <a:p>
            <a:pPr>
              <a:buNone/>
            </a:pPr>
            <a:r>
              <a:rPr lang="en-US" dirty="0" smtClean="0"/>
              <a:t>	“May the years ahead bring you all great happiness in your love of iris, and a lot of fun in carrying forward your own hybridizing program.”</a:t>
            </a:r>
          </a:p>
          <a:p>
            <a:pPr>
              <a:buNone/>
            </a:pPr>
            <a:endParaRPr lang="en-US" dirty="0" smtClean="0"/>
          </a:p>
          <a:p>
            <a:pPr>
              <a:buNone/>
            </a:pPr>
            <a:r>
              <a:rPr lang="en-US" dirty="0" smtClean="0"/>
              <a:t>	“To sign off this last time, I shall use Lloyd’s ….</a:t>
            </a:r>
          </a:p>
          <a:p>
            <a:pPr>
              <a:buNone/>
            </a:pPr>
            <a:r>
              <a:rPr lang="en-US" dirty="0" smtClean="0"/>
              <a:t>					</a:t>
            </a:r>
            <a:r>
              <a:rPr lang="en-US" i="1" dirty="0" err="1" smtClean="0"/>
              <a:t>Iristatically</a:t>
            </a:r>
            <a:r>
              <a:rPr lang="en-US" i="1" dirty="0" smtClean="0"/>
              <a:t>,</a:t>
            </a:r>
            <a:r>
              <a:rPr lang="en-US" dirty="0" smtClean="0"/>
              <a:t> GLADYS E. AUSTIN”</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94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Lloyd Austin’s “World Famous”</a:t>
            </a:r>
            <a:br>
              <a:rPr lang="en-US" dirty="0" smtClean="0"/>
            </a:br>
            <a:r>
              <a:rPr lang="en-US" dirty="0" smtClean="0"/>
              <a:t>Iris Color Guidebook” 1966</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a:t>
            </a:r>
            <a:r>
              <a:rPr lang="en-US" sz="3500" dirty="0" smtClean="0"/>
              <a:t>Mr. Austin comments…..April 1961 Bulletin of American Iris Society entitled: </a:t>
            </a:r>
            <a:r>
              <a:rPr lang="en-US" sz="3500" i="1" dirty="0" smtClean="0">
                <a:solidFill>
                  <a:srgbClr val="FF0000"/>
                </a:solidFill>
              </a:rPr>
              <a:t>“Controlled Evolution of the Horned, Spooned, and Flounced Iris.”</a:t>
            </a:r>
          </a:p>
          <a:p>
            <a:pPr>
              <a:buNone/>
            </a:pPr>
            <a:endParaRPr lang="en-US" sz="3500" i="1" dirty="0" smtClean="0">
              <a:solidFill>
                <a:srgbClr val="FF0000"/>
              </a:solidFill>
            </a:endParaRPr>
          </a:p>
          <a:p>
            <a:pPr>
              <a:buNone/>
            </a:pPr>
            <a:r>
              <a:rPr lang="en-US" sz="3500" dirty="0" smtClean="0"/>
              <a:t>	The article traces breeding plans followed over past 17 years and shows how &amp; thru what crosses new races &amp; varieties have evolved.  It also outlines a number of future breeding objectives in this fascinating </a:t>
            </a:r>
            <a:r>
              <a:rPr lang="en-US" sz="3500" b="1" dirty="0" smtClean="0"/>
              <a:t>new field</a:t>
            </a:r>
            <a:r>
              <a:rPr lang="en-US" sz="3500" dirty="0" smtClean="0"/>
              <a:t>.</a:t>
            </a:r>
          </a:p>
        </p:txBody>
      </p:sp>
      <p:sp>
        <p:nvSpPr>
          <p:cNvPr id="4" name="Slide Number Placeholder 3"/>
          <p:cNvSpPr>
            <a:spLocks noGrp="1"/>
          </p:cNvSpPr>
          <p:nvPr>
            <p:ph type="sldNum" sz="quarter" idx="12"/>
          </p:nvPr>
        </p:nvSpPr>
        <p:spPr/>
        <p:txBody>
          <a:bodyPr/>
          <a:lstStyle/>
          <a:p>
            <a:fld id="{56E1DF9B-159C-4B18-97B8-A208C771CE8E}"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703" y="2819400"/>
            <a:ext cx="6019800" cy="1524000"/>
          </a:xfrm>
        </p:spPr>
        <p:txBody>
          <a:bodyPr>
            <a:normAutofit fontScale="90000"/>
          </a:bodyPr>
          <a:lstStyle/>
          <a:p>
            <a:pPr algn="just"/>
            <a:r>
              <a:rPr lang="en-US" sz="2000" dirty="0" smtClean="0"/>
              <a:t/>
            </a:r>
            <a:br>
              <a:rPr lang="en-US" sz="2000" dirty="0" smtClean="0"/>
            </a:br>
            <a:r>
              <a:rPr lang="en-US" sz="2200" dirty="0" smtClean="0"/>
              <a:t>“</a:t>
            </a:r>
            <a:r>
              <a:rPr lang="en-US" sz="2200" u="sng" dirty="0" smtClean="0"/>
              <a:t>This is the original, the world’s first horned iris</a:t>
            </a:r>
            <a:r>
              <a:rPr lang="en-US" sz="2200" dirty="0" smtClean="0"/>
              <a:t>.  Represents greatest break in development of an entirely new and highly decorative iris form that has occurred in the last half century of intensive iris breeding.  Customary beards, instead of reposing quietly on the falls in the normal position, are raised and separated from the falls, projecting as striking plumed horns.  Coloring is bold and contrasting, brilliant mulberry standards, and snow white falls.  Sets seeds readily and has abundant fertile pollen.”</a:t>
            </a:r>
            <a:br>
              <a:rPr lang="en-US" sz="2200" dirty="0" smtClean="0"/>
            </a:br>
            <a:r>
              <a:rPr lang="en-US" sz="2200" b="1" dirty="0" smtClean="0"/>
              <a:t>….Sold for $1.00 each in 1966 catalog</a:t>
            </a:r>
            <a:br>
              <a:rPr lang="en-US" sz="2200" b="1" dirty="0" smtClean="0"/>
            </a:br>
            <a:r>
              <a:rPr lang="en-US" sz="2200" b="1" i="1" dirty="0" smtClean="0">
                <a:solidFill>
                  <a:srgbClr val="9933FF"/>
                </a:solidFill>
              </a:rPr>
              <a:t>“I just had iris in at the Burbank Festival Show.  I won first on Unicorn”…Mrs. C. Bell, Santa Rosa, California</a:t>
            </a:r>
            <a:endParaRPr lang="en-US" sz="2200" i="1" dirty="0">
              <a:solidFill>
                <a:srgbClr val="9933FF"/>
              </a:solidFill>
            </a:endParaRPr>
          </a:p>
        </p:txBody>
      </p:sp>
      <p:sp>
        <p:nvSpPr>
          <p:cNvPr id="4" name="Slide Number Placeholder 3"/>
          <p:cNvSpPr>
            <a:spLocks noGrp="1"/>
          </p:cNvSpPr>
          <p:nvPr>
            <p:ph type="sldNum" sz="quarter" idx="12"/>
          </p:nvPr>
        </p:nvSpPr>
        <p:spPr/>
        <p:txBody>
          <a:bodyPr/>
          <a:lstStyle/>
          <a:p>
            <a:fld id="{56E1DF9B-159C-4B18-97B8-A208C771CE8E}" type="slidenum">
              <a:rPr lang="en-US" smtClean="0"/>
              <a:pPr/>
              <a:t>96</a:t>
            </a:fld>
            <a:endParaRPr lang="en-US"/>
          </a:p>
        </p:txBody>
      </p:sp>
      <p:sp>
        <p:nvSpPr>
          <p:cNvPr id="3" name="TextBox 2"/>
          <p:cNvSpPr txBox="1"/>
          <p:nvPr/>
        </p:nvSpPr>
        <p:spPr>
          <a:xfrm>
            <a:off x="2103006" y="457200"/>
            <a:ext cx="4831194" cy="1200329"/>
          </a:xfrm>
          <a:prstGeom prst="rect">
            <a:avLst/>
          </a:prstGeom>
          <a:noFill/>
        </p:spPr>
        <p:txBody>
          <a:bodyPr wrap="none" rtlCol="0">
            <a:spAutoFit/>
          </a:bodyPr>
          <a:lstStyle/>
          <a:p>
            <a:pPr algn="ctr"/>
            <a:r>
              <a:rPr lang="en-US" sz="4400" dirty="0" smtClean="0"/>
              <a:t>Historic Austin Irises</a:t>
            </a:r>
          </a:p>
          <a:p>
            <a:pPr algn="ctr"/>
            <a:r>
              <a:rPr lang="en-US" sz="2800" dirty="0" smtClean="0">
                <a:solidFill>
                  <a:srgbClr val="7030A0"/>
                </a:solidFill>
              </a:rPr>
              <a:t>Unicorn (Austin 1954 intro) 42”</a:t>
            </a:r>
            <a:endParaRPr lang="en-US" sz="2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3622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iris unicorn"/>
          <p:cNvPicPr>
            <a:picLocks noChangeAspect="1" noChangeArrowheads="1"/>
          </p:cNvPicPr>
          <p:nvPr/>
        </p:nvPicPr>
        <p:blipFill>
          <a:blip r:embed="rId2" cstate="print"/>
          <a:srcRect/>
          <a:stretch>
            <a:fillRect/>
          </a:stretch>
        </p:blipFill>
        <p:spPr bwMode="auto">
          <a:xfrm>
            <a:off x="2141422" y="1595974"/>
            <a:ext cx="4716578" cy="5109626"/>
          </a:xfrm>
          <a:prstGeom prst="rect">
            <a:avLst/>
          </a:prstGeom>
          <a:noFill/>
        </p:spPr>
      </p:pic>
      <p:sp>
        <p:nvSpPr>
          <p:cNvPr id="4" name="Slide Number Placeholder 3"/>
          <p:cNvSpPr>
            <a:spLocks noGrp="1"/>
          </p:cNvSpPr>
          <p:nvPr>
            <p:ph type="sldNum" sz="quarter" idx="12"/>
          </p:nvPr>
        </p:nvSpPr>
        <p:spPr/>
        <p:txBody>
          <a:bodyPr/>
          <a:lstStyle/>
          <a:p>
            <a:fld id="{56E1DF9B-159C-4B18-97B8-A208C771CE8E}" type="slidenum">
              <a:rPr lang="en-US" smtClean="0"/>
              <a:pPr/>
              <a:t>97</a:t>
            </a:fld>
            <a:endParaRPr lang="en-US"/>
          </a:p>
        </p:txBody>
      </p:sp>
      <p:sp>
        <p:nvSpPr>
          <p:cNvPr id="7" name="TextBox 6"/>
          <p:cNvSpPr txBox="1"/>
          <p:nvPr/>
        </p:nvSpPr>
        <p:spPr>
          <a:xfrm>
            <a:off x="2103006" y="457200"/>
            <a:ext cx="4831194" cy="1138773"/>
          </a:xfrm>
          <a:prstGeom prst="rect">
            <a:avLst/>
          </a:prstGeom>
          <a:noFill/>
        </p:spPr>
        <p:txBody>
          <a:bodyPr wrap="none" rtlCol="0">
            <a:spAutoFit/>
          </a:bodyPr>
          <a:lstStyle/>
          <a:p>
            <a:pPr algn="ctr"/>
            <a:r>
              <a:rPr lang="en-US" sz="4400" dirty="0" smtClean="0"/>
              <a:t>Historic Austin Irises</a:t>
            </a:r>
          </a:p>
          <a:p>
            <a:pPr algn="ctr"/>
            <a:r>
              <a:rPr lang="en-US" sz="2400" dirty="0" smtClean="0">
                <a:solidFill>
                  <a:srgbClr val="7030A0"/>
                </a:solidFill>
              </a:rPr>
              <a:t>Unicorn (Austin 1954 intro) 42”</a:t>
            </a:r>
            <a:endParaRPr lang="en-US" sz="2400" dirty="0">
              <a:solidFill>
                <a:srgbClr val="7030A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400" dirty="0" smtClean="0"/>
              <a:t>Horned </a:t>
            </a:r>
            <a:r>
              <a:rPr lang="en-US" sz="2400" dirty="0" err="1" smtClean="0"/>
              <a:t>Rosyred</a:t>
            </a:r>
            <a:r>
              <a:rPr lang="en-US" sz="2400" dirty="0" smtClean="0"/>
              <a:t> (Austin 1958) 40”</a:t>
            </a:r>
            <a:r>
              <a:rPr lang="en-US" dirty="0" smtClean="0"/>
              <a:t>	</a:t>
            </a:r>
            <a:endParaRPr lang="en-US"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98</a:t>
            </a:fld>
            <a:endParaRPr lang="en-US"/>
          </a:p>
        </p:txBody>
      </p:sp>
      <p:pic>
        <p:nvPicPr>
          <p:cNvPr id="3" name="Picture 2" descr="iris horned rosyred"/>
          <p:cNvPicPr>
            <a:picLocks noChangeAspect="1" noChangeArrowheads="1"/>
          </p:cNvPicPr>
          <p:nvPr/>
        </p:nvPicPr>
        <p:blipFill>
          <a:blip r:embed="rId2" cstate="print"/>
          <a:srcRect/>
          <a:stretch>
            <a:fillRect/>
          </a:stretch>
        </p:blipFill>
        <p:spPr bwMode="auto">
          <a:xfrm>
            <a:off x="1764862" y="914400"/>
            <a:ext cx="5255171" cy="571500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dirty="0" smtClean="0"/>
              <a:t>Mars Preview (Austin 1963)</a:t>
            </a:r>
            <a:endParaRPr lang="en-US" sz="2400" dirty="0"/>
          </a:p>
        </p:txBody>
      </p:sp>
      <p:sp>
        <p:nvSpPr>
          <p:cNvPr id="4" name="Slide Number Placeholder 3"/>
          <p:cNvSpPr>
            <a:spLocks noGrp="1"/>
          </p:cNvSpPr>
          <p:nvPr>
            <p:ph type="sldNum" sz="quarter" idx="12"/>
          </p:nvPr>
        </p:nvSpPr>
        <p:spPr/>
        <p:txBody>
          <a:bodyPr/>
          <a:lstStyle/>
          <a:p>
            <a:fld id="{56E1DF9B-159C-4B18-97B8-A208C771CE8E}" type="slidenum">
              <a:rPr lang="en-US" smtClean="0"/>
              <a:pPr/>
              <a:t>99</a:t>
            </a:fld>
            <a:endParaRPr lang="en-US"/>
          </a:p>
        </p:txBody>
      </p:sp>
      <p:pic>
        <p:nvPicPr>
          <p:cNvPr id="76802" name="Picture 2" descr="http://www.bluejiris.com/images/JedGarden/MarsPreview072-9LS8.JPG"/>
          <p:cNvPicPr>
            <a:picLocks noChangeAspect="1" noChangeArrowheads="1"/>
          </p:cNvPicPr>
          <p:nvPr/>
        </p:nvPicPr>
        <p:blipFill>
          <a:blip r:embed="rId2" cstate="print"/>
          <a:srcRect/>
          <a:stretch>
            <a:fillRect/>
          </a:stretch>
        </p:blipFill>
        <p:spPr bwMode="auto">
          <a:xfrm>
            <a:off x="1600200" y="914400"/>
            <a:ext cx="5813535" cy="5715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3979</TotalTime>
  <Words>1184</Words>
  <Application>Microsoft Office PowerPoint</Application>
  <PresentationFormat>On-screen Show (4:3)</PresentationFormat>
  <Paragraphs>459</Paragraphs>
  <Slides>169</Slides>
  <Notes>1</Notes>
  <HiddenSlides>1</HiddenSlides>
  <MMClips>0</MMClips>
  <ScaleCrop>false</ScaleCrop>
  <HeadingPairs>
    <vt:vector size="4" baseType="variant">
      <vt:variant>
        <vt:lpstr>Theme</vt:lpstr>
      </vt:variant>
      <vt:variant>
        <vt:i4>1</vt:i4>
      </vt:variant>
      <vt:variant>
        <vt:lpstr>Slide Titles</vt:lpstr>
      </vt:variant>
      <vt:variant>
        <vt:i4>169</vt:i4>
      </vt:variant>
    </vt:vector>
  </HeadingPairs>
  <TitlesOfParts>
    <vt:vector size="170" baseType="lpstr">
      <vt:lpstr>Office Theme</vt:lpstr>
      <vt:lpstr>Novelty Bearded Irises by Bonnie Nichols  </vt:lpstr>
      <vt:lpstr>PowerPoint Presentation</vt:lpstr>
      <vt:lpstr>Novelty Bearded Irises</vt:lpstr>
      <vt:lpstr>History of Novelty Irises</vt:lpstr>
      <vt:lpstr>History of Novelty Irises</vt:lpstr>
      <vt:lpstr>History of Novelty Irises</vt:lpstr>
      <vt:lpstr>History of Novelty Irises</vt:lpstr>
      <vt:lpstr>History of Novelty Irises</vt:lpstr>
      <vt:lpstr>History of Novelty Irises</vt:lpstr>
      <vt:lpstr>History of Novelty Irises</vt:lpstr>
      <vt:lpstr>History of Novelty Irises</vt:lpstr>
      <vt:lpstr>History of Novelty Irises</vt:lpstr>
      <vt:lpstr>Multiple-Petal Flowers</vt:lpstr>
      <vt:lpstr>Multiple-Petal Flowers</vt:lpstr>
      <vt:lpstr>Multiple-Petal Flowers</vt:lpstr>
      <vt:lpstr>Multiple-Petal Flowers </vt:lpstr>
      <vt:lpstr>Multiple-Petal Flowers </vt:lpstr>
      <vt:lpstr>Random Color Application  aka Broken Color</vt:lpstr>
      <vt:lpstr>Random Color Application  aka Broken Color</vt:lpstr>
      <vt:lpstr>Random Color Application  aka Broken Color</vt:lpstr>
      <vt:lpstr>Random Color Application  aka Broken Color</vt:lpstr>
      <vt:lpstr>Random Color Application  aka Broken Color</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Random Color Application    </vt:lpstr>
      <vt:lpstr>Variable Color Patterning</vt:lpstr>
      <vt:lpstr>Variable Color Patterning Joseph’s Coat Katkamier (A. Katkamier by E. Tankesley-Clarke) </vt:lpstr>
      <vt:lpstr>Variable Color Patterning</vt:lpstr>
      <vt:lpstr>Variable Color Patterning Joseph’s Coat Katkamier (A. Katkamier by E. Tankesley-Clarke)</vt:lpstr>
      <vt:lpstr>Flat-Shaped Flowers aka “Flatties”</vt:lpstr>
      <vt:lpstr>Flat-Shaped Flowers aka “Flatties”</vt:lpstr>
      <vt:lpstr>Flat-Shaped Flowers aka “Flatties”</vt:lpstr>
      <vt:lpstr>Flat-Shaped Flowers aka “Flatties”</vt:lpstr>
      <vt:lpstr>Flat-Shaped Flowers aka “Flatties”</vt:lpstr>
      <vt:lpstr>PowerPoint Presentation</vt:lpstr>
      <vt:lpstr>PowerPoint Presentation</vt:lpstr>
      <vt:lpstr>PowerPoint Presentation</vt:lpstr>
      <vt:lpstr>“Flattie” Blue Tulip Knocke 1964 TB 38</vt:lpstr>
      <vt:lpstr>“Flattie” Blue Tulip Knocke 1964 TB 38</vt:lpstr>
      <vt:lpstr>“Flattie” Pink Magnolia Brown 1970 TB SA 28</vt:lpstr>
      <vt:lpstr>Flat-Shaped Iris with Six Falls Rhythm (R. Ballard 1950)</vt:lpstr>
      <vt:lpstr>Flat-Shaped Iris with Standards &amp; Falls Flat Rate (Ghio 1993) </vt:lpstr>
      <vt:lpstr>Flat-Shaped Flowers    </vt:lpstr>
      <vt:lpstr>Flat-Shaped Flowers    </vt:lpstr>
      <vt:lpstr>Flat-Shaped Flowers    </vt:lpstr>
      <vt:lpstr>Flat-Shaped Flowers    </vt:lpstr>
      <vt:lpstr>Flat-Shaped Flowers    </vt:lpstr>
      <vt:lpstr>Flat-Shaped Flowers    </vt:lpstr>
      <vt:lpstr>Flat-Shaped Flowers    </vt:lpstr>
      <vt:lpstr>Flat-Shaped Flowers    </vt:lpstr>
      <vt:lpstr>Variegated Foliage</vt:lpstr>
      <vt:lpstr>Variegated Foliage</vt:lpstr>
      <vt:lpstr>Variegated Foliage</vt:lpstr>
      <vt:lpstr>Variegated Foliage</vt:lpstr>
      <vt:lpstr>Variegated Foliage</vt:lpstr>
      <vt:lpstr>Variegated Foliage</vt:lpstr>
      <vt:lpstr>Variegated Foliage</vt:lpstr>
      <vt:lpstr>Variegated Foliage</vt:lpstr>
      <vt:lpstr>Variegated Foliage</vt:lpstr>
      <vt:lpstr>Variegated Foliage</vt:lpstr>
      <vt:lpstr>Exhibition</vt:lpstr>
      <vt:lpstr> Space Age Irises </vt:lpstr>
      <vt:lpstr> Space Age Irises </vt:lpstr>
      <vt:lpstr> Space Age Irises </vt:lpstr>
      <vt:lpstr> Space Age Irises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Lloyd Austin’s “World Famous” Iris Color Guidebook” 1966</vt:lpstr>
      <vt:lpstr>PowerPoint Presentation</vt:lpstr>
      <vt:lpstr>PowerPoint Presentation</vt:lpstr>
      <vt:lpstr>PowerPoint Presentation</vt:lpstr>
      <vt:lpstr>PowerPoint Presentation</vt:lpstr>
      <vt:lpstr>Rainbow Hybridizing Gardens 1966</vt:lpstr>
      <vt:lpstr>Lloyd Austin’s “World Famous” Iris Color Guidebook” 1966</vt:lpstr>
      <vt:lpstr> “This is the original, the world’s first horned iris.  Represents greatest break in development of an entirely new and highly decorative iris form that has occurred in the last half century of intensive iris breeding.  Customary beards, instead of reposing quietly on the falls in the normal position, are raised and separated from the falls, projecting as striking plumed horns.  Coloring is bold and contrasting, brilliant mulberry standards, and snow white falls.  Sets seeds readily and has abundant fertile pollen.” ….Sold for $1.00 each in 1966 catalog “I just had iris in at the Burbank Festival Show.  I won first on Unicorn”…Mrs. C. Bell, Santa Rosa, California</vt:lpstr>
      <vt:lpstr>PowerPoint Presentation</vt:lpstr>
      <vt:lpstr>Horned Rosyred (Austin 1958) 40” </vt:lpstr>
      <vt:lpstr>Mars Preview (Austin 1963)</vt:lpstr>
      <vt:lpstr>Horns </vt:lpstr>
      <vt:lpstr>Horns </vt:lpstr>
      <vt:lpstr>Horns </vt:lpstr>
      <vt:lpstr>Horns </vt:lpstr>
      <vt:lpstr>More Horns </vt:lpstr>
      <vt:lpstr>More Horns </vt:lpstr>
      <vt:lpstr>Spoons </vt:lpstr>
      <vt:lpstr>Flounces </vt:lpstr>
      <vt:lpstr>Flounces </vt:lpstr>
      <vt:lpstr>More Flounces  </vt:lpstr>
      <vt:lpstr>More Flounces  </vt:lpstr>
      <vt:lpstr>Feathers….</vt:lpstr>
      <vt:lpstr>Feathers….</vt:lpstr>
      <vt:lpstr>Inconsistency of Horns </vt:lpstr>
      <vt:lpstr>Inconsistency of Horns </vt:lpstr>
      <vt:lpstr>Pom-Poms</vt:lpstr>
      <vt:lpstr>Pom-Poms</vt:lpstr>
      <vt:lpstr>Attract or Distract? </vt:lpstr>
      <vt:lpstr>Attract or Distract? </vt:lpstr>
      <vt:lpstr>Attract or Distract? </vt:lpstr>
      <vt:lpstr>Attract or Distract? </vt:lpstr>
      <vt:lpstr>Attract or Distract? </vt:lpstr>
      <vt:lpstr>Attract or Distract? </vt:lpstr>
      <vt:lpstr>Popular Breeding Space Age Irises</vt:lpstr>
      <vt:lpstr>Popular Breeding Space Age Irises</vt:lpstr>
      <vt:lpstr>Dykes Medal Winners </vt:lpstr>
      <vt:lpstr>Dykes Medal Winners </vt:lpstr>
      <vt:lpstr>Dykes Medal Winners </vt:lpstr>
      <vt:lpstr>Drama Queen (Keppel 2003) Dykes Medal Winner</vt:lpstr>
      <vt:lpstr>Types of Beard Extensions</vt:lpstr>
      <vt:lpstr>Types of Beard Extensions</vt:lpstr>
      <vt:lpstr>Types of Beard Extensions</vt:lpstr>
      <vt:lpstr>Types of Beard Extensions</vt:lpstr>
      <vt:lpstr>Types of Beard Extensions</vt:lpstr>
      <vt:lpstr>Types of Beard Extensions</vt:lpstr>
      <vt:lpstr>Types of Beard Extensions</vt:lpstr>
      <vt:lpstr>Types of Beard Extensions</vt:lpstr>
      <vt:lpstr>Love in the Air (L. Miller 2014) BB </vt:lpstr>
      <vt:lpstr>Angler Fish (Gerald Richardson 2014) TB</vt:lpstr>
      <vt:lpstr>Clydesdale (M. Smith 2014) TB</vt:lpstr>
      <vt:lpstr>Gesundheit (Bunnell 2012) MTB</vt:lpstr>
      <vt:lpstr>Die Laughing (Paul Black 2014) TB</vt:lpstr>
      <vt:lpstr>Wonders Never Cease (Paul Black 2007) TB</vt:lpstr>
      <vt:lpstr>PowerPoint Presentation</vt:lpstr>
      <vt:lpstr>Wizard of Odds (Black 2009) TB</vt:lpstr>
      <vt:lpstr>Scrambled (Black 2014) MTB</vt:lpstr>
      <vt:lpstr>Broke Again (Tyson 2010) TB</vt:lpstr>
      <vt:lpstr>Tail Hook (L. Miller 2010) TB</vt:lpstr>
      <vt:lpstr>Alessandra’s Gift (B. Spoon 2011) TB</vt:lpstr>
      <vt:lpstr>Coyote Ugly (Kasperak 2007) TB</vt:lpstr>
      <vt:lpstr>Peekaboo Zebu (Kasperak 2005) TB</vt:lpstr>
      <vt:lpstr>Peggy Anne (G. Sutton 2007) TB</vt:lpstr>
      <vt:lpstr>Stilettos (T. Johnson 2009) TB</vt:lpstr>
      <vt:lpstr>Orangutan Orange (Kasperak 2009) TB</vt:lpstr>
      <vt:lpstr>Dragon Flight (Nichols 2001) TB</vt:lpstr>
      <vt:lpstr>PowerPoint Presentation</vt:lpstr>
      <vt:lpstr>Meet a Geek (Burseen 2013) TB</vt:lpstr>
      <vt:lpstr>Din (Burseen 2011) TB</vt:lpstr>
      <vt:lpstr>Din (Burseen 2011) TB</vt:lpstr>
      <vt:lpstr>I Wuv Woses (Burseen 2008) TB</vt:lpstr>
      <vt:lpstr>I Wuv Woses (Burseen 2008) TB</vt:lpstr>
      <vt:lpstr>Dewuc Whatic (Burseen 2010) TB</vt:lpstr>
      <vt:lpstr>Dewuc Whatic (Burseen 2010) TB</vt:lpstr>
      <vt:lpstr>19-96</vt:lpstr>
      <vt:lpstr>19-96</vt:lpstr>
      <vt:lpstr>19-64</vt:lpstr>
      <vt:lpstr>CRCG45-5 (Deaton)</vt:lpstr>
      <vt:lpstr>12M91 (Nichols)</vt:lpstr>
      <vt:lpstr>?? 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dc:creator>
  <cp:lastModifiedBy>Ken Fuchs</cp:lastModifiedBy>
  <cp:revision>173</cp:revision>
  <dcterms:created xsi:type="dcterms:W3CDTF">2011-08-07T18:19:43Z</dcterms:created>
  <dcterms:modified xsi:type="dcterms:W3CDTF">2016-02-09T11:59:43Z</dcterms:modified>
</cp:coreProperties>
</file>