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1"/>
  </p:notesMasterIdLst>
  <p:handoutMasterIdLst>
    <p:handoutMasterId r:id="rId222"/>
  </p:handoutMasterIdLst>
  <p:sldIdLst>
    <p:sldId id="256" r:id="rId2"/>
    <p:sldId id="258" r:id="rId3"/>
    <p:sldId id="447" r:id="rId4"/>
    <p:sldId id="257" r:id="rId5"/>
    <p:sldId id="259" r:id="rId6"/>
    <p:sldId id="283" r:id="rId7"/>
    <p:sldId id="446" r:id="rId8"/>
    <p:sldId id="282" r:id="rId9"/>
    <p:sldId id="284" r:id="rId10"/>
    <p:sldId id="285" r:id="rId11"/>
    <p:sldId id="286" r:id="rId12"/>
    <p:sldId id="260" r:id="rId13"/>
    <p:sldId id="267" r:id="rId14"/>
    <p:sldId id="448" r:id="rId15"/>
    <p:sldId id="262" r:id="rId16"/>
    <p:sldId id="263" r:id="rId17"/>
    <p:sldId id="359" r:id="rId18"/>
    <p:sldId id="358" r:id="rId19"/>
    <p:sldId id="453" r:id="rId20"/>
    <p:sldId id="463" r:id="rId21"/>
    <p:sldId id="452" r:id="rId22"/>
    <p:sldId id="455" r:id="rId23"/>
    <p:sldId id="456" r:id="rId24"/>
    <p:sldId id="457" r:id="rId25"/>
    <p:sldId id="458" r:id="rId26"/>
    <p:sldId id="459" r:id="rId27"/>
    <p:sldId id="460" r:id="rId28"/>
    <p:sldId id="462" r:id="rId29"/>
    <p:sldId id="461" r:id="rId30"/>
    <p:sldId id="299" r:id="rId31"/>
    <p:sldId id="464" r:id="rId32"/>
    <p:sldId id="360" r:id="rId33"/>
    <p:sldId id="301" r:id="rId34"/>
    <p:sldId id="287" r:id="rId35"/>
    <p:sldId id="288" r:id="rId36"/>
    <p:sldId id="304" r:id="rId37"/>
    <p:sldId id="305" r:id="rId38"/>
    <p:sldId id="306" r:id="rId39"/>
    <p:sldId id="307" r:id="rId40"/>
    <p:sldId id="308" r:id="rId41"/>
    <p:sldId id="361" r:id="rId42"/>
    <p:sldId id="302" r:id="rId43"/>
    <p:sldId id="362" r:id="rId44"/>
    <p:sldId id="363" r:id="rId45"/>
    <p:sldId id="364" r:id="rId46"/>
    <p:sldId id="365" r:id="rId47"/>
    <p:sldId id="366" r:id="rId48"/>
    <p:sldId id="367" r:id="rId49"/>
    <p:sldId id="368" r:id="rId50"/>
    <p:sldId id="369" r:id="rId51"/>
    <p:sldId id="370" r:id="rId52"/>
    <p:sldId id="371" r:id="rId53"/>
    <p:sldId id="372" r:id="rId54"/>
    <p:sldId id="373" r:id="rId55"/>
    <p:sldId id="377" r:id="rId56"/>
    <p:sldId id="382" r:id="rId57"/>
    <p:sldId id="378" r:id="rId58"/>
    <p:sldId id="374" r:id="rId59"/>
    <p:sldId id="303" r:id="rId60"/>
    <p:sldId id="380" r:id="rId61"/>
    <p:sldId id="381" r:id="rId62"/>
    <p:sldId id="379" r:id="rId63"/>
    <p:sldId id="387" r:id="rId64"/>
    <p:sldId id="385" r:id="rId65"/>
    <p:sldId id="386" r:id="rId66"/>
    <p:sldId id="389" r:id="rId67"/>
    <p:sldId id="388" r:id="rId68"/>
    <p:sldId id="384" r:id="rId69"/>
    <p:sldId id="309" r:id="rId70"/>
    <p:sldId id="390" r:id="rId71"/>
    <p:sldId id="465" r:id="rId72"/>
    <p:sldId id="466" r:id="rId73"/>
    <p:sldId id="467" r:id="rId74"/>
    <p:sldId id="468" r:id="rId75"/>
    <p:sldId id="289" r:id="rId76"/>
    <p:sldId id="310" r:id="rId77"/>
    <p:sldId id="405" r:id="rId78"/>
    <p:sldId id="408" r:id="rId79"/>
    <p:sldId id="414" r:id="rId80"/>
    <p:sldId id="407" r:id="rId81"/>
    <p:sldId id="470" r:id="rId82"/>
    <p:sldId id="471" r:id="rId83"/>
    <p:sldId id="472" r:id="rId84"/>
    <p:sldId id="473" r:id="rId85"/>
    <p:sldId id="474" r:id="rId86"/>
    <p:sldId id="406" r:id="rId87"/>
    <p:sldId id="375" r:id="rId88"/>
    <p:sldId id="290" r:id="rId89"/>
    <p:sldId id="321" r:id="rId90"/>
    <p:sldId id="292" r:id="rId91"/>
    <p:sldId id="491" r:id="rId92"/>
    <p:sldId id="313" r:id="rId93"/>
    <p:sldId id="492" r:id="rId94"/>
    <p:sldId id="314" r:id="rId95"/>
    <p:sldId id="493" r:id="rId96"/>
    <p:sldId id="317" r:id="rId97"/>
    <p:sldId id="494" r:id="rId98"/>
    <p:sldId id="318" r:id="rId99"/>
    <p:sldId id="495" r:id="rId100"/>
    <p:sldId id="319" r:id="rId101"/>
    <p:sldId id="320" r:id="rId102"/>
    <p:sldId id="392" r:id="rId103"/>
    <p:sldId id="418" r:id="rId104"/>
    <p:sldId id="417" r:id="rId105"/>
    <p:sldId id="419" r:id="rId106"/>
    <p:sldId id="420" r:id="rId107"/>
    <p:sldId id="421" r:id="rId108"/>
    <p:sldId id="422" r:id="rId109"/>
    <p:sldId id="423" r:id="rId110"/>
    <p:sldId id="424" r:id="rId111"/>
    <p:sldId id="475" r:id="rId112"/>
    <p:sldId id="476" r:id="rId113"/>
    <p:sldId id="477" r:id="rId114"/>
    <p:sldId id="478" r:id="rId115"/>
    <p:sldId id="481" r:id="rId116"/>
    <p:sldId id="479" r:id="rId117"/>
    <p:sldId id="291" r:id="rId118"/>
    <p:sldId id="391" r:id="rId119"/>
    <p:sldId id="293" r:id="rId120"/>
    <p:sldId id="393" r:id="rId121"/>
    <p:sldId id="294" r:id="rId122"/>
    <p:sldId id="395" r:id="rId123"/>
    <p:sldId id="295" r:id="rId124"/>
    <p:sldId id="296" r:id="rId125"/>
    <p:sldId id="396" r:id="rId126"/>
    <p:sldId id="496" r:id="rId127"/>
    <p:sldId id="264" r:id="rId128"/>
    <p:sldId id="323" r:id="rId129"/>
    <p:sldId id="338" r:id="rId130"/>
    <p:sldId id="339" r:id="rId131"/>
    <p:sldId id="340" r:id="rId132"/>
    <p:sldId id="324" r:id="rId133"/>
    <p:sldId id="350" r:id="rId134"/>
    <p:sldId id="325" r:id="rId135"/>
    <p:sldId id="344" r:id="rId136"/>
    <p:sldId id="345" r:id="rId137"/>
    <p:sldId id="346" r:id="rId138"/>
    <p:sldId id="347" r:id="rId139"/>
    <p:sldId id="348" r:id="rId140"/>
    <p:sldId id="326" r:id="rId141"/>
    <p:sldId id="349" r:id="rId142"/>
    <p:sldId id="327" r:id="rId143"/>
    <p:sldId id="331" r:id="rId144"/>
    <p:sldId id="333" r:id="rId145"/>
    <p:sldId id="265" r:id="rId146"/>
    <p:sldId id="341" r:id="rId147"/>
    <p:sldId id="342" r:id="rId148"/>
    <p:sldId id="343" r:id="rId149"/>
    <p:sldId id="328" r:id="rId150"/>
    <p:sldId id="335" r:id="rId151"/>
    <p:sldId id="506" r:id="rId152"/>
    <p:sldId id="337" r:id="rId153"/>
    <p:sldId id="497" r:id="rId154"/>
    <p:sldId id="266" r:id="rId155"/>
    <p:sldId id="268" r:id="rId156"/>
    <p:sldId id="397" r:id="rId157"/>
    <p:sldId id="403" r:id="rId158"/>
    <p:sldId id="399" r:id="rId159"/>
    <p:sldId id="401" r:id="rId160"/>
    <p:sldId id="482" r:id="rId161"/>
    <p:sldId id="483" r:id="rId162"/>
    <p:sldId id="484" r:id="rId163"/>
    <p:sldId id="485" r:id="rId164"/>
    <p:sldId id="486" r:id="rId165"/>
    <p:sldId id="507" r:id="rId166"/>
    <p:sldId id="269" r:id="rId167"/>
    <p:sldId id="270" r:id="rId168"/>
    <p:sldId id="404" r:id="rId169"/>
    <p:sldId id="280" r:id="rId170"/>
    <p:sldId id="498" r:id="rId171"/>
    <p:sldId id="501" r:id="rId172"/>
    <p:sldId id="281" r:id="rId173"/>
    <p:sldId id="271" r:id="rId174"/>
    <p:sldId id="276" r:id="rId175"/>
    <p:sldId id="499" r:id="rId176"/>
    <p:sldId id="410" r:id="rId177"/>
    <p:sldId id="502" r:id="rId178"/>
    <p:sldId id="504" r:id="rId179"/>
    <p:sldId id="503" r:id="rId180"/>
    <p:sldId id="508" r:id="rId181"/>
    <p:sldId id="425" r:id="rId182"/>
    <p:sldId id="411" r:id="rId183"/>
    <p:sldId id="412" r:id="rId184"/>
    <p:sldId id="415" r:id="rId185"/>
    <p:sldId id="409" r:id="rId186"/>
    <p:sldId id="416" r:id="rId187"/>
    <p:sldId id="509" r:id="rId188"/>
    <p:sldId id="272" r:id="rId189"/>
    <p:sldId id="311" r:id="rId190"/>
    <p:sldId id="426" r:id="rId191"/>
    <p:sldId id="278" r:id="rId192"/>
    <p:sldId id="449" r:id="rId193"/>
    <p:sldId id="450" r:id="rId194"/>
    <p:sldId id="279" r:id="rId195"/>
    <p:sldId id="277" r:id="rId196"/>
    <p:sldId id="352" r:id="rId197"/>
    <p:sldId id="351" r:id="rId198"/>
    <p:sldId id="353" r:id="rId199"/>
    <p:sldId id="442" r:id="rId200"/>
    <p:sldId id="443" r:id="rId201"/>
    <p:sldId id="444" r:id="rId202"/>
    <p:sldId id="445" r:id="rId203"/>
    <p:sldId id="427" r:id="rId204"/>
    <p:sldId id="428" r:id="rId205"/>
    <p:sldId id="431" r:id="rId206"/>
    <p:sldId id="432" r:id="rId207"/>
    <p:sldId id="433" r:id="rId208"/>
    <p:sldId id="434" r:id="rId209"/>
    <p:sldId id="435" r:id="rId210"/>
    <p:sldId id="436" r:id="rId211"/>
    <p:sldId id="437" r:id="rId212"/>
    <p:sldId id="438" r:id="rId213"/>
    <p:sldId id="439" r:id="rId214"/>
    <p:sldId id="274" r:id="rId215"/>
    <p:sldId id="430" r:id="rId216"/>
    <p:sldId id="451" r:id="rId217"/>
    <p:sldId id="275" r:id="rId218"/>
    <p:sldId id="490" r:id="rId219"/>
    <p:sldId id="441" r:id="rId220"/>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998" y="-72"/>
      </p:cViewPr>
      <p:guideLst>
        <p:guide orient="horz" pos="2160"/>
        <p:guide pos="2880"/>
      </p:guideLst>
    </p:cSldViewPr>
  </p:slideViewPr>
  <p:notesTextViewPr>
    <p:cViewPr>
      <p:scale>
        <a:sx n="1" d="1"/>
        <a:sy n="1" d="1"/>
      </p:scale>
      <p:origin x="0" y="0"/>
    </p:cViewPr>
  </p:notesTextViewPr>
  <p:sorterViewPr>
    <p:cViewPr>
      <p:scale>
        <a:sx n="100" d="100"/>
        <a:sy n="100" d="100"/>
      </p:scale>
      <p:origin x="0" y="36374"/>
    </p:cViewPr>
  </p:sorterViewPr>
  <p:notesViewPr>
    <p:cSldViewPr>
      <p:cViewPr varScale="1">
        <p:scale>
          <a:sx n="63" d="100"/>
          <a:sy n="63" d="100"/>
        </p:scale>
        <p:origin x="-2664" y="-77"/>
      </p:cViewPr>
      <p:guideLst>
        <p:guide orient="horz" pos="2933"/>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E5D9E11C-F51F-48B3-A871-B8DD3562E321}" type="datetimeFigureOut">
              <a:rPr lang="en-US" smtClean="0"/>
              <a:t>1/23/2015</a:t>
            </a:fld>
            <a:endParaRPr lang="en-US"/>
          </a:p>
        </p:txBody>
      </p:sp>
      <p:sp>
        <p:nvSpPr>
          <p:cNvPr id="4" name="Footer Placeholder 3"/>
          <p:cNvSpPr>
            <a:spLocks noGrp="1"/>
          </p:cNvSpPr>
          <p:nvPr>
            <p:ph type="ftr" sz="quarter" idx="2"/>
          </p:nvPr>
        </p:nvSpPr>
        <p:spPr>
          <a:xfrm>
            <a:off x="0" y="8847138"/>
            <a:ext cx="2971800"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7138"/>
            <a:ext cx="2971800" cy="465137"/>
          </a:xfrm>
          <a:prstGeom prst="rect">
            <a:avLst/>
          </a:prstGeom>
        </p:spPr>
        <p:txBody>
          <a:bodyPr vert="horz" lIns="91440" tIns="45720" rIns="91440" bIns="45720" rtlCol="0" anchor="b"/>
          <a:lstStyle>
            <a:lvl1pPr algn="r">
              <a:defRPr sz="1200"/>
            </a:lvl1pPr>
          </a:lstStyle>
          <a:p>
            <a:fld id="{F8A6D252-FBEA-4364-9E51-40B67D2D99CC}" type="slidenum">
              <a:rPr lang="en-US" smtClean="0"/>
              <a:t>‹#›</a:t>
            </a:fld>
            <a:endParaRPr lang="en-US"/>
          </a:p>
        </p:txBody>
      </p:sp>
    </p:spTree>
    <p:extLst>
      <p:ext uri="{BB962C8B-B14F-4D97-AF65-F5344CB8AC3E}">
        <p14:creationId xmlns:p14="http://schemas.microsoft.com/office/powerpoint/2010/main" val="2564057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4E16EC3A-F904-4321-A421-AC934FD66A9F}" type="datetimeFigureOut">
              <a:rPr lang="en-US" smtClean="0"/>
              <a:t>1/23/2015</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FCE3373A-DDD7-4C33-BE96-51A32FD856C4}" type="slidenum">
              <a:rPr lang="en-US" smtClean="0"/>
              <a:t>‹#›</a:t>
            </a:fld>
            <a:endParaRPr lang="en-US"/>
          </a:p>
        </p:txBody>
      </p:sp>
    </p:spTree>
    <p:extLst>
      <p:ext uri="{BB962C8B-B14F-4D97-AF65-F5344CB8AC3E}">
        <p14:creationId xmlns:p14="http://schemas.microsoft.com/office/powerpoint/2010/main" val="3554125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9F4176-33C8-4D42-ACD3-A5BE57509902}" type="datetime1">
              <a:rPr lang="en-US" smtClean="0"/>
              <a:t>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18EBFA-DC17-4203-9685-8ECDA8A965B5}" type="slidenum">
              <a:rPr lang="en-US" smtClean="0"/>
              <a:t>‹#›</a:t>
            </a:fld>
            <a:endParaRPr lang="en-US" dirty="0"/>
          </a:p>
        </p:txBody>
      </p:sp>
    </p:spTree>
    <p:extLst>
      <p:ext uri="{BB962C8B-B14F-4D97-AF65-F5344CB8AC3E}">
        <p14:creationId xmlns:p14="http://schemas.microsoft.com/office/powerpoint/2010/main" val="2414395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F860F4-5E9A-491C-9380-DDCEDB094A9B}" type="datetime1">
              <a:rPr lang="en-US" smtClean="0"/>
              <a:t>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18EBFA-DC17-4203-9685-8ECDA8A965B5}" type="slidenum">
              <a:rPr lang="en-US" smtClean="0"/>
              <a:t>‹#›</a:t>
            </a:fld>
            <a:endParaRPr lang="en-US" dirty="0"/>
          </a:p>
        </p:txBody>
      </p:sp>
    </p:spTree>
    <p:extLst>
      <p:ext uri="{BB962C8B-B14F-4D97-AF65-F5344CB8AC3E}">
        <p14:creationId xmlns:p14="http://schemas.microsoft.com/office/powerpoint/2010/main" val="311081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56F352-0F66-43A8-8DFB-2D575EBB3716}" type="datetime1">
              <a:rPr lang="en-US" smtClean="0"/>
              <a:t>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18EBFA-DC17-4203-9685-8ECDA8A965B5}" type="slidenum">
              <a:rPr lang="en-US" smtClean="0"/>
              <a:t>‹#›</a:t>
            </a:fld>
            <a:endParaRPr lang="en-US" dirty="0"/>
          </a:p>
        </p:txBody>
      </p:sp>
    </p:spTree>
    <p:extLst>
      <p:ext uri="{BB962C8B-B14F-4D97-AF65-F5344CB8AC3E}">
        <p14:creationId xmlns:p14="http://schemas.microsoft.com/office/powerpoint/2010/main" val="245868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0DEE92-BC41-4D8C-A3B4-57565D74F569}" type="datetime1">
              <a:rPr lang="en-US" smtClean="0"/>
              <a:t>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18EBFA-DC17-4203-9685-8ECDA8A965B5}" type="slidenum">
              <a:rPr lang="en-US" smtClean="0"/>
              <a:t>‹#›</a:t>
            </a:fld>
            <a:endParaRPr lang="en-US" dirty="0"/>
          </a:p>
        </p:txBody>
      </p:sp>
    </p:spTree>
    <p:extLst>
      <p:ext uri="{BB962C8B-B14F-4D97-AF65-F5344CB8AC3E}">
        <p14:creationId xmlns:p14="http://schemas.microsoft.com/office/powerpoint/2010/main" val="362820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D2194E-2DDD-4B9E-B4AD-4A087A0E3103}" type="datetime1">
              <a:rPr lang="en-US" smtClean="0"/>
              <a:t>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18EBFA-DC17-4203-9685-8ECDA8A965B5}" type="slidenum">
              <a:rPr lang="en-US" smtClean="0"/>
              <a:t>‹#›</a:t>
            </a:fld>
            <a:endParaRPr lang="en-US" dirty="0"/>
          </a:p>
        </p:txBody>
      </p:sp>
    </p:spTree>
    <p:extLst>
      <p:ext uri="{BB962C8B-B14F-4D97-AF65-F5344CB8AC3E}">
        <p14:creationId xmlns:p14="http://schemas.microsoft.com/office/powerpoint/2010/main" val="349289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91E1F0-A477-44B3-9AED-92C2726C8D20}" type="datetime1">
              <a:rPr lang="en-US" smtClean="0"/>
              <a:t>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18EBFA-DC17-4203-9685-8ECDA8A965B5}" type="slidenum">
              <a:rPr lang="en-US" smtClean="0"/>
              <a:t>‹#›</a:t>
            </a:fld>
            <a:endParaRPr lang="en-US" dirty="0"/>
          </a:p>
        </p:txBody>
      </p:sp>
    </p:spTree>
    <p:extLst>
      <p:ext uri="{BB962C8B-B14F-4D97-AF65-F5344CB8AC3E}">
        <p14:creationId xmlns:p14="http://schemas.microsoft.com/office/powerpoint/2010/main" val="2244155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651199-BA20-4267-94E2-90E9A881F4D3}" type="datetime1">
              <a:rPr lang="en-US" smtClean="0"/>
              <a:t>1/23/2015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18EBFA-DC17-4203-9685-8ECDA8A965B5}" type="slidenum">
              <a:rPr lang="en-US" smtClean="0"/>
              <a:t>‹#›</a:t>
            </a:fld>
            <a:endParaRPr lang="en-US" dirty="0"/>
          </a:p>
        </p:txBody>
      </p:sp>
    </p:spTree>
    <p:extLst>
      <p:ext uri="{BB962C8B-B14F-4D97-AF65-F5344CB8AC3E}">
        <p14:creationId xmlns:p14="http://schemas.microsoft.com/office/powerpoint/2010/main" val="1101677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097BF3-2504-4D6B-A083-9CF18935E1CE}" type="datetime1">
              <a:rPr lang="en-US" smtClean="0"/>
              <a:t>1/23/2015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18EBFA-DC17-4203-9685-8ECDA8A965B5}" type="slidenum">
              <a:rPr lang="en-US" smtClean="0"/>
              <a:t>‹#›</a:t>
            </a:fld>
            <a:endParaRPr lang="en-US" dirty="0"/>
          </a:p>
        </p:txBody>
      </p:sp>
    </p:spTree>
    <p:extLst>
      <p:ext uri="{BB962C8B-B14F-4D97-AF65-F5344CB8AC3E}">
        <p14:creationId xmlns:p14="http://schemas.microsoft.com/office/powerpoint/2010/main" val="1323940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431D0-F0AA-4912-900B-0EA7FA4C1D04}" type="datetime1">
              <a:rPr lang="en-US" smtClean="0"/>
              <a:t>1/23/2015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a:t>
            </a:fld>
            <a:endParaRPr lang="en-US" dirty="0"/>
          </a:p>
        </p:txBody>
      </p:sp>
    </p:spTree>
    <p:extLst>
      <p:ext uri="{BB962C8B-B14F-4D97-AF65-F5344CB8AC3E}">
        <p14:creationId xmlns:p14="http://schemas.microsoft.com/office/powerpoint/2010/main" val="266065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F4E190-AF24-48AD-9ED4-D534C41A7464}" type="datetime1">
              <a:rPr lang="en-US" smtClean="0"/>
              <a:t>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18EBFA-DC17-4203-9685-8ECDA8A965B5}" type="slidenum">
              <a:rPr lang="en-US" smtClean="0"/>
              <a:t>‹#›</a:t>
            </a:fld>
            <a:endParaRPr lang="en-US" dirty="0"/>
          </a:p>
        </p:txBody>
      </p:sp>
    </p:spTree>
    <p:extLst>
      <p:ext uri="{BB962C8B-B14F-4D97-AF65-F5344CB8AC3E}">
        <p14:creationId xmlns:p14="http://schemas.microsoft.com/office/powerpoint/2010/main" val="2939483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64ED8-71B0-4BBF-87EB-C1D8FE5C12A5}" type="datetime1">
              <a:rPr lang="en-US" smtClean="0"/>
              <a:t>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18EBFA-DC17-4203-9685-8ECDA8A965B5}" type="slidenum">
              <a:rPr lang="en-US" smtClean="0"/>
              <a:t>‹#›</a:t>
            </a:fld>
            <a:endParaRPr lang="en-US" dirty="0"/>
          </a:p>
        </p:txBody>
      </p:sp>
    </p:spTree>
    <p:extLst>
      <p:ext uri="{BB962C8B-B14F-4D97-AF65-F5344CB8AC3E}">
        <p14:creationId xmlns:p14="http://schemas.microsoft.com/office/powerpoint/2010/main" val="191636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37812-3AAF-4961-ADA1-528391566E03}" type="datetime1">
              <a:rPr lang="en-US" smtClean="0"/>
              <a:t>1/23/2015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18EBFA-DC17-4203-9685-8ECDA8A965B5}" type="slidenum">
              <a:rPr lang="en-US" smtClean="0"/>
              <a:t>‹#›</a:t>
            </a:fld>
            <a:endParaRPr lang="en-US" dirty="0"/>
          </a:p>
        </p:txBody>
      </p:sp>
    </p:spTree>
    <p:extLst>
      <p:ext uri="{BB962C8B-B14F-4D97-AF65-F5344CB8AC3E}">
        <p14:creationId xmlns:p14="http://schemas.microsoft.com/office/powerpoint/2010/main" val="408902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wiki.irises.org/bin/view/TbAthruE/TbCookieCombo" TargetMode="External"/><Relationship Id="rId2" Type="http://schemas.openxmlformats.org/officeDocument/2006/relationships/hyperlink" Target="http://wiki.irises.org/bin/view/TbFthruJ/TbHeartbreakHotel" TargetMode="External"/><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wiki.irises.org/bin/view/TbFthruJ/TbIslandDancer" TargetMode="External"/><Relationship Id="rId2" Type="http://schemas.openxmlformats.org/officeDocument/2006/relationships/hyperlink" Target="http://wiki.irises.org/bin/view/TbKthruO/TbOpenArms" TargetMode="External"/><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hyperlink" Target="http://wiki.irises.org/bin/view/TbFthruJ/TbJoansParty"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hyperlink" Target="http://wiki.irises.org/bin/view/TbFthruJ/TbFairMaiden" TargetMode="External"/><Relationship Id="rId2" Type="http://schemas.openxmlformats.org/officeDocument/2006/relationships/hyperlink" Target="http://wiki.irises.org/bin/view/TbFthruJ/TbFerrousFantasy" TargetMode="External"/><Relationship Id="rId1" Type="http://schemas.openxmlformats.org/officeDocument/2006/relationships/slideLayout" Target="../slideLayouts/slideLayout4.xml"/><Relationship Id="rId6" Type="http://schemas.openxmlformats.org/officeDocument/2006/relationships/image" Target="../media/image82.jpeg"/><Relationship Id="rId5" Type="http://schemas.openxmlformats.org/officeDocument/2006/relationships/hyperlink" Target="http://wiki.irises.org/pub/TbAthruE/TbBaditude/baditude.jpg" TargetMode="External"/><Relationship Id="rId4" Type="http://schemas.openxmlformats.org/officeDocument/2006/relationships/hyperlink" Target="http://wiki.irises.org/bin/view/TbAthruE/TbBeatTheHeat"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iki.irises.org/bin/view/TbAthruE/TbAirUpThere" TargetMode="Externa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wiki.irises.org/bin/view/TbKthruO/TbLawrenceOfArabia" TargetMode="External"/><Relationship Id="rId2" Type="http://schemas.openxmlformats.org/officeDocument/2006/relationships/hyperlink" Target="http://wiki.irises.org/bin/view/TbAthruE/TbCrowdPleaser" TargetMode="External"/><Relationship Id="rId1" Type="http://schemas.openxmlformats.org/officeDocument/2006/relationships/slideLayout" Target="../slideLayouts/slideLayout4.xml"/><Relationship Id="rId5" Type="http://schemas.openxmlformats.org/officeDocument/2006/relationships/image" Target="../media/image85.jpeg"/><Relationship Id="rId4" Type="http://schemas.openxmlformats.org/officeDocument/2006/relationships/hyperlink" Target="http://wiki.irises.org/pub/TbFthruJ/TbGeneMachine/gene_machine_68.jpg"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wiki.irises.org/bin/view/TbKthruO/TbLawrenceOfArabia" TargetMode="External"/><Relationship Id="rId2" Type="http://schemas.openxmlformats.org/officeDocument/2006/relationships/hyperlink" Target="http://wiki.irises.org/bin/view/TbAthruE/TbCrowdPleaser" TargetMode="External"/><Relationship Id="rId1" Type="http://schemas.openxmlformats.org/officeDocument/2006/relationships/slideLayout" Target="../slideLayouts/slideLayout4.xml"/><Relationship Id="rId5" Type="http://schemas.openxmlformats.org/officeDocument/2006/relationships/image" Target="../media/image86.jpeg"/><Relationship Id="rId4" Type="http://schemas.openxmlformats.org/officeDocument/2006/relationships/hyperlink" Target="http://wiki.irises.org/pub/TbAthruE/TbChooseAJuice/Choose-a-JuiceNN.jpg"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wiki.irises.org/bin/view/Sdb/SdbBeeMused" TargetMode="External"/><Relationship Id="rId2" Type="http://schemas.openxmlformats.org/officeDocument/2006/relationships/hyperlink" Target="http://wiki.irises.org/bin/edit/Sdb/Q61F?topicparent=Sdb.SdbNeutron" TargetMode="External"/><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hyperlink" Target="http://wiki.irises.org/pub/TbFthruJ/TbGeneMachine/gene_machine_68.jpg" TargetMode="External"/><Relationship Id="rId4" Type="http://schemas.openxmlformats.org/officeDocument/2006/relationships/hyperlink" Target="http://wiki.irises.org/bin/view/Sdb/SdbTweetyBird" TargetMode="External"/></Relationships>
</file>

<file path=ppt/slides/_rels/slide1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iki.irises.org/pub/TbPthruT/TbPurePizzazz/purepizzazz01.jpg" TargetMode="External"/><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hyperlink" Target="http://wiki.irises.org/pub/Ab/AbButteredBerries/butteredberries.jp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iki.irises.org/pub/TbFthruJ/TbHeartbeatAway/heartbeat_away_68.jpg" TargetMode="Externa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hyperlink" Target="http://wiki.irises.org/pub/TbKthruO/TbOverTheFalls/over_the_falls_65.jp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iki.irises.org/pub/TbAthruE/TbBoogieWoogie/boogie_woogie_64.jpg" TargetMode="Externa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hyperlink" Target="http://wiki.irises.org/pub/La/LaBayouFestival/Bayou_Festival.JP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iki.irises.org/pub/Mtb/MtbDividingLine/Dividing_Line_w.jpg" TargetMode="Externa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hyperlink" Target="http://wiki.irises.org/pub/TbKthruO/TbMontmartre/montmarte13.jpg"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iki.irises.org/pub/Bb/BbLadyOfTheNight/Lady_Of_The_Night.jpg" TargetMode="Externa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hyperlink" Target="http://wiki.irises.org/pub/Ib/IbDazzling/dazzling06.jpg"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iki.irises.org/pub/Mtb/MtbRayosAdentro/IMG_1295.JPG" TargetMode="Externa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hyperlink" Target="http://wiki.irises.org/pub/Sdb/SdbEyeOfTheTiger/Eye_Of_The_Tiger.jpg"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iki.irises.org/pub/Main/Mdb/MdbIcon/Icon.JPG" TargetMode="External"/><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hyperlink" Target="http://wiki.irises.org/pub/Ab/AbKalifasJoy/kalifasjoy01.JPG"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iki.irises.org/pub/Mtb/MtbHolidayInMexico/holidayinmexico-jb.jpg" TargetMode="Externa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hyperlink" Target="http://wiki.irises.org/pub/Sib/SibTreeOfSongs/TreeOfSongs_by_JanLauritzen.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Before Awarding the 1</a:t>
            </a:r>
            <a:r>
              <a:rPr lang="en-US" baseline="30000" dirty="0" smtClean="0"/>
              <a:t>st</a:t>
            </a:r>
            <a:r>
              <a:rPr lang="en-US" dirty="0" smtClean="0"/>
              <a:t> </a:t>
            </a:r>
            <a:r>
              <a:rPr lang="en-US" dirty="0" smtClean="0"/>
              <a:t>Ribbon</a:t>
            </a:r>
            <a:endParaRPr lang="en-US" dirty="0"/>
          </a:p>
        </p:txBody>
      </p:sp>
      <p:sp>
        <p:nvSpPr>
          <p:cNvPr id="3" name="Subtitle 2"/>
          <p:cNvSpPr>
            <a:spLocks noGrp="1"/>
          </p:cNvSpPr>
          <p:nvPr>
            <p:ph type="subTitle" idx="1"/>
          </p:nvPr>
        </p:nvSpPr>
        <p:spPr/>
        <p:txBody>
          <a:bodyPr/>
          <a:lstStyle/>
          <a:p>
            <a:r>
              <a:rPr lang="en-US" dirty="0" smtClean="0"/>
              <a:t>AIS Judges Training</a:t>
            </a:r>
          </a:p>
          <a:p>
            <a:r>
              <a:rPr lang="en-US" dirty="0" smtClean="0"/>
              <a:t>Region 17</a:t>
            </a:r>
          </a:p>
          <a:p>
            <a:r>
              <a:rPr lang="en-US" dirty="0" smtClean="0"/>
              <a:t>Austin Iris Society</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a:t>
            </a:fld>
            <a:endParaRPr lang="en-US" dirty="0"/>
          </a:p>
        </p:txBody>
      </p:sp>
    </p:spTree>
    <p:extLst>
      <p:ext uri="{BB962C8B-B14F-4D97-AF65-F5344CB8AC3E}">
        <p14:creationId xmlns:p14="http://schemas.microsoft.com/office/powerpoint/2010/main" val="3966979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AIS Judge Expectations</a:t>
            </a:r>
            <a:endParaRPr lang="en-US" dirty="0"/>
          </a:p>
        </p:txBody>
      </p:sp>
      <p:sp>
        <p:nvSpPr>
          <p:cNvPr id="3" name="Content Placeholder 2"/>
          <p:cNvSpPr>
            <a:spLocks noGrp="1"/>
          </p:cNvSpPr>
          <p:nvPr>
            <p:ph idx="1"/>
          </p:nvPr>
        </p:nvSpPr>
        <p:spPr/>
        <p:txBody>
          <a:bodyPr>
            <a:normAutofit/>
          </a:bodyPr>
          <a:lstStyle/>
          <a:p>
            <a:r>
              <a:rPr lang="en-US" sz="2400" dirty="0" smtClean="0"/>
              <a:t>We serve the AIS and GARDENING public which relies on the selections made by us.</a:t>
            </a:r>
          </a:p>
          <a:p>
            <a:r>
              <a:rPr lang="en-US" dirty="0" smtClean="0"/>
              <a:t>Requirement #5: A judge should promote the AIS</a:t>
            </a:r>
          </a:p>
          <a:p>
            <a:pPr lvl="1"/>
            <a:r>
              <a:rPr lang="en-US" dirty="0" smtClean="0"/>
              <a:t>Participate in local, regional, and national activities</a:t>
            </a:r>
          </a:p>
          <a:p>
            <a:pPr lvl="1"/>
            <a:r>
              <a:rPr lang="en-US" dirty="0" smtClean="0"/>
              <a:t>Write for publication</a:t>
            </a:r>
          </a:p>
          <a:p>
            <a:pPr lvl="1"/>
            <a:r>
              <a:rPr lang="en-US" dirty="0" smtClean="0"/>
              <a:t>Speak to horticulture groups and other organizations about irises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10</a:t>
            </a:fld>
            <a:endParaRPr lang="en-US" dirty="0"/>
          </a:p>
        </p:txBody>
      </p:sp>
    </p:spTree>
    <p:extLst>
      <p:ext uri="{BB962C8B-B14F-4D97-AF65-F5344CB8AC3E}">
        <p14:creationId xmlns:p14="http://schemas.microsoft.com/office/powerpoint/2010/main" val="294849659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of the 2014 </a:t>
            </a:r>
            <a:r>
              <a:rPr lang="en-US" dirty="0"/>
              <a:t>AIS </a:t>
            </a:r>
            <a:r>
              <a:rPr lang="en-US" dirty="0" smtClean="0"/>
              <a:t>Awards do you grow</a:t>
            </a:r>
            <a:endParaRPr lang="en-US" dirty="0"/>
          </a:p>
        </p:txBody>
      </p:sp>
      <p:sp>
        <p:nvSpPr>
          <p:cNvPr id="4" name="Content Placeholder 3"/>
          <p:cNvSpPr>
            <a:spLocks noGrp="1"/>
          </p:cNvSpPr>
          <p:nvPr>
            <p:ph sz="half" idx="1"/>
          </p:nvPr>
        </p:nvSpPr>
        <p:spPr/>
        <p:txBody>
          <a:bodyPr>
            <a:normAutofit fontScale="47500" lnSpcReduction="20000"/>
          </a:bodyPr>
          <a:lstStyle/>
          <a:p>
            <a:pPr marL="0" indent="0" algn="ctr">
              <a:spcBef>
                <a:spcPts val="0"/>
              </a:spcBef>
              <a:buNone/>
            </a:pPr>
            <a:r>
              <a:rPr lang="en-US" sz="3000" b="1" dirty="0"/>
              <a:t>TB AWARD OF MERIT</a:t>
            </a:r>
          </a:p>
          <a:p>
            <a:pPr marL="0" indent="0" algn="ctr">
              <a:spcBef>
                <a:spcPts val="0"/>
              </a:spcBef>
              <a:buNone/>
            </a:pPr>
            <a:r>
              <a:rPr lang="en-US" sz="3000" b="1" dirty="0"/>
              <a:t>(Total votes cast = 4314</a:t>
            </a:r>
            <a:r>
              <a:rPr lang="en-US" sz="3000" b="1" dirty="0" smtClean="0"/>
              <a:t>)</a:t>
            </a:r>
          </a:p>
          <a:p>
            <a:pPr marL="0" indent="0" algn="ctr">
              <a:spcBef>
                <a:spcPts val="0"/>
              </a:spcBef>
              <a:buNone/>
            </a:pPr>
            <a:endParaRPr lang="en-US" sz="3000" b="1" dirty="0"/>
          </a:p>
          <a:p>
            <a:pPr marL="0" indent="0">
              <a:spcBef>
                <a:spcPts val="0"/>
              </a:spcBef>
              <a:buNone/>
            </a:pPr>
            <a:r>
              <a:rPr lang="fi-FI" sz="3000" b="1" dirty="0"/>
              <a:t>98 NOTTA LEMON (Tom Burseen)</a:t>
            </a:r>
          </a:p>
          <a:p>
            <a:pPr marL="0" indent="0">
              <a:spcBef>
                <a:spcPts val="0"/>
              </a:spcBef>
              <a:buNone/>
            </a:pPr>
            <a:r>
              <a:rPr lang="de-DE" sz="3000" b="1" dirty="0"/>
              <a:t>89 TUSCAN SUMMER (Keith Keppel)</a:t>
            </a:r>
          </a:p>
          <a:p>
            <a:pPr marL="0" indent="0">
              <a:spcBef>
                <a:spcPts val="0"/>
              </a:spcBef>
              <a:buNone/>
            </a:pPr>
            <a:r>
              <a:rPr lang="en-US" sz="3000" b="1" dirty="0"/>
              <a:t>82 HAUNTED HEART (Keith Keppel)</a:t>
            </a:r>
          </a:p>
          <a:p>
            <a:pPr marL="0" indent="0">
              <a:spcBef>
                <a:spcPts val="0"/>
              </a:spcBef>
              <a:buNone/>
            </a:pPr>
            <a:r>
              <a:rPr lang="en-US" sz="3000" b="1" dirty="0"/>
              <a:t>80 SPICE TRADER (John Painter)</a:t>
            </a:r>
          </a:p>
          <a:p>
            <a:pPr marL="0" indent="0">
              <a:spcBef>
                <a:spcPts val="0"/>
              </a:spcBef>
              <a:buNone/>
            </a:pPr>
            <a:r>
              <a:rPr lang="en-US" sz="3000" b="1" dirty="0"/>
              <a:t>74 BEAUTY BECOMES HER (Paul Black)</a:t>
            </a:r>
          </a:p>
          <a:p>
            <a:pPr marL="0" indent="0">
              <a:spcBef>
                <a:spcPts val="0"/>
              </a:spcBef>
              <a:buNone/>
            </a:pPr>
            <a:r>
              <a:rPr lang="en-US" sz="3000" b="1" dirty="0"/>
              <a:t>74 SHARP DRESSED MAN (Thomas Johnson)</a:t>
            </a:r>
          </a:p>
          <a:p>
            <a:pPr marL="0" indent="0">
              <a:spcBef>
                <a:spcPts val="0"/>
              </a:spcBef>
              <a:buNone/>
            </a:pPr>
            <a:r>
              <a:rPr lang="en-US" sz="3000" b="1" dirty="0"/>
              <a:t>56 BETTER THAN BUTTER (Paul Black)</a:t>
            </a:r>
          </a:p>
          <a:p>
            <a:pPr marL="0" indent="0">
              <a:spcBef>
                <a:spcPts val="0"/>
              </a:spcBef>
              <a:buNone/>
            </a:pPr>
            <a:r>
              <a:rPr lang="en-US" sz="3000" b="1" dirty="0"/>
              <a:t>56 RECKLESS ABANDON (Keith Keppel)</a:t>
            </a:r>
          </a:p>
          <a:p>
            <a:pPr marL="0" indent="0">
              <a:spcBef>
                <a:spcPts val="0"/>
              </a:spcBef>
              <a:buNone/>
            </a:pPr>
            <a:r>
              <a:rPr lang="en-US" sz="3000" b="1" dirty="0"/>
              <a:t>53 BLACK IS BLACK (Schreiner)</a:t>
            </a:r>
          </a:p>
          <a:p>
            <a:pPr marL="0" indent="0">
              <a:spcBef>
                <a:spcPts val="0"/>
              </a:spcBef>
              <a:buNone/>
            </a:pPr>
            <a:r>
              <a:rPr lang="en-US" sz="3000" b="1" dirty="0"/>
              <a:t>49 BOTTLE ROCKET (Michael Sutton)</a:t>
            </a:r>
          </a:p>
          <a:p>
            <a:pPr marL="0" indent="0">
              <a:spcBef>
                <a:spcPts val="0"/>
              </a:spcBef>
              <a:buNone/>
            </a:pPr>
            <a:r>
              <a:rPr lang="en-US" sz="3000" b="1" dirty="0"/>
              <a:t>45 BACKDRAFT (Hugh Stout)</a:t>
            </a:r>
          </a:p>
          <a:p>
            <a:pPr marL="0" indent="0">
              <a:spcBef>
                <a:spcPts val="0"/>
              </a:spcBef>
              <a:buNone/>
            </a:pPr>
            <a:r>
              <a:rPr lang="en-US" sz="3000" b="1" dirty="0"/>
              <a:t>44 CLASS RING (Keith Keppel)</a:t>
            </a:r>
          </a:p>
          <a:p>
            <a:pPr marL="0" indent="0">
              <a:spcBef>
                <a:spcPts val="0"/>
              </a:spcBef>
              <a:buNone/>
            </a:pPr>
            <a:r>
              <a:rPr lang="en-US" sz="3000" b="1" dirty="0"/>
              <a:t>44 SAMMIE'S JAMMIES (Tom Burseen)</a:t>
            </a:r>
          </a:p>
          <a:p>
            <a:pPr marL="0" indent="0">
              <a:spcBef>
                <a:spcPts val="0"/>
              </a:spcBef>
              <a:buNone/>
            </a:pPr>
            <a:r>
              <a:rPr lang="en-US" sz="3000" b="1" dirty="0"/>
              <a:t>41 CENTER ICE (Joseph Ghio)</a:t>
            </a:r>
          </a:p>
          <a:p>
            <a:pPr marL="0" indent="0">
              <a:spcBef>
                <a:spcPts val="0"/>
              </a:spcBef>
              <a:buNone/>
            </a:pPr>
            <a:r>
              <a:rPr lang="en-US" sz="3000" b="1" dirty="0"/>
              <a:t>40 RAVEN GIRL (Schreiner)</a:t>
            </a:r>
          </a:p>
          <a:p>
            <a:pPr marL="0" indent="0">
              <a:spcBef>
                <a:spcPts val="0"/>
              </a:spcBef>
              <a:buNone/>
            </a:pPr>
            <a:r>
              <a:rPr lang="en-US" sz="3000" b="1" dirty="0"/>
              <a:t>39 AZTEC ART (Thomas Johnson)</a:t>
            </a:r>
          </a:p>
          <a:p>
            <a:pPr marL="0" indent="0">
              <a:spcBef>
                <a:spcPts val="0"/>
              </a:spcBef>
              <a:buNone/>
            </a:pPr>
            <a:r>
              <a:rPr lang="en-US" sz="3000" b="1" dirty="0"/>
              <a:t>39 MY BELOVED (Joseph Ghio)</a:t>
            </a:r>
          </a:p>
          <a:p>
            <a:pPr marL="0" indent="0">
              <a:spcBef>
                <a:spcPts val="0"/>
              </a:spcBef>
              <a:buNone/>
            </a:pPr>
            <a:r>
              <a:rPr lang="en-US" sz="3000" b="1" dirty="0"/>
              <a:t>38 JUST A KISS AWAY (Lowell </a:t>
            </a:r>
            <a:r>
              <a:rPr lang="en-US" sz="3000" b="1" dirty="0" err="1"/>
              <a:t>Baumunk</a:t>
            </a:r>
            <a:r>
              <a:rPr lang="en-US" sz="3000" b="1" dirty="0"/>
              <a:t>)</a:t>
            </a:r>
          </a:p>
          <a:p>
            <a:pPr marL="0" indent="0">
              <a:spcBef>
                <a:spcPts val="0"/>
              </a:spcBef>
              <a:buNone/>
            </a:pPr>
            <a:r>
              <a:rPr lang="en-US" sz="3000" b="1" dirty="0"/>
              <a:t>37 GREATEST SHOW ON EARTH (Frederick Kerr)</a:t>
            </a:r>
          </a:p>
          <a:p>
            <a:pPr marL="0" indent="0">
              <a:spcBef>
                <a:spcPts val="0"/>
              </a:spcBef>
              <a:buNone/>
            </a:pPr>
            <a:r>
              <a:rPr lang="de-DE" sz="3000" b="1" dirty="0"/>
              <a:t>37 SUN SHINE IN (Keith Keppel)</a:t>
            </a:r>
          </a:p>
          <a:p>
            <a:pPr marL="0" indent="0">
              <a:spcBef>
                <a:spcPts val="0"/>
              </a:spcBef>
              <a:buNone/>
            </a:pPr>
            <a:r>
              <a:rPr lang="en-US" sz="3000" b="1" dirty="0"/>
              <a:t>37 TRUMPED (Tom </a:t>
            </a:r>
            <a:r>
              <a:rPr lang="en-US" b="1" dirty="0"/>
              <a:t>Burseen)</a:t>
            </a:r>
          </a:p>
        </p:txBody>
      </p:sp>
      <p:sp>
        <p:nvSpPr>
          <p:cNvPr id="5" name="Content Placeholder 4"/>
          <p:cNvSpPr>
            <a:spLocks noGrp="1"/>
          </p:cNvSpPr>
          <p:nvPr>
            <p:ph sz="half" idx="2"/>
          </p:nvPr>
        </p:nvSpPr>
        <p:spPr/>
        <p:txBody>
          <a:bodyPr>
            <a:noAutofit/>
          </a:bodyPr>
          <a:lstStyle/>
          <a:p>
            <a:pPr marL="0" indent="0">
              <a:spcBef>
                <a:spcPts val="0"/>
              </a:spcBef>
              <a:buNone/>
            </a:pPr>
            <a:r>
              <a:rPr lang="en-US" sz="1400" dirty="0"/>
              <a:t>36 DOCTOR WHO (George Sutton)</a:t>
            </a:r>
          </a:p>
          <a:p>
            <a:pPr marL="0" indent="0">
              <a:spcBef>
                <a:spcPts val="0"/>
              </a:spcBef>
              <a:buNone/>
            </a:pPr>
            <a:r>
              <a:rPr lang="en-US" sz="1400" dirty="0"/>
              <a:t>36 STRAWBERRY FROSTING (Michael Sutton)</a:t>
            </a:r>
          </a:p>
          <a:p>
            <a:pPr marL="0" indent="0">
              <a:spcBef>
                <a:spcPts val="0"/>
              </a:spcBef>
              <a:buNone/>
            </a:pPr>
            <a:r>
              <a:rPr lang="en-US" sz="1400" dirty="0"/>
              <a:t>36 WINTERBERRY (Donald Spoon)</a:t>
            </a:r>
          </a:p>
          <a:p>
            <a:pPr marL="0" indent="0">
              <a:spcBef>
                <a:spcPts val="0"/>
              </a:spcBef>
              <a:buNone/>
            </a:pPr>
            <a:r>
              <a:rPr lang="en-US" sz="1400" dirty="0"/>
              <a:t>34 ORANGUTAN ORANGE (Brad </a:t>
            </a:r>
            <a:r>
              <a:rPr lang="en-US" sz="1400" dirty="0" err="1"/>
              <a:t>Kasperek</a:t>
            </a:r>
            <a:r>
              <a:rPr lang="en-US" sz="1400" dirty="0"/>
              <a:t>)</a:t>
            </a:r>
          </a:p>
          <a:p>
            <a:pPr marL="0" indent="0">
              <a:spcBef>
                <a:spcPts val="0"/>
              </a:spcBef>
              <a:buNone/>
            </a:pPr>
            <a:r>
              <a:rPr lang="en-US" sz="1400" dirty="0"/>
              <a:t>33 NOBLE GESTURE (Keith Keppel)</a:t>
            </a:r>
          </a:p>
          <a:p>
            <a:pPr marL="0" indent="0">
              <a:spcBef>
                <a:spcPts val="0"/>
              </a:spcBef>
              <a:buNone/>
            </a:pPr>
            <a:r>
              <a:rPr lang="en-US" sz="1400" dirty="0"/>
              <a:t>32 CHEAP FRILLS (Paul Black)</a:t>
            </a:r>
          </a:p>
          <a:p>
            <a:pPr marL="0" indent="0">
              <a:spcBef>
                <a:spcPts val="0"/>
              </a:spcBef>
              <a:buNone/>
            </a:pPr>
            <a:r>
              <a:rPr lang="en-US" sz="1400" dirty="0"/>
              <a:t>32 CIRCLE OF LIGHT (Paul Black)</a:t>
            </a:r>
          </a:p>
          <a:p>
            <a:pPr marL="0" indent="0">
              <a:spcBef>
                <a:spcPts val="0"/>
              </a:spcBef>
              <a:buNone/>
            </a:pPr>
            <a:r>
              <a:rPr lang="en-US" sz="1400" dirty="0"/>
              <a:t>32 DEEP CURRENTS (Thomas Johnson)</a:t>
            </a:r>
          </a:p>
          <a:p>
            <a:pPr marL="0" indent="0">
              <a:spcBef>
                <a:spcPts val="0"/>
              </a:spcBef>
              <a:buNone/>
            </a:pPr>
            <a:r>
              <a:rPr lang="sv-SE" sz="1400" dirty="0"/>
              <a:t>32 KICKAPOO KANGAROO (Brad Kasperek)</a:t>
            </a:r>
          </a:p>
          <a:p>
            <a:pPr marL="0" indent="0">
              <a:spcBef>
                <a:spcPts val="0"/>
              </a:spcBef>
              <a:buNone/>
            </a:pPr>
            <a:r>
              <a:rPr lang="fi-FI" sz="1400" dirty="0"/>
              <a:t>32 TUNNEL VISION (Keith Keppel)</a:t>
            </a:r>
          </a:p>
          <a:p>
            <a:pPr marL="0" indent="0">
              <a:spcBef>
                <a:spcPts val="0"/>
              </a:spcBef>
              <a:buNone/>
            </a:pPr>
            <a:r>
              <a:rPr lang="es-ES" sz="1400" dirty="0"/>
              <a:t>31 EL GRECO (Lowell </a:t>
            </a:r>
            <a:r>
              <a:rPr lang="es-ES" sz="1400" dirty="0" err="1"/>
              <a:t>Baumunk</a:t>
            </a:r>
            <a:r>
              <a:rPr lang="es-ES" sz="1400" dirty="0"/>
              <a:t>)</a:t>
            </a:r>
          </a:p>
          <a:p>
            <a:pPr marL="0" indent="0">
              <a:spcBef>
                <a:spcPts val="0"/>
              </a:spcBef>
              <a:buNone/>
            </a:pPr>
            <a:r>
              <a:rPr lang="en-US" sz="1400" dirty="0"/>
              <a:t>31 GOING GREEN (Anton </a:t>
            </a:r>
            <a:r>
              <a:rPr lang="en-US" sz="1400" dirty="0" err="1"/>
              <a:t>Mego</a:t>
            </a:r>
            <a:r>
              <a:rPr lang="en-US" sz="1400" dirty="0"/>
              <a:t> by J. T. Aitken)</a:t>
            </a:r>
          </a:p>
          <a:p>
            <a:pPr marL="0" indent="0">
              <a:spcBef>
                <a:spcPts val="0"/>
              </a:spcBef>
              <a:buNone/>
            </a:pPr>
            <a:r>
              <a:rPr lang="en-US" sz="1400" dirty="0"/>
              <a:t>31 LEST WE FORGET (George Sutton)</a:t>
            </a:r>
          </a:p>
          <a:p>
            <a:pPr marL="0" indent="0">
              <a:spcBef>
                <a:spcPts val="0"/>
              </a:spcBef>
              <a:buNone/>
            </a:pPr>
            <a:r>
              <a:rPr lang="en-US" sz="1400" dirty="0"/>
              <a:t>31 RIO ROJO (Schreiner)</a:t>
            </a:r>
          </a:p>
          <a:p>
            <a:pPr marL="0" indent="0">
              <a:spcBef>
                <a:spcPts val="0"/>
              </a:spcBef>
              <a:buNone/>
            </a:pPr>
            <a:r>
              <a:rPr lang="en-US" sz="1400" dirty="0"/>
              <a:t>30 MANGO PARFAIT (Donald Spoon)</a:t>
            </a:r>
          </a:p>
          <a:p>
            <a:pPr marL="0" indent="0">
              <a:spcBef>
                <a:spcPts val="0"/>
              </a:spcBef>
              <a:buNone/>
            </a:pPr>
            <a:r>
              <a:rPr lang="en-US" sz="1400" dirty="0"/>
              <a:t>30 MY GENERATION (Larry Lauer)</a:t>
            </a:r>
          </a:p>
          <a:p>
            <a:pPr marL="0" indent="0">
              <a:spcBef>
                <a:spcPts val="0"/>
              </a:spcBef>
              <a:buNone/>
            </a:pPr>
            <a:r>
              <a:rPr lang="en-US" sz="1400" dirty="0"/>
              <a:t>29 BRIGHT SUNSHINY DAY (Thomas Johnson)</a:t>
            </a:r>
          </a:p>
          <a:p>
            <a:pPr marL="0" indent="0">
              <a:spcBef>
                <a:spcPts val="0"/>
              </a:spcBef>
              <a:buNone/>
            </a:pPr>
            <a:r>
              <a:rPr lang="en-US" sz="1400" dirty="0"/>
              <a:t>29 FASHION DIVA (Thomas Johnson)</a:t>
            </a:r>
          </a:p>
          <a:p>
            <a:pPr marL="0" indent="0">
              <a:spcBef>
                <a:spcPts val="0"/>
              </a:spcBef>
              <a:buNone/>
            </a:pPr>
            <a:r>
              <a:rPr lang="it-IT" sz="1400" dirty="0"/>
              <a:t>29 ORCHID DOVE (Donald Spoon)</a:t>
            </a:r>
          </a:p>
          <a:p>
            <a:pPr marL="0" indent="0">
              <a:spcBef>
                <a:spcPts val="0"/>
              </a:spcBef>
              <a:buNone/>
            </a:pPr>
            <a:r>
              <a:rPr lang="en-US" sz="1400" dirty="0"/>
              <a:t>29 PENGUIN PARTY (Thomas Johnson)</a:t>
            </a:r>
          </a:p>
        </p:txBody>
      </p:sp>
      <p:sp>
        <p:nvSpPr>
          <p:cNvPr id="3" name="Slide Number Placeholder 2"/>
          <p:cNvSpPr>
            <a:spLocks noGrp="1"/>
          </p:cNvSpPr>
          <p:nvPr>
            <p:ph type="sldNum" sz="quarter" idx="12"/>
          </p:nvPr>
        </p:nvSpPr>
        <p:spPr/>
        <p:txBody>
          <a:bodyPr/>
          <a:lstStyle/>
          <a:p>
            <a:fld id="{4F18EBFA-DC17-4203-9685-8ECDA8A965B5}" type="slidenum">
              <a:rPr lang="en-US" smtClean="0"/>
              <a:t>100</a:t>
            </a:fld>
            <a:endParaRPr lang="en-US" dirty="0"/>
          </a:p>
        </p:txBody>
      </p:sp>
    </p:spTree>
    <p:extLst>
      <p:ext uri="{BB962C8B-B14F-4D97-AF65-F5344CB8AC3E}">
        <p14:creationId xmlns:p14="http://schemas.microsoft.com/office/powerpoint/2010/main" val="36480262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of the 2014 </a:t>
            </a:r>
            <a:r>
              <a:rPr lang="en-US" dirty="0"/>
              <a:t>AIS </a:t>
            </a:r>
            <a:r>
              <a:rPr lang="en-US" dirty="0" smtClean="0"/>
              <a:t>Awards do you grow</a:t>
            </a:r>
            <a:endParaRPr lang="en-US" dirty="0"/>
          </a:p>
        </p:txBody>
      </p:sp>
      <p:sp>
        <p:nvSpPr>
          <p:cNvPr id="4" name="Content Placeholder 3"/>
          <p:cNvSpPr>
            <a:spLocks noGrp="1"/>
          </p:cNvSpPr>
          <p:nvPr>
            <p:ph sz="half" idx="1"/>
          </p:nvPr>
        </p:nvSpPr>
        <p:spPr/>
        <p:txBody>
          <a:bodyPr>
            <a:normAutofit fontScale="62500" lnSpcReduction="20000"/>
          </a:bodyPr>
          <a:lstStyle/>
          <a:p>
            <a:pPr marL="0" indent="0" algn="ctr">
              <a:buNone/>
            </a:pPr>
            <a:r>
              <a:rPr lang="en-US" b="1" dirty="0"/>
              <a:t>BB AWARD OF MERIT</a:t>
            </a:r>
          </a:p>
          <a:p>
            <a:pPr marL="0" indent="0" algn="ctr">
              <a:buNone/>
            </a:pPr>
            <a:r>
              <a:rPr lang="en-US" b="1" dirty="0"/>
              <a:t>(Total votes cast = 293</a:t>
            </a:r>
            <a:r>
              <a:rPr lang="en-US" b="1" dirty="0" smtClean="0"/>
              <a:t>)</a:t>
            </a:r>
          </a:p>
          <a:p>
            <a:pPr marL="0" indent="0" algn="ctr">
              <a:buNone/>
            </a:pPr>
            <a:endParaRPr lang="en-US" b="1" dirty="0"/>
          </a:p>
          <a:p>
            <a:pPr marL="0" indent="0">
              <a:buNone/>
            </a:pPr>
            <a:r>
              <a:rPr lang="en-US" b="1" dirty="0"/>
              <a:t>46 DANCE CARD (Keith Keppel)</a:t>
            </a:r>
          </a:p>
          <a:p>
            <a:pPr marL="0" indent="0">
              <a:buNone/>
            </a:pPr>
            <a:r>
              <a:rPr lang="en-US" b="1" dirty="0"/>
              <a:t>44 BALLERINA PINK (Paul Black)</a:t>
            </a:r>
          </a:p>
          <a:p>
            <a:pPr marL="0" indent="0">
              <a:buNone/>
            </a:pPr>
            <a:r>
              <a:rPr lang="en-US" b="1" dirty="0"/>
              <a:t>44 DEVIL'S WALTZ (Lynn Markham</a:t>
            </a:r>
            <a:r>
              <a:rPr lang="en-US" b="1" dirty="0" smtClean="0"/>
              <a:t>)</a:t>
            </a:r>
          </a:p>
          <a:p>
            <a:pPr marL="0" indent="0">
              <a:buNone/>
            </a:pPr>
            <a:endParaRPr lang="en-US" b="1" dirty="0"/>
          </a:p>
          <a:p>
            <a:pPr marL="0" indent="0">
              <a:buNone/>
            </a:pPr>
            <a:r>
              <a:rPr lang="en-US" dirty="0"/>
              <a:t>Runners Up:</a:t>
            </a:r>
          </a:p>
          <a:p>
            <a:pPr marL="0" indent="0">
              <a:buNone/>
            </a:pPr>
            <a:r>
              <a:rPr lang="en-US" dirty="0"/>
              <a:t>40 IMBROGLIO (Keith Keppel)</a:t>
            </a:r>
          </a:p>
          <a:p>
            <a:pPr marL="0" indent="0">
              <a:buNone/>
            </a:pPr>
            <a:r>
              <a:rPr lang="en-US" dirty="0"/>
              <a:t>35 WHOOPSIDAISY (Jim </a:t>
            </a:r>
            <a:r>
              <a:rPr lang="en-US" dirty="0" err="1"/>
              <a:t>Hedgecock</a:t>
            </a:r>
            <a:r>
              <a:rPr lang="en-US" dirty="0"/>
              <a:t>)</a:t>
            </a:r>
          </a:p>
          <a:p>
            <a:pPr marL="0" indent="0">
              <a:buNone/>
            </a:pPr>
            <a:r>
              <a:rPr lang="en-US" dirty="0"/>
              <a:t>28 BANANA ROYALE (J. T. Aitken)</a:t>
            </a:r>
          </a:p>
          <a:p>
            <a:pPr marL="0" indent="0">
              <a:buNone/>
            </a:pPr>
            <a:r>
              <a:rPr lang="en-US" dirty="0"/>
              <a:t>22 HOODOO BLUES (Stephanie Markham)</a:t>
            </a:r>
          </a:p>
          <a:p>
            <a:pPr marL="0" indent="0">
              <a:buNone/>
            </a:pPr>
            <a:r>
              <a:rPr lang="en-US" dirty="0"/>
              <a:t>19 MAGIC QUEST (Richard </a:t>
            </a:r>
            <a:r>
              <a:rPr lang="en-US" dirty="0" err="1"/>
              <a:t>Tasco</a:t>
            </a:r>
            <a:r>
              <a:rPr lang="en-US" dirty="0"/>
              <a:t>)</a:t>
            </a:r>
          </a:p>
        </p:txBody>
      </p:sp>
      <p:sp>
        <p:nvSpPr>
          <p:cNvPr id="5" name="Content Placeholder 4"/>
          <p:cNvSpPr>
            <a:spLocks noGrp="1"/>
          </p:cNvSpPr>
          <p:nvPr>
            <p:ph sz="half" idx="2"/>
          </p:nvPr>
        </p:nvSpPr>
        <p:spPr/>
        <p:txBody>
          <a:bodyPr>
            <a:normAutofit fontScale="62500" lnSpcReduction="20000"/>
          </a:bodyPr>
          <a:lstStyle/>
          <a:p>
            <a:pPr marL="0" indent="0" algn="ctr">
              <a:buNone/>
            </a:pPr>
            <a:r>
              <a:rPr lang="en-US" b="1" dirty="0"/>
              <a:t>SDB AWARD OF MERIT</a:t>
            </a:r>
          </a:p>
          <a:p>
            <a:pPr marL="0" indent="0" algn="ctr">
              <a:buNone/>
            </a:pPr>
            <a:r>
              <a:rPr lang="en-US" b="1" dirty="0"/>
              <a:t>(Total votes cast = 801</a:t>
            </a:r>
            <a:r>
              <a:rPr lang="en-US" b="1" dirty="0" smtClean="0"/>
              <a:t>)</a:t>
            </a:r>
          </a:p>
          <a:p>
            <a:pPr marL="0" indent="0" algn="ctr">
              <a:buNone/>
            </a:pPr>
            <a:endParaRPr lang="en-US" b="1" dirty="0"/>
          </a:p>
          <a:p>
            <a:pPr marL="0" indent="0">
              <a:buNone/>
            </a:pPr>
            <a:r>
              <a:rPr lang="en-US" b="1" dirty="0"/>
              <a:t>52 OPEN YOUR EYES (Paul Black)</a:t>
            </a:r>
          </a:p>
          <a:p>
            <a:pPr marL="0" indent="0">
              <a:buNone/>
            </a:pPr>
            <a:r>
              <a:rPr lang="en-US" b="1" dirty="0"/>
              <a:t>46 NOSFERATU (Paul Black)</a:t>
            </a:r>
          </a:p>
          <a:p>
            <a:pPr marL="0" indent="0">
              <a:buNone/>
            </a:pPr>
            <a:r>
              <a:rPr lang="en-US" b="1" dirty="0"/>
              <a:t>40 GIGGLES AND GRINS (Carol Coleman)</a:t>
            </a:r>
          </a:p>
          <a:p>
            <a:pPr marL="0" indent="0">
              <a:buNone/>
            </a:pPr>
            <a:r>
              <a:rPr lang="en-US" b="1" dirty="0"/>
              <a:t>38 BOMBAY SAPPHIRE (Paul Black)</a:t>
            </a:r>
          </a:p>
          <a:p>
            <a:pPr marL="0" indent="0">
              <a:buNone/>
            </a:pPr>
            <a:r>
              <a:rPr lang="de-DE" b="1" dirty="0"/>
              <a:t>38 LEMON FREEZE (Keith Keppel</a:t>
            </a:r>
            <a:r>
              <a:rPr lang="de-DE" b="1" dirty="0" smtClean="0"/>
              <a:t>)</a:t>
            </a:r>
          </a:p>
          <a:p>
            <a:pPr marL="0" indent="0">
              <a:buNone/>
            </a:pPr>
            <a:endParaRPr lang="de-DE" b="1" dirty="0"/>
          </a:p>
          <a:p>
            <a:pPr marL="0" indent="0">
              <a:buNone/>
            </a:pPr>
            <a:r>
              <a:rPr lang="en-US" dirty="0"/>
              <a:t>Runners Up:</a:t>
            </a:r>
          </a:p>
          <a:p>
            <a:pPr marL="0" indent="0">
              <a:buNone/>
            </a:pPr>
            <a:r>
              <a:rPr lang="en-US" dirty="0"/>
              <a:t>31 CRAISIN (Marky Smith)</a:t>
            </a:r>
          </a:p>
          <a:p>
            <a:pPr marL="0" indent="0">
              <a:buNone/>
            </a:pPr>
            <a:r>
              <a:rPr lang="en-US" dirty="0"/>
              <a:t>28 JUNE BUG (Donald Spoon)</a:t>
            </a:r>
          </a:p>
          <a:p>
            <a:pPr marL="0" indent="0">
              <a:buNone/>
            </a:pPr>
            <a:r>
              <a:rPr lang="en-US" dirty="0"/>
              <a:t>26 JELLICLE CAT (Paul Black)</a:t>
            </a:r>
          </a:p>
          <a:p>
            <a:pPr marL="0" indent="0">
              <a:buNone/>
            </a:pPr>
            <a:r>
              <a:rPr lang="en-US" dirty="0"/>
              <a:t>26 TANZANITE (Marky Smith)</a:t>
            </a:r>
          </a:p>
          <a:p>
            <a:pPr marL="0" indent="0">
              <a:buNone/>
            </a:pPr>
            <a:r>
              <a:rPr lang="en-US" dirty="0"/>
              <a:t>26 TEAGAN (Donald Spoon</a:t>
            </a:r>
            <a:r>
              <a:rPr lang="en-US" dirty="0" smtClean="0"/>
              <a:t>)</a:t>
            </a:r>
            <a:endParaRPr lang="en-US" dirty="0"/>
          </a:p>
        </p:txBody>
      </p:sp>
      <p:sp>
        <p:nvSpPr>
          <p:cNvPr id="3" name="Slide Number Placeholder 2"/>
          <p:cNvSpPr>
            <a:spLocks noGrp="1"/>
          </p:cNvSpPr>
          <p:nvPr>
            <p:ph type="sldNum" sz="quarter" idx="12"/>
          </p:nvPr>
        </p:nvSpPr>
        <p:spPr/>
        <p:txBody>
          <a:bodyPr/>
          <a:lstStyle/>
          <a:p>
            <a:fld id="{4F18EBFA-DC17-4203-9685-8ECDA8A965B5}" type="slidenum">
              <a:rPr lang="en-US" smtClean="0"/>
              <a:t>101</a:t>
            </a:fld>
            <a:endParaRPr lang="en-US" dirty="0"/>
          </a:p>
        </p:txBody>
      </p:sp>
    </p:spTree>
    <p:extLst>
      <p:ext uri="{BB962C8B-B14F-4D97-AF65-F5344CB8AC3E}">
        <p14:creationId xmlns:p14="http://schemas.microsoft.com/office/powerpoint/2010/main" val="276637096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#6 What irises do you Grow</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NOW WE </a:t>
            </a:r>
            <a:r>
              <a:rPr lang="en-US" dirty="0" smtClean="0"/>
              <a:t>DISCUSS</a:t>
            </a:r>
            <a:endParaRPr lang="en-US" dirty="0" smtClean="0"/>
          </a:p>
          <a:p>
            <a:r>
              <a:rPr lang="en-US" dirty="0" smtClean="0"/>
              <a:t>How </a:t>
            </a:r>
            <a:r>
              <a:rPr lang="en-US" dirty="0"/>
              <a:t>many different varieties of iris do you grow?</a:t>
            </a:r>
          </a:p>
          <a:p>
            <a:r>
              <a:rPr lang="en-US" dirty="0"/>
              <a:t>What types of irises are in your garden?</a:t>
            </a:r>
          </a:p>
          <a:p>
            <a:r>
              <a:rPr lang="en-US" dirty="0"/>
              <a:t>Did you add any new types of iris to your garden since July 31, </a:t>
            </a:r>
            <a:r>
              <a:rPr lang="en-US" dirty="0" smtClean="0"/>
              <a:t>last year?</a:t>
            </a:r>
            <a:endParaRPr lang="en-US" dirty="0"/>
          </a:p>
          <a:p>
            <a:r>
              <a:rPr lang="en-US" dirty="0"/>
              <a:t>Approximately how many irises which were introduced during the past five years grow in your garden? </a:t>
            </a:r>
            <a:endParaRPr lang="en-US" dirty="0" smtClean="0"/>
          </a:p>
          <a:p>
            <a:r>
              <a:rPr lang="en-US" dirty="0" smtClean="0"/>
              <a:t>List </a:t>
            </a:r>
            <a:r>
              <a:rPr lang="en-US" dirty="0"/>
              <a:t>a few of these newer irises growing in your </a:t>
            </a:r>
            <a:r>
              <a:rPr lang="en-US" dirty="0" smtClean="0"/>
              <a:t>garden</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102</a:t>
            </a:fld>
            <a:endParaRPr lang="en-US" dirty="0"/>
          </a:p>
        </p:txBody>
      </p:sp>
    </p:spTree>
    <p:extLst>
      <p:ext uri="{BB962C8B-B14F-4D97-AF65-F5344CB8AC3E}">
        <p14:creationId xmlns:p14="http://schemas.microsoft.com/office/powerpoint/2010/main" val="589207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Garden </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9E5A0CD2-287C-4E78-B2D8-6255B2EB1816}" type="slidenum">
              <a:rPr lang="en-US" smtClean="0"/>
              <a:t>103</a:t>
            </a:fld>
            <a:endParaRPr lang="en-US" dirty="0"/>
          </a:p>
        </p:txBody>
      </p:sp>
    </p:spTree>
    <p:extLst>
      <p:ext uri="{BB962C8B-B14F-4D97-AF65-F5344CB8AC3E}">
        <p14:creationId xmlns:p14="http://schemas.microsoft.com/office/powerpoint/2010/main" val="240015864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Garden</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104</a:t>
            </a:fld>
            <a:endParaRPr lang="en-US" dirty="0"/>
          </a:p>
        </p:txBody>
      </p:sp>
      <p:pic>
        <p:nvPicPr>
          <p:cNvPr id="27650" name="Picture 2" descr="C:\Users\Al\Pictures\New Iris Beds-2011\DSC000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30297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Garden</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9E5A0CD2-287C-4E78-B2D8-6255B2EB1816}" type="slidenum">
              <a:rPr lang="en-US" smtClean="0"/>
              <a:t>105</a:t>
            </a:fld>
            <a:endParaRPr lang="en-US" dirty="0"/>
          </a:p>
        </p:txBody>
      </p:sp>
    </p:spTree>
    <p:extLst>
      <p:ext uri="{BB962C8B-B14F-4D97-AF65-F5344CB8AC3E}">
        <p14:creationId xmlns:p14="http://schemas.microsoft.com/office/powerpoint/2010/main" val="423082027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Garden</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9E5A0CD2-287C-4E78-B2D8-6255B2EB1816}" type="slidenum">
              <a:rPr lang="en-US" smtClean="0"/>
              <a:t>106</a:t>
            </a:fld>
            <a:endParaRPr lang="en-US" dirty="0"/>
          </a:p>
        </p:txBody>
      </p:sp>
    </p:spTree>
    <p:extLst>
      <p:ext uri="{BB962C8B-B14F-4D97-AF65-F5344CB8AC3E}">
        <p14:creationId xmlns:p14="http://schemas.microsoft.com/office/powerpoint/2010/main" val="14042287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Garden</a:t>
            </a:r>
            <a:endParaRPr lang="en-US" dirty="0"/>
          </a:p>
        </p:txBody>
      </p:sp>
      <p:sp>
        <p:nvSpPr>
          <p:cNvPr id="4" name="Slide Number Placeholder 3"/>
          <p:cNvSpPr>
            <a:spLocks noGrp="1"/>
          </p:cNvSpPr>
          <p:nvPr>
            <p:ph type="sldNum" sz="quarter" idx="12"/>
          </p:nvPr>
        </p:nvSpPr>
        <p:spPr/>
        <p:txBody>
          <a:bodyPr/>
          <a:lstStyle/>
          <a:p>
            <a:fld id="{9E5A0CD2-287C-4E78-B2D8-6255B2EB1816}" type="slidenum">
              <a:rPr lang="en-US" smtClean="0"/>
              <a:t>107</a:t>
            </a:fld>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8187539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Garden</a:t>
            </a:r>
            <a:endParaRPr lang="en-US" dirty="0"/>
          </a:p>
        </p:txBody>
      </p:sp>
      <p:sp>
        <p:nvSpPr>
          <p:cNvPr id="4" name="Slide Number Placeholder 3"/>
          <p:cNvSpPr>
            <a:spLocks noGrp="1"/>
          </p:cNvSpPr>
          <p:nvPr>
            <p:ph type="sldNum" sz="quarter" idx="12"/>
          </p:nvPr>
        </p:nvSpPr>
        <p:spPr/>
        <p:txBody>
          <a:bodyPr/>
          <a:lstStyle/>
          <a:p>
            <a:fld id="{9E5A0CD2-287C-4E78-B2D8-6255B2EB1816}" type="slidenum">
              <a:rPr lang="en-US" smtClean="0"/>
              <a:t>108</a:t>
            </a:fld>
            <a:endParaRPr lang="en-US" dirty="0"/>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95298235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Control Your Garden</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9E5A0CD2-287C-4E78-B2D8-6255B2EB1816}" type="slidenum">
              <a:rPr lang="en-US" smtClean="0"/>
              <a:t>109</a:t>
            </a:fld>
            <a:endParaRPr lang="en-US" dirty="0"/>
          </a:p>
        </p:txBody>
      </p:sp>
    </p:spTree>
    <p:extLst>
      <p:ext uri="{BB962C8B-B14F-4D97-AF65-F5344CB8AC3E}">
        <p14:creationId xmlns:p14="http://schemas.microsoft.com/office/powerpoint/2010/main" val="1335398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AIS Judging at an Iris Show</a:t>
            </a:r>
            <a:endParaRPr lang="en-US" dirty="0"/>
          </a:p>
        </p:txBody>
      </p:sp>
      <p:sp>
        <p:nvSpPr>
          <p:cNvPr id="3" name="Content Placeholder 2"/>
          <p:cNvSpPr>
            <a:spLocks noGrp="1"/>
          </p:cNvSpPr>
          <p:nvPr>
            <p:ph idx="1"/>
          </p:nvPr>
        </p:nvSpPr>
        <p:spPr/>
        <p:txBody>
          <a:bodyPr>
            <a:normAutofit lnSpcReduction="10000"/>
          </a:bodyPr>
          <a:lstStyle/>
          <a:p>
            <a:r>
              <a:rPr lang="en-US" dirty="0" smtClean="0"/>
              <a:t>We are # 1 in the public’s eyes when we judge at an Exhibition</a:t>
            </a:r>
          </a:p>
          <a:p>
            <a:r>
              <a:rPr lang="en-US" dirty="0" smtClean="0"/>
              <a:t>Our decisions are open the public scrutiny and second guessing</a:t>
            </a:r>
          </a:p>
          <a:p>
            <a:pPr lvl="1"/>
            <a:r>
              <a:rPr lang="en-US" dirty="0" smtClean="0"/>
              <a:t>Especially after a specimen begins to “go down” or “enhance in beauty” as the day wears </a:t>
            </a:r>
            <a:r>
              <a:rPr lang="en-US" dirty="0" smtClean="0"/>
              <a:t>on</a:t>
            </a:r>
          </a:p>
          <a:p>
            <a:pPr lvl="1"/>
            <a:r>
              <a:rPr lang="en-US" dirty="0" smtClean="0"/>
              <a:t>Judge slow &amp; get out of town fast</a:t>
            </a:r>
            <a:endParaRPr lang="en-US" dirty="0" smtClean="0"/>
          </a:p>
          <a:p>
            <a:r>
              <a:rPr lang="en-US" dirty="0" smtClean="0"/>
              <a:t>The show is the major way the public is educated about the qualities of a good iris.</a:t>
            </a:r>
          </a:p>
          <a:p>
            <a:pPr lvl="1"/>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11</a:t>
            </a:fld>
            <a:endParaRPr lang="en-US" dirty="0"/>
          </a:p>
        </p:txBody>
      </p:sp>
    </p:spTree>
    <p:extLst>
      <p:ext uri="{BB962C8B-B14F-4D97-AF65-F5344CB8AC3E}">
        <p14:creationId xmlns:p14="http://schemas.microsoft.com/office/powerpoint/2010/main" val="359938176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Control Your Garden</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9E5A0CD2-287C-4E78-B2D8-6255B2EB1816}" type="slidenum">
              <a:rPr lang="en-US" smtClean="0"/>
              <a:t>110</a:t>
            </a:fld>
            <a:endParaRPr lang="en-US" dirty="0"/>
          </a:p>
        </p:txBody>
      </p:sp>
    </p:spTree>
    <p:extLst>
      <p:ext uri="{BB962C8B-B14F-4D97-AF65-F5344CB8AC3E}">
        <p14:creationId xmlns:p14="http://schemas.microsoft.com/office/powerpoint/2010/main" val="79056092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Zilker</a:t>
            </a:r>
            <a:r>
              <a:rPr lang="en-US" dirty="0" smtClean="0"/>
              <a:t> Garden 2012</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111</a:t>
            </a:fld>
            <a:endParaRPr lang="en-US" dirty="0"/>
          </a:p>
        </p:txBody>
      </p:sp>
      <p:pic>
        <p:nvPicPr>
          <p:cNvPr id="5" name="Content Placeholder 4" descr="https://lh3.googleusercontent.com/-_gCpL5Czils/T2COvQsVUII/AAAAAAAADF4/_iESMouBqe8/s800/IMAG0325.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042001"/>
            <a:ext cx="6096000" cy="3642360"/>
          </a:xfrm>
          <a:prstGeom prst="rect">
            <a:avLst/>
          </a:prstGeom>
          <a:noFill/>
          <a:ln>
            <a:noFill/>
          </a:ln>
        </p:spPr>
      </p:pic>
    </p:spTree>
    <p:extLst>
      <p:ext uri="{BB962C8B-B14F-4D97-AF65-F5344CB8AC3E}">
        <p14:creationId xmlns:p14="http://schemas.microsoft.com/office/powerpoint/2010/main" val="167203465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Carver’s Garden</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112</a:t>
            </a:fld>
            <a:endParaRPr lang="en-US" dirty="0"/>
          </a:p>
        </p:txBody>
      </p:sp>
      <p:pic>
        <p:nvPicPr>
          <p:cNvPr id="5" name="Content Placeholder 4" descr="https://lh5.googleusercontent.com/-2HwXtPDaRRE/UaKbyI_imaI/AAAAAAAAFXc/9aIOg6iVpJw/s800/IMG_4447.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210355390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Lab</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113</a:t>
            </a:fld>
            <a:endParaRPr lang="en-US" dirty="0"/>
          </a:p>
        </p:txBody>
      </p:sp>
      <p:pic>
        <p:nvPicPr>
          <p:cNvPr id="5" name="Content Placeholder 4" descr="https://lh3.googleusercontent.com/-PpH4oB2mxn0/UZlajqELLeI/AAAAAAAAE7o/nj-pVL1vmxU/s800/IMG_4337.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318061750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114</a:t>
            </a:fld>
            <a:endParaRPr lang="en-US" dirty="0"/>
          </a:p>
        </p:txBody>
      </p:sp>
      <p:pic>
        <p:nvPicPr>
          <p:cNvPr id="5" name="Content Placeholder 4" descr="http://cleburnearea.com/irisdaylily/files/2014/10/Slide7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p:spPr>
      </p:pic>
    </p:spTree>
    <p:extLst>
      <p:ext uri="{BB962C8B-B14F-4D97-AF65-F5344CB8AC3E}">
        <p14:creationId xmlns:p14="http://schemas.microsoft.com/office/powerpoint/2010/main" val="283482884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115</a:t>
            </a:fld>
            <a:endParaRPr lang="en-US" dirty="0"/>
          </a:p>
        </p:txBody>
      </p:sp>
      <p:pic>
        <p:nvPicPr>
          <p:cNvPr id="5" name="Content Placeholder 4" descr="http://cleburnearea.com/irisdaylily/files/2014/10/Slide79.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p:spPr>
      </p:pic>
    </p:spTree>
    <p:extLst>
      <p:ext uri="{BB962C8B-B14F-4D97-AF65-F5344CB8AC3E}">
        <p14:creationId xmlns:p14="http://schemas.microsoft.com/office/powerpoint/2010/main" val="13912984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116</a:t>
            </a:fld>
            <a:endParaRPr lang="en-US" dirty="0"/>
          </a:p>
        </p:txBody>
      </p:sp>
      <p:pic>
        <p:nvPicPr>
          <p:cNvPr id="5" name="Content Placeholder 4" descr="http://cleburnearea.com/irisdaylily/files/2014/10/Slide7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p:spPr>
      </p:pic>
    </p:spTree>
    <p:extLst>
      <p:ext uri="{BB962C8B-B14F-4D97-AF65-F5344CB8AC3E}">
        <p14:creationId xmlns:p14="http://schemas.microsoft.com/office/powerpoint/2010/main" val="303645597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irises do you Grow - Why</a:t>
            </a:r>
            <a:endParaRPr lang="en-US" dirty="0"/>
          </a:p>
        </p:txBody>
      </p:sp>
      <p:sp>
        <p:nvSpPr>
          <p:cNvPr id="3" name="Content Placeholder 2"/>
          <p:cNvSpPr>
            <a:spLocks noGrp="1"/>
          </p:cNvSpPr>
          <p:nvPr>
            <p:ph idx="1"/>
          </p:nvPr>
        </p:nvSpPr>
        <p:spPr/>
        <p:txBody>
          <a:bodyPr>
            <a:normAutofit lnSpcReduction="10000"/>
          </a:bodyPr>
          <a:lstStyle/>
          <a:p>
            <a:r>
              <a:rPr lang="en-US" dirty="0" smtClean="0"/>
              <a:t>What have you learned – success or failures of growing different iris?</a:t>
            </a:r>
          </a:p>
          <a:p>
            <a:r>
              <a:rPr lang="en-US" dirty="0" smtClean="0"/>
              <a:t>What works and what does not work?</a:t>
            </a:r>
          </a:p>
          <a:p>
            <a:r>
              <a:rPr lang="en-US" dirty="0" smtClean="0"/>
              <a:t>How does this impact your judging?</a:t>
            </a:r>
          </a:p>
          <a:p>
            <a:pPr lvl="1"/>
            <a:r>
              <a:rPr lang="en-US" dirty="0"/>
              <a:t>Critical to understand the new trends by the hybridizers</a:t>
            </a:r>
          </a:p>
          <a:p>
            <a:r>
              <a:rPr lang="en-US" dirty="0"/>
              <a:t>How do you select the new purchases of iris – is it based on the awards list or the yearly ballot </a:t>
            </a:r>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117</a:t>
            </a:fld>
            <a:endParaRPr lang="en-US" dirty="0"/>
          </a:p>
        </p:txBody>
      </p:sp>
    </p:spTree>
    <p:extLst>
      <p:ext uri="{BB962C8B-B14F-4D97-AF65-F5344CB8AC3E}">
        <p14:creationId xmlns:p14="http://schemas.microsoft.com/office/powerpoint/2010/main" val="268626955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irises do you Grow - Why</a:t>
            </a:r>
            <a:endParaRPr lang="en-US" dirty="0"/>
          </a:p>
        </p:txBody>
      </p:sp>
      <p:sp>
        <p:nvSpPr>
          <p:cNvPr id="3" name="Content Placeholder 2"/>
          <p:cNvSpPr>
            <a:spLocks noGrp="1"/>
          </p:cNvSpPr>
          <p:nvPr>
            <p:ph idx="1"/>
          </p:nvPr>
        </p:nvSpPr>
        <p:spPr/>
        <p:txBody>
          <a:bodyPr>
            <a:normAutofit/>
          </a:bodyPr>
          <a:lstStyle/>
          <a:p>
            <a:r>
              <a:rPr lang="en-US" dirty="0" smtClean="0"/>
              <a:t>How </a:t>
            </a:r>
            <a:r>
              <a:rPr lang="en-US" dirty="0"/>
              <a:t>do you document your reviews?</a:t>
            </a:r>
          </a:p>
          <a:p>
            <a:r>
              <a:rPr lang="en-US" dirty="0"/>
              <a:t>How do you select them?</a:t>
            </a:r>
          </a:p>
          <a:p>
            <a:r>
              <a:rPr lang="en-US" dirty="0"/>
              <a:t>What have you learned with this different iris?</a:t>
            </a:r>
          </a:p>
          <a:p>
            <a:r>
              <a:rPr lang="en-US" dirty="0"/>
              <a:t>How do you handle the cost?</a:t>
            </a:r>
          </a:p>
          <a:p>
            <a:r>
              <a:rPr lang="en-US" dirty="0"/>
              <a:t>Do you buy new introduction or wait a couple of years</a:t>
            </a:r>
            <a:r>
              <a:rPr lang="en-US" dirty="0" smtClean="0"/>
              <a:t>.</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118</a:t>
            </a:fld>
            <a:endParaRPr lang="en-US" dirty="0"/>
          </a:p>
        </p:txBody>
      </p:sp>
    </p:spTree>
    <p:extLst>
      <p:ext uri="{BB962C8B-B14F-4D97-AF65-F5344CB8AC3E}">
        <p14:creationId xmlns:p14="http://schemas.microsoft.com/office/powerpoint/2010/main" val="318234031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List the judging schools attended since July 31, 20xx</a:t>
            </a:r>
            <a:endParaRPr lang="en-US" dirty="0"/>
          </a:p>
        </p:txBody>
      </p:sp>
      <p:sp>
        <p:nvSpPr>
          <p:cNvPr id="3" name="Content Placeholder 2"/>
          <p:cNvSpPr>
            <a:spLocks noGrp="1"/>
          </p:cNvSpPr>
          <p:nvPr>
            <p:ph idx="1"/>
          </p:nvPr>
        </p:nvSpPr>
        <p:spPr/>
        <p:txBody>
          <a:bodyPr/>
          <a:lstStyle/>
          <a:p>
            <a:r>
              <a:rPr lang="en-US" dirty="0" smtClean="0"/>
              <a:t>What do you do with the information?</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119</a:t>
            </a:fld>
            <a:endParaRPr lang="en-US" dirty="0"/>
          </a:p>
        </p:txBody>
      </p:sp>
    </p:spTree>
    <p:extLst>
      <p:ext uri="{BB962C8B-B14F-4D97-AF65-F5344CB8AC3E}">
        <p14:creationId xmlns:p14="http://schemas.microsoft.com/office/powerpoint/2010/main" val="2485705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fontScale="85000" lnSpcReduction="20000"/>
          </a:bodyPr>
          <a:lstStyle/>
          <a:p>
            <a:pPr lvl="0"/>
            <a:r>
              <a:rPr lang="en-US" dirty="0"/>
              <a:t>Before receipt of Request </a:t>
            </a:r>
            <a:r>
              <a:rPr lang="en-US" dirty="0" smtClean="0"/>
              <a:t>to Judge Letter</a:t>
            </a:r>
          </a:p>
          <a:p>
            <a:pPr lvl="1"/>
            <a:r>
              <a:rPr lang="en-US" dirty="0" smtClean="0"/>
              <a:t>(? </a:t>
            </a:r>
            <a:r>
              <a:rPr lang="en-US" dirty="0"/>
              <a:t>-&gt; Request Letter)</a:t>
            </a:r>
          </a:p>
          <a:p>
            <a:pPr lvl="0"/>
            <a:r>
              <a:rPr lang="en-US" dirty="0"/>
              <a:t>After Receipt of Request to Judge </a:t>
            </a:r>
            <a:r>
              <a:rPr lang="en-US" dirty="0" smtClean="0"/>
              <a:t>Letter</a:t>
            </a:r>
          </a:p>
          <a:p>
            <a:pPr lvl="1"/>
            <a:r>
              <a:rPr lang="en-US" dirty="0" smtClean="0"/>
              <a:t>(Request </a:t>
            </a:r>
            <a:r>
              <a:rPr lang="en-US" dirty="0"/>
              <a:t>Letter -&gt; Arrival at Show)</a:t>
            </a:r>
          </a:p>
          <a:p>
            <a:r>
              <a:rPr lang="en-US" dirty="0"/>
              <a:t>Upon Arrival at the Show </a:t>
            </a:r>
          </a:p>
          <a:p>
            <a:pPr lvl="1"/>
            <a:r>
              <a:rPr lang="en-US" dirty="0" smtClean="0"/>
              <a:t>(</a:t>
            </a:r>
            <a:r>
              <a:rPr lang="en-US" dirty="0"/>
              <a:t>Arrival at Show -&gt; </a:t>
            </a:r>
            <a:r>
              <a:rPr lang="en-US" dirty="0" smtClean="0"/>
              <a:t>Walk Around)</a:t>
            </a:r>
          </a:p>
          <a:p>
            <a:pPr lvl="0"/>
            <a:r>
              <a:rPr lang="en-US" dirty="0" smtClean="0"/>
              <a:t>Judging Begins</a:t>
            </a:r>
          </a:p>
          <a:p>
            <a:pPr lvl="1"/>
            <a:r>
              <a:rPr lang="en-US" dirty="0" smtClean="0"/>
              <a:t>(Walk around -&gt; Awarding the 1</a:t>
            </a:r>
            <a:r>
              <a:rPr lang="en-US" baseline="30000" dirty="0" smtClean="0"/>
              <a:t>st</a:t>
            </a:r>
            <a:r>
              <a:rPr lang="en-US" dirty="0" smtClean="0"/>
              <a:t> Ribbon)</a:t>
            </a:r>
          </a:p>
          <a:p>
            <a:pPr lvl="1"/>
            <a:r>
              <a:rPr lang="en-US" dirty="0" smtClean="0"/>
              <a:t>(Pointers &amp; Hints)</a:t>
            </a:r>
            <a:endParaRPr lang="en-US" dirty="0"/>
          </a:p>
          <a:p>
            <a:pPr lvl="0"/>
            <a:r>
              <a:rPr lang="en-US" dirty="0"/>
              <a:t>Selection of Best of Section and Best of Show (Queen of Show</a:t>
            </a:r>
            <a:r>
              <a:rPr lang="en-US" dirty="0" smtClean="0"/>
              <a:t>)</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12</a:t>
            </a:fld>
            <a:endParaRPr lang="en-US" dirty="0"/>
          </a:p>
        </p:txBody>
      </p:sp>
    </p:spTree>
    <p:extLst>
      <p:ext uri="{BB962C8B-B14F-4D97-AF65-F5344CB8AC3E}">
        <p14:creationId xmlns:p14="http://schemas.microsoft.com/office/powerpoint/2010/main" val="48133636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List the judging schools attended since July 31, 20xx</a:t>
            </a:r>
            <a:endParaRPr lang="en-US" dirty="0"/>
          </a:p>
        </p:txBody>
      </p:sp>
      <p:sp>
        <p:nvSpPr>
          <p:cNvPr id="3" name="Content Placeholder 2"/>
          <p:cNvSpPr>
            <a:spLocks noGrp="1"/>
          </p:cNvSpPr>
          <p:nvPr>
            <p:ph idx="1"/>
          </p:nvPr>
        </p:nvSpPr>
        <p:spPr/>
        <p:txBody>
          <a:bodyPr/>
          <a:lstStyle/>
          <a:p>
            <a:r>
              <a:rPr lang="en-US" dirty="0" smtClean="0"/>
              <a:t>You should be reviewing the </a:t>
            </a:r>
            <a:r>
              <a:rPr lang="en-US" dirty="0"/>
              <a:t>past </a:t>
            </a:r>
            <a:r>
              <a:rPr lang="en-US" dirty="0" smtClean="0"/>
              <a:t>year(s) </a:t>
            </a:r>
            <a:r>
              <a:rPr lang="en-US" dirty="0"/>
              <a:t>of training and determine if you are lacking in certain subject area</a:t>
            </a:r>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120</a:t>
            </a:fld>
            <a:endParaRPr lang="en-US" dirty="0"/>
          </a:p>
        </p:txBody>
      </p:sp>
    </p:spTree>
    <p:extLst>
      <p:ext uri="{BB962C8B-B14F-4D97-AF65-F5344CB8AC3E}">
        <p14:creationId xmlns:p14="http://schemas.microsoft.com/office/powerpoint/2010/main" val="52997386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sz="4000" dirty="0" smtClean="0"/>
              <a:t>List the judging schools at which you served as an instructor since July 31 20xx.</a:t>
            </a:r>
            <a:endParaRPr lang="en-US" dirty="0"/>
          </a:p>
        </p:txBody>
      </p:sp>
      <p:sp>
        <p:nvSpPr>
          <p:cNvPr id="3" name="Content Placeholder 2"/>
          <p:cNvSpPr>
            <a:spLocks noGrp="1"/>
          </p:cNvSpPr>
          <p:nvPr>
            <p:ph idx="1"/>
          </p:nvPr>
        </p:nvSpPr>
        <p:spPr>
          <a:xfrm>
            <a:off x="457200" y="2209800"/>
            <a:ext cx="8229600" cy="3916363"/>
          </a:xfrm>
        </p:spPr>
        <p:txBody>
          <a:bodyPr>
            <a:normAutofit fontScale="92500" lnSpcReduction="10000"/>
          </a:bodyPr>
          <a:lstStyle/>
          <a:p>
            <a:r>
              <a:rPr lang="en-US" dirty="0" smtClean="0"/>
              <a:t>Discussion: What areas do you feel comfortable in doing a Judges Training class.</a:t>
            </a:r>
          </a:p>
          <a:p>
            <a:r>
              <a:rPr lang="en-US" dirty="0" smtClean="0"/>
              <a:t>Discuss areas of Judges training you would like to see offered.</a:t>
            </a:r>
          </a:p>
          <a:p>
            <a:r>
              <a:rPr lang="en-US" dirty="0" smtClean="0"/>
              <a:t>Discuss you experiences giving a Judges Training class.</a:t>
            </a:r>
          </a:p>
          <a:p>
            <a:r>
              <a:rPr lang="en-US" dirty="0" smtClean="0"/>
              <a:t>Any </a:t>
            </a:r>
            <a:r>
              <a:rPr lang="en-US" dirty="0"/>
              <a:t>judge should feel confident to present judges training </a:t>
            </a:r>
            <a:r>
              <a:rPr lang="en-US" dirty="0" smtClean="0"/>
              <a:t>classes </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121</a:t>
            </a:fld>
            <a:endParaRPr lang="en-US" dirty="0"/>
          </a:p>
        </p:txBody>
      </p:sp>
    </p:spTree>
    <p:extLst>
      <p:ext uri="{BB962C8B-B14F-4D97-AF65-F5344CB8AC3E}">
        <p14:creationId xmlns:p14="http://schemas.microsoft.com/office/powerpoint/2010/main" val="40945785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English Box? It is fun to share/teach to your peers</a:t>
            </a:r>
            <a:endParaRPr lang="en-US" dirty="0"/>
          </a:p>
        </p:txBody>
      </p:sp>
      <p:sp>
        <p:nvSpPr>
          <p:cNvPr id="4" name="Slide Number Placeholder 3"/>
          <p:cNvSpPr>
            <a:spLocks noGrp="1"/>
          </p:cNvSpPr>
          <p:nvPr>
            <p:ph type="sldNum" sz="quarter" idx="12"/>
          </p:nvPr>
        </p:nvSpPr>
        <p:spPr/>
        <p:txBody>
          <a:bodyPr/>
          <a:lstStyle/>
          <a:p>
            <a:fld id="{9E5A0CD2-287C-4E78-B2D8-6255B2EB1816}" type="slidenum">
              <a:rPr lang="en-US" smtClean="0"/>
              <a:t>122</a:t>
            </a:fld>
            <a:endParaRPr lang="en-US" dirty="0"/>
          </a:p>
        </p:txBody>
      </p:sp>
      <p:pic>
        <p:nvPicPr>
          <p:cNvPr id="15362" name="Picture 2" descr="C:\Users\Al\Pictures\Judge Traiing, CA May 2013\IMG_51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2795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 List apprentice tutoring you did since July 31, 20xx.  </a:t>
            </a:r>
            <a:endParaRPr lang="en-US" dirty="0"/>
          </a:p>
        </p:txBody>
      </p:sp>
      <p:sp>
        <p:nvSpPr>
          <p:cNvPr id="3" name="Content Placeholder 2"/>
          <p:cNvSpPr>
            <a:spLocks noGrp="1"/>
          </p:cNvSpPr>
          <p:nvPr>
            <p:ph idx="1"/>
          </p:nvPr>
        </p:nvSpPr>
        <p:spPr/>
        <p:txBody>
          <a:bodyPr/>
          <a:lstStyle/>
          <a:p>
            <a:r>
              <a:rPr lang="en-US" dirty="0" smtClean="0"/>
              <a:t>There </a:t>
            </a:r>
            <a:r>
              <a:rPr lang="en-US" dirty="0"/>
              <a:t>is something of a thrill to be asked to mentor an up and coming budding judge.</a:t>
            </a:r>
          </a:p>
          <a:p>
            <a:r>
              <a:rPr lang="en-US" dirty="0" smtClean="0"/>
              <a:t>Must </a:t>
            </a:r>
            <a:r>
              <a:rPr lang="en-US" dirty="0"/>
              <a:t>give them a positive feeling that we care.</a:t>
            </a:r>
          </a:p>
          <a:p>
            <a:r>
              <a:rPr lang="en-US" dirty="0" smtClean="0"/>
              <a:t> We have a very valuable and time tested experience to share.</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123</a:t>
            </a:fld>
            <a:endParaRPr lang="en-US" dirty="0"/>
          </a:p>
        </p:txBody>
      </p:sp>
    </p:spTree>
    <p:extLst>
      <p:ext uri="{BB962C8B-B14F-4D97-AF65-F5344CB8AC3E}">
        <p14:creationId xmlns:p14="http://schemas.microsoft.com/office/powerpoint/2010/main" val="9518534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#9 List activities in which you have participated that helped to promote irises and AIS.</a:t>
            </a:r>
            <a:endParaRPr lang="en-US" sz="3200" dirty="0"/>
          </a:p>
        </p:txBody>
      </p:sp>
      <p:sp>
        <p:nvSpPr>
          <p:cNvPr id="3" name="Content Placeholder 2"/>
          <p:cNvSpPr>
            <a:spLocks noGrp="1"/>
          </p:cNvSpPr>
          <p:nvPr>
            <p:ph idx="1"/>
          </p:nvPr>
        </p:nvSpPr>
        <p:spPr/>
        <p:txBody>
          <a:bodyPr/>
          <a:lstStyle/>
          <a:p>
            <a:r>
              <a:rPr lang="en-US" dirty="0" smtClean="0"/>
              <a:t>Give some examples!</a:t>
            </a:r>
          </a:p>
          <a:p>
            <a:r>
              <a:rPr lang="en-US" dirty="0" smtClean="0"/>
              <a:t>Why is this important?</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124</a:t>
            </a:fld>
            <a:endParaRPr lang="en-US" dirty="0"/>
          </a:p>
        </p:txBody>
      </p:sp>
    </p:spTree>
    <p:extLst>
      <p:ext uri="{BB962C8B-B14F-4D97-AF65-F5344CB8AC3E}">
        <p14:creationId xmlns:p14="http://schemas.microsoft.com/office/powerpoint/2010/main" val="273568906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#9 List activities in which you have participated that helped to promote irises and AIS.</a:t>
            </a:r>
            <a:endParaRPr lang="en-US" sz="3200" dirty="0"/>
          </a:p>
        </p:txBody>
      </p:sp>
      <p:sp>
        <p:nvSpPr>
          <p:cNvPr id="3" name="Content Placeholder 2"/>
          <p:cNvSpPr>
            <a:spLocks noGrp="1"/>
          </p:cNvSpPr>
          <p:nvPr>
            <p:ph idx="1"/>
          </p:nvPr>
        </p:nvSpPr>
        <p:spPr/>
        <p:txBody>
          <a:bodyPr/>
          <a:lstStyle/>
          <a:p>
            <a:r>
              <a:rPr lang="en-US" smtClean="0"/>
              <a:t>Give some examples!</a:t>
            </a:r>
            <a:endParaRPr lang="en-US" dirty="0"/>
          </a:p>
          <a:p>
            <a:r>
              <a:rPr lang="en-US" dirty="0" smtClean="0"/>
              <a:t>Served </a:t>
            </a:r>
            <a:r>
              <a:rPr lang="en-US" dirty="0"/>
              <a:t>as an office in local affiliate, or section, or AIS.</a:t>
            </a:r>
          </a:p>
          <a:p>
            <a:r>
              <a:rPr lang="en-US" dirty="0" smtClean="0"/>
              <a:t>Give </a:t>
            </a:r>
            <a:r>
              <a:rPr lang="en-US" dirty="0"/>
              <a:t>talks to local garden clubs or school</a:t>
            </a:r>
          </a:p>
          <a:p>
            <a:r>
              <a:rPr lang="en-US" dirty="0" smtClean="0"/>
              <a:t> </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125</a:t>
            </a:fld>
            <a:endParaRPr lang="en-US" dirty="0"/>
          </a:p>
        </p:txBody>
      </p:sp>
    </p:spTree>
    <p:extLst>
      <p:ext uri="{BB962C8B-B14F-4D97-AF65-F5344CB8AC3E}">
        <p14:creationId xmlns:p14="http://schemas.microsoft.com/office/powerpoint/2010/main" val="72925508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 time</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126</a:t>
            </a:fld>
            <a:endParaRPr lang="en-US" dirty="0"/>
          </a:p>
        </p:txBody>
      </p:sp>
      <p:pic>
        <p:nvPicPr>
          <p:cNvPr id="2050" name="Picture 2" descr="C:\Users\Al\Pictures\Christmas 2004\DSC0001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39352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AIS </a:t>
            </a:r>
            <a:r>
              <a:rPr lang="en-US" dirty="0" smtClean="0"/>
              <a:t>R&amp;I (Registration </a:t>
            </a:r>
            <a:r>
              <a:rPr lang="en-US" dirty="0" smtClean="0"/>
              <a:t>and </a:t>
            </a:r>
            <a:r>
              <a:rPr lang="en-US" dirty="0" smtClean="0"/>
              <a:t>Introduction) and Checklists</a:t>
            </a:r>
            <a:endParaRPr lang="en-US" dirty="0"/>
          </a:p>
        </p:txBody>
      </p:sp>
      <p:sp>
        <p:nvSpPr>
          <p:cNvPr id="5" name="Subtitle 4"/>
          <p:cNvSpPr>
            <a:spLocks noGrp="1"/>
          </p:cNvSpPr>
          <p:nvPr>
            <p:ph type="subTitle" idx="1"/>
          </p:nvPr>
        </p:nvSpPr>
        <p:spPr/>
        <p:txBody>
          <a:bodyPr/>
          <a:lstStyle/>
          <a:p>
            <a:r>
              <a:rPr lang="en-US" dirty="0" smtClean="0"/>
              <a:t>De-Myth the AIS R&amp;I - Checklists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127</a:t>
            </a:fld>
            <a:endParaRPr lang="en-US" dirty="0"/>
          </a:p>
        </p:txBody>
      </p:sp>
    </p:spTree>
    <p:extLst>
      <p:ext uri="{BB962C8B-B14F-4D97-AF65-F5344CB8AC3E}">
        <p14:creationId xmlns:p14="http://schemas.microsoft.com/office/powerpoint/2010/main" val="74631214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AIS Registrar</a:t>
            </a:r>
            <a:endParaRPr lang="en-US" dirty="0"/>
          </a:p>
        </p:txBody>
      </p:sp>
      <p:sp>
        <p:nvSpPr>
          <p:cNvPr id="3" name="Content Placeholder 2"/>
          <p:cNvSpPr>
            <a:spLocks noGrp="1"/>
          </p:cNvSpPr>
          <p:nvPr>
            <p:ph idx="1"/>
          </p:nvPr>
        </p:nvSpPr>
        <p:spPr/>
        <p:txBody>
          <a:bodyPr/>
          <a:lstStyle/>
          <a:p>
            <a:r>
              <a:rPr lang="en-US" sz="2800" dirty="0">
                <a:latin typeface="Times New Roman" pitchFamily="18" charset="0"/>
                <a:cs typeface="Times New Roman" pitchFamily="18" charset="0"/>
              </a:rPr>
              <a:t>The AIS Registrar is the worldwide registration authority for cultivated non-bulbous irises. </a:t>
            </a:r>
            <a:endParaRPr lang="en-US" sz="2800" dirty="0" smtClean="0">
              <a:latin typeface="Times New Roman" pitchFamily="18" charset="0"/>
              <a:cs typeface="Times New Roman" pitchFamily="18" charset="0"/>
            </a:endParaRPr>
          </a:p>
          <a:p>
            <a:r>
              <a:rPr lang="en-US" sz="2800" dirty="0">
                <a:latin typeface="Times New Roman" pitchFamily="18" charset="0"/>
                <a:cs typeface="Times New Roman" pitchFamily="18" charset="0"/>
              </a:rPr>
              <a:t>R</a:t>
            </a:r>
            <a:r>
              <a:rPr lang="en-US" sz="2800" dirty="0" smtClean="0">
                <a:latin typeface="Times New Roman" pitchFamily="18" charset="0"/>
                <a:cs typeface="Times New Roman" pitchFamily="18" charset="0"/>
              </a:rPr>
              <a:t>egistration and Introduction - Annual </a:t>
            </a:r>
          </a:p>
          <a:p>
            <a:r>
              <a:rPr lang="en-US" sz="2800" dirty="0" smtClean="0">
                <a:latin typeface="Times New Roman" pitchFamily="18" charset="0"/>
                <a:cs typeface="Times New Roman" pitchFamily="18" charset="0"/>
              </a:rPr>
              <a:t>Iris Checklist – Decade listing</a:t>
            </a:r>
          </a:p>
          <a:p>
            <a:pPr lvl="1"/>
            <a:r>
              <a:rPr lang="en-US" sz="2400" dirty="0" smtClean="0">
                <a:latin typeface="Times New Roman" pitchFamily="18" charset="0"/>
                <a:cs typeface="Times New Roman" pitchFamily="18" charset="0"/>
              </a:rPr>
              <a:t>Corrected version</a:t>
            </a:r>
          </a:p>
          <a:p>
            <a:r>
              <a:rPr lang="en-US" sz="2800" dirty="0" smtClean="0">
                <a:latin typeface="Times New Roman" pitchFamily="18" charset="0"/>
                <a:cs typeface="Times New Roman" pitchFamily="18" charset="0"/>
              </a:rPr>
              <a:t>Registration and Instructions/Regulations</a:t>
            </a:r>
          </a:p>
          <a:p>
            <a:r>
              <a:rPr lang="en-US" sz="2800" dirty="0"/>
              <a:t>For all classes of irises EXCEPT bulbous </a:t>
            </a:r>
            <a:r>
              <a:rPr lang="en-US" sz="2800" dirty="0" smtClean="0"/>
              <a:t>irises</a:t>
            </a:r>
            <a:r>
              <a:rPr lang="en-US" sz="2800" dirty="0"/>
              <a:t>.</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B77A112-4B4E-4A9C-93DF-089D6F2811F8}" type="slidenum">
              <a:rPr lang="en-US" smtClean="0"/>
              <a:t>128</a:t>
            </a:fld>
            <a:endParaRPr lang="en-US" dirty="0"/>
          </a:p>
        </p:txBody>
      </p:sp>
    </p:spTree>
    <p:extLst>
      <p:ext uri="{BB962C8B-B14F-4D97-AF65-F5344CB8AC3E}">
        <p14:creationId xmlns:p14="http://schemas.microsoft.com/office/powerpoint/2010/main" val="150595739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AIS Registrar</a:t>
            </a:r>
            <a:endParaRPr lang="en-US" dirty="0"/>
          </a:p>
        </p:txBody>
      </p:sp>
      <p:sp>
        <p:nvSpPr>
          <p:cNvPr id="3" name="Content Placeholder 2"/>
          <p:cNvSpPr>
            <a:spLocks noGrp="1"/>
          </p:cNvSpPr>
          <p:nvPr>
            <p:ph idx="1"/>
          </p:nvPr>
        </p:nvSpPr>
        <p:spPr/>
        <p:txBody>
          <a:bodyPr>
            <a:normAutofit/>
          </a:bodyPr>
          <a:lstStyle/>
          <a:p>
            <a:r>
              <a:rPr lang="en-US" dirty="0"/>
              <a:t>In 1929 the first hardbound Check List was published by the American Iris Society and the issuance of a new Check List every ten years has become a tradition. </a:t>
            </a:r>
            <a:endParaRPr lang="en-US" dirty="0" smtClean="0"/>
          </a:p>
          <a:p>
            <a:r>
              <a:rPr lang="en-US" dirty="0" smtClean="0"/>
              <a:t>Beginning </a:t>
            </a:r>
            <a:r>
              <a:rPr lang="en-US" dirty="0"/>
              <a:t>with the 1949 Check List, each ten-year book incorporates the information contained in the Registrations and Introductions for that decade.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B77A112-4B4E-4A9C-93DF-089D6F2811F8}" type="slidenum">
              <a:rPr lang="en-US" smtClean="0"/>
              <a:t>129</a:t>
            </a:fld>
            <a:endParaRPr lang="en-US" dirty="0"/>
          </a:p>
        </p:txBody>
      </p:sp>
    </p:spTree>
    <p:extLst>
      <p:ext uri="{BB962C8B-B14F-4D97-AF65-F5344CB8AC3E}">
        <p14:creationId xmlns:p14="http://schemas.microsoft.com/office/powerpoint/2010/main" val="27066220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lvl="0"/>
            <a:r>
              <a:rPr lang="en-US" dirty="0" smtClean="0"/>
              <a:t>Before receipt of Request Letter</a:t>
            </a:r>
            <a:br>
              <a:rPr lang="en-US" dirty="0" smtClean="0"/>
            </a:br>
            <a:r>
              <a:rPr lang="en-US" dirty="0" smtClean="0"/>
              <a:t/>
            </a:r>
            <a:br>
              <a:rPr lang="en-US" dirty="0" smtClean="0"/>
            </a:br>
            <a:endParaRPr lang="en-US" dirty="0"/>
          </a:p>
        </p:txBody>
      </p:sp>
      <p:sp>
        <p:nvSpPr>
          <p:cNvPr id="3" name="Content Placeholder 2"/>
          <p:cNvSpPr>
            <a:spLocks noGrp="1"/>
          </p:cNvSpPr>
          <p:nvPr>
            <p:ph type="subTitle" idx="1"/>
          </p:nvPr>
        </p:nvSpPr>
        <p:spPr/>
        <p:txBody>
          <a:bodyPr/>
          <a:lstStyle/>
          <a:p>
            <a:pPr lvl="1"/>
            <a:r>
              <a:rPr lang="en-US" dirty="0" smtClean="0"/>
              <a:t>(? -&gt; Request Letter)</a:t>
            </a:r>
          </a:p>
          <a:p>
            <a:endParaRPr lang="en-US" dirty="0"/>
          </a:p>
        </p:txBody>
      </p:sp>
      <p:sp>
        <p:nvSpPr>
          <p:cNvPr id="5" name="Slide Number Placeholder 4"/>
          <p:cNvSpPr>
            <a:spLocks noGrp="1"/>
          </p:cNvSpPr>
          <p:nvPr>
            <p:ph type="sldNum" sz="quarter" idx="12"/>
          </p:nvPr>
        </p:nvSpPr>
        <p:spPr/>
        <p:txBody>
          <a:bodyPr/>
          <a:lstStyle/>
          <a:p>
            <a:fld id="{4F18EBFA-DC17-4203-9685-8ECDA8A965B5}" type="slidenum">
              <a:rPr lang="en-US" smtClean="0"/>
              <a:t>13</a:t>
            </a:fld>
            <a:endParaRPr lang="en-US" dirty="0"/>
          </a:p>
        </p:txBody>
      </p:sp>
    </p:spTree>
    <p:extLst>
      <p:ext uri="{BB962C8B-B14F-4D97-AF65-F5344CB8AC3E}">
        <p14:creationId xmlns:p14="http://schemas.microsoft.com/office/powerpoint/2010/main" val="205838108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AIS Registrar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Some </a:t>
            </a:r>
            <a:r>
              <a:rPr lang="en-US" dirty="0"/>
              <a:t>descriptions are reworded or reformatted slightly for clarity and consistency. </a:t>
            </a:r>
            <a:endParaRPr lang="en-US" dirty="0" smtClean="0"/>
          </a:p>
          <a:p>
            <a:r>
              <a:rPr lang="en-US" dirty="0" smtClean="0"/>
              <a:t>Minor </a:t>
            </a:r>
            <a:r>
              <a:rPr lang="en-US" dirty="0"/>
              <a:t>typographical corrections are made and if additional parental information has been made available, parentages are augmented or restated. </a:t>
            </a:r>
            <a:endParaRPr lang="en-US" dirty="0" smtClean="0"/>
          </a:p>
          <a:p>
            <a:r>
              <a:rPr lang="en-US" dirty="0" smtClean="0"/>
              <a:t>Some </a:t>
            </a:r>
            <a:r>
              <a:rPr lang="en-US" dirty="0"/>
              <a:t>registrations appearing in annual reports may be deleted if the hybridizer has stated that no stock was distributed, stock of the plant destroyed, and the name does not appear in later breeding records. </a:t>
            </a: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B77A112-4B4E-4A9C-93DF-089D6F2811F8}" type="slidenum">
              <a:rPr lang="en-US" smtClean="0"/>
              <a:t>130</a:t>
            </a:fld>
            <a:endParaRPr lang="en-US" dirty="0"/>
          </a:p>
        </p:txBody>
      </p:sp>
    </p:spTree>
    <p:extLst>
      <p:ext uri="{BB962C8B-B14F-4D97-AF65-F5344CB8AC3E}">
        <p14:creationId xmlns:p14="http://schemas.microsoft.com/office/powerpoint/2010/main" val="30331488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AIS Registrar</a:t>
            </a:r>
            <a:endParaRPr lang="en-US" dirty="0"/>
          </a:p>
        </p:txBody>
      </p:sp>
      <p:sp>
        <p:nvSpPr>
          <p:cNvPr id="3" name="Content Placeholder 2"/>
          <p:cNvSpPr>
            <a:spLocks noGrp="1"/>
          </p:cNvSpPr>
          <p:nvPr>
            <p:ph idx="1"/>
          </p:nvPr>
        </p:nvSpPr>
        <p:spPr/>
        <p:txBody>
          <a:bodyPr>
            <a:normAutofit/>
          </a:bodyPr>
          <a:lstStyle/>
          <a:p>
            <a:r>
              <a:rPr lang="en-US" dirty="0" smtClean="0"/>
              <a:t>When </a:t>
            </a:r>
            <a:r>
              <a:rPr lang="en-US" dirty="0"/>
              <a:t>discrepancies appear between what was printed in an R&amp;I and what appears in the Check List, the Check List entries should be presumed to be more accurate. </a:t>
            </a: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B77A112-4B4E-4A9C-93DF-089D6F2811F8}" type="slidenum">
              <a:rPr lang="en-US" smtClean="0"/>
              <a:t>131</a:t>
            </a:fld>
            <a:endParaRPr lang="en-US" dirty="0"/>
          </a:p>
        </p:txBody>
      </p:sp>
    </p:spTree>
    <p:extLst>
      <p:ext uri="{BB962C8B-B14F-4D97-AF65-F5344CB8AC3E}">
        <p14:creationId xmlns:p14="http://schemas.microsoft.com/office/powerpoint/2010/main" val="193649317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Times New Roman" pitchFamily="18" charset="0"/>
                <a:cs typeface="Times New Roman" pitchFamily="18" charset="0"/>
              </a:rPr>
              <a:t>Reading Entries </a:t>
            </a:r>
            <a:r>
              <a:rPr lang="en-US" sz="3600" dirty="0">
                <a:latin typeface="Times New Roman" pitchFamily="18" charset="0"/>
                <a:cs typeface="Times New Roman" pitchFamily="18" charset="0"/>
              </a:rPr>
              <a:t>in the </a:t>
            </a:r>
            <a:r>
              <a:rPr lang="en-US" sz="3600" dirty="0" smtClean="0">
                <a:latin typeface="Times New Roman" pitchFamily="18" charset="0"/>
                <a:cs typeface="Times New Roman" pitchFamily="18" charset="0"/>
              </a:rPr>
              <a:t>Checklist/R&amp;I</a:t>
            </a:r>
            <a:endParaRPr lang="en-US" dirty="0"/>
          </a:p>
        </p:txBody>
      </p:sp>
      <p:sp>
        <p:nvSpPr>
          <p:cNvPr id="3" name="Content Placeholder 2"/>
          <p:cNvSpPr>
            <a:spLocks noGrp="1"/>
          </p:cNvSpPr>
          <p:nvPr>
            <p:ph idx="1"/>
          </p:nvPr>
        </p:nvSpPr>
        <p:spPr/>
        <p:txBody>
          <a:bodyPr/>
          <a:lstStyle/>
          <a:p>
            <a:r>
              <a:rPr lang="en-US" b="1" dirty="0"/>
              <a:t>Name of Variety</a:t>
            </a:r>
            <a:r>
              <a:rPr lang="en-US" dirty="0"/>
              <a:t> (Hybridizer, year of registration). Seedling number, if available. Classification of iris, height in inches (and centimeters), season of bloom compared to others of the same classification. Description. Parentage, introducer and year of introduction, if introduced.</a:t>
            </a:r>
          </a:p>
        </p:txBody>
      </p:sp>
      <p:sp>
        <p:nvSpPr>
          <p:cNvPr id="4" name="Slide Number Placeholder 3"/>
          <p:cNvSpPr>
            <a:spLocks noGrp="1"/>
          </p:cNvSpPr>
          <p:nvPr>
            <p:ph type="sldNum" sz="quarter" idx="12"/>
          </p:nvPr>
        </p:nvSpPr>
        <p:spPr/>
        <p:txBody>
          <a:bodyPr/>
          <a:lstStyle/>
          <a:p>
            <a:fld id="{BB77A112-4B4E-4A9C-93DF-089D6F2811F8}" type="slidenum">
              <a:rPr lang="en-US" smtClean="0"/>
              <a:t>132</a:t>
            </a:fld>
            <a:endParaRPr lang="en-US" dirty="0"/>
          </a:p>
        </p:txBody>
      </p:sp>
    </p:spTree>
    <p:extLst>
      <p:ext uri="{BB962C8B-B14F-4D97-AF65-F5344CB8AC3E}">
        <p14:creationId xmlns:p14="http://schemas.microsoft.com/office/powerpoint/2010/main" val="287837273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lnSpcReduction="10000"/>
          </a:bodyPr>
          <a:lstStyle/>
          <a:p>
            <a:r>
              <a:rPr lang="en-US" dirty="0"/>
              <a:t>Introduction is the offering for sale to the public. Catalogs, printed lists, and advertisements in the American Iris Society Bulletin are acceptable means of introduction</a:t>
            </a:r>
            <a:r>
              <a:rPr lang="en-US" dirty="0" smtClean="0"/>
              <a:t>.</a:t>
            </a:r>
          </a:p>
          <a:p>
            <a:r>
              <a:rPr lang="en-US" dirty="0" smtClean="0"/>
              <a:t>It </a:t>
            </a:r>
            <a:r>
              <a:rPr lang="en-US" dirty="0"/>
              <a:t>is a requisite of awards of the Society above that of High Commendation. A variety is not eligible for listing on the awards ballot until after it has been recorded as introduced by the Registrar-Recorder. </a:t>
            </a:r>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133</a:t>
            </a:fld>
            <a:endParaRPr lang="en-US" dirty="0"/>
          </a:p>
        </p:txBody>
      </p:sp>
    </p:spTree>
    <p:extLst>
      <p:ext uri="{BB962C8B-B14F-4D97-AF65-F5344CB8AC3E}">
        <p14:creationId xmlns:p14="http://schemas.microsoft.com/office/powerpoint/2010/main" val="119393214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Great </a:t>
            </a:r>
            <a:r>
              <a:rPr lang="en-US" b="1" dirty="0"/>
              <a:t>Grins </a:t>
            </a:r>
            <a:r>
              <a:rPr lang="en-US" b="1" dirty="0" err="1" smtClean="0"/>
              <a:t>Gordan</a:t>
            </a:r>
            <a:endParaRPr lang="en-US" dirty="0"/>
          </a:p>
        </p:txBody>
      </p:sp>
      <p:sp>
        <p:nvSpPr>
          <p:cNvPr id="4" name="Content Placeholder 3"/>
          <p:cNvSpPr>
            <a:spLocks noGrp="1"/>
          </p:cNvSpPr>
          <p:nvPr>
            <p:ph sz="half" idx="2"/>
          </p:nvPr>
        </p:nvSpPr>
        <p:spPr/>
        <p:txBody>
          <a:bodyPr>
            <a:normAutofit fontScale="92500" lnSpcReduction="20000"/>
          </a:bodyPr>
          <a:lstStyle/>
          <a:p>
            <a:pPr marL="0" indent="0">
              <a:buNone/>
            </a:pPr>
            <a:r>
              <a:rPr lang="en-US" dirty="0" smtClean="0"/>
              <a:t>(</a:t>
            </a:r>
            <a:r>
              <a:rPr lang="en-US" dirty="0"/>
              <a:t>Tom Burseen, registered 2004). Seedling 99-580A. TB, height 38" (97 cm), mid season bloom. Standards and style arms light shell pink (RHS 37D); falls </a:t>
            </a:r>
            <a:r>
              <a:rPr lang="en-US" dirty="0" err="1"/>
              <a:t>indian</a:t>
            </a:r>
            <a:r>
              <a:rPr lang="en-US" dirty="0"/>
              <a:t> pink (179C), darker top half, washed cream at edges, flared; beards scarlet (43B), shell pink flounces; ruffled; slight spicy fragrance. </a:t>
            </a:r>
            <a:r>
              <a:rPr lang="en-US" dirty="0">
                <a:hlinkClick r:id="rId2"/>
              </a:rPr>
              <a:t>'Heartbreak Hotel'</a:t>
            </a:r>
            <a:r>
              <a:rPr lang="en-US" dirty="0"/>
              <a:t> X </a:t>
            </a:r>
            <a:r>
              <a:rPr lang="en-US" dirty="0">
                <a:hlinkClick r:id="rId3"/>
              </a:rPr>
              <a:t>'Cookie Combo'</a:t>
            </a:r>
            <a:r>
              <a:rPr lang="en-US" dirty="0"/>
              <a:t>. Burseen 2005</a:t>
            </a:r>
          </a:p>
        </p:txBody>
      </p:sp>
      <p:pic>
        <p:nvPicPr>
          <p:cNvPr id="5" name="Content Placeholder 4" descr="http://wiki.irises.org/pub/TbFthruJ/TbGreatGrinsGordan/greatgrinsgordonSM.jpg"/>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836676" y="2262981"/>
            <a:ext cx="3279648" cy="3200400"/>
          </a:xfrm>
          <a:prstGeom prst="rect">
            <a:avLst/>
          </a:prstGeom>
          <a:noFill/>
          <a:ln>
            <a:noFill/>
          </a:ln>
        </p:spPr>
      </p:pic>
      <p:sp>
        <p:nvSpPr>
          <p:cNvPr id="3" name="Slide Number Placeholder 2"/>
          <p:cNvSpPr>
            <a:spLocks noGrp="1"/>
          </p:cNvSpPr>
          <p:nvPr>
            <p:ph type="sldNum" sz="quarter" idx="12"/>
          </p:nvPr>
        </p:nvSpPr>
        <p:spPr/>
        <p:txBody>
          <a:bodyPr/>
          <a:lstStyle/>
          <a:p>
            <a:fld id="{BB77A112-4B4E-4A9C-93DF-089D6F2811F8}" type="slidenum">
              <a:rPr lang="en-US" smtClean="0"/>
              <a:t>134</a:t>
            </a:fld>
            <a:endParaRPr lang="en-US" dirty="0"/>
          </a:p>
        </p:txBody>
      </p:sp>
    </p:spTree>
    <p:extLst>
      <p:ext uri="{BB962C8B-B14F-4D97-AF65-F5344CB8AC3E}">
        <p14:creationId xmlns:p14="http://schemas.microsoft.com/office/powerpoint/2010/main" val="337551720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Classification Designations</a:t>
            </a:r>
            <a:r>
              <a:rPr lang="en-US" dirty="0"/>
              <a:t/>
            </a:r>
            <a:br>
              <a:rPr lang="en-US" dirty="0"/>
            </a:br>
            <a:endParaRPr lang="en-US" dirty="0"/>
          </a:p>
        </p:txBody>
      </p:sp>
      <p:sp>
        <p:nvSpPr>
          <p:cNvPr id="5" name="Content Placeholder 4"/>
          <p:cNvSpPr>
            <a:spLocks noGrp="1"/>
          </p:cNvSpPr>
          <p:nvPr>
            <p:ph sz="half" idx="1"/>
          </p:nvPr>
        </p:nvSpPr>
        <p:spPr/>
        <p:txBody>
          <a:bodyPr>
            <a:normAutofit fontScale="77500" lnSpcReduction="20000"/>
          </a:bodyPr>
          <a:lstStyle/>
          <a:p>
            <a:r>
              <a:rPr lang="en-US" dirty="0" smtClean="0"/>
              <a:t>AB </a:t>
            </a:r>
            <a:r>
              <a:rPr lang="en-US" dirty="0"/>
              <a:t>= Arilbred;  </a:t>
            </a:r>
            <a:endParaRPr lang="en-US" dirty="0" smtClean="0"/>
          </a:p>
          <a:p>
            <a:r>
              <a:rPr lang="en-US" dirty="0" smtClean="0"/>
              <a:t>AR </a:t>
            </a:r>
            <a:r>
              <a:rPr lang="en-US" dirty="0"/>
              <a:t>= Aril;  </a:t>
            </a:r>
            <a:endParaRPr lang="en-US" dirty="0" smtClean="0"/>
          </a:p>
          <a:p>
            <a:r>
              <a:rPr lang="en-US" dirty="0" smtClean="0"/>
              <a:t>BB </a:t>
            </a:r>
            <a:r>
              <a:rPr lang="en-US" dirty="0"/>
              <a:t>= Border Bearded;  </a:t>
            </a:r>
            <a:endParaRPr lang="en-US" dirty="0" smtClean="0"/>
          </a:p>
          <a:p>
            <a:r>
              <a:rPr lang="en-US" dirty="0" smtClean="0"/>
              <a:t>CA </a:t>
            </a:r>
            <a:r>
              <a:rPr lang="en-US" dirty="0"/>
              <a:t>= Californicae (Pacific Coast Natives)</a:t>
            </a:r>
          </a:p>
          <a:p>
            <a:r>
              <a:rPr lang="en-US" dirty="0"/>
              <a:t>IB = Intermediate Bearded; </a:t>
            </a:r>
            <a:endParaRPr lang="en-US" dirty="0" smtClean="0"/>
          </a:p>
          <a:p>
            <a:r>
              <a:rPr lang="en-US" dirty="0" smtClean="0"/>
              <a:t>JI </a:t>
            </a:r>
            <a:r>
              <a:rPr lang="en-US" dirty="0"/>
              <a:t>= Japanese;   </a:t>
            </a:r>
            <a:endParaRPr lang="en-US" dirty="0" smtClean="0"/>
          </a:p>
          <a:p>
            <a:r>
              <a:rPr lang="en-US" dirty="0" smtClean="0"/>
              <a:t>LA </a:t>
            </a:r>
            <a:r>
              <a:rPr lang="en-US" dirty="0"/>
              <a:t>= Louisiana;  </a:t>
            </a:r>
            <a:endParaRPr lang="en-US" dirty="0" smtClean="0"/>
          </a:p>
          <a:p>
            <a:r>
              <a:rPr lang="en-US" dirty="0" smtClean="0"/>
              <a:t>MDB </a:t>
            </a:r>
            <a:r>
              <a:rPr lang="en-US" dirty="0"/>
              <a:t>= Miniature Dwarf Bearded</a:t>
            </a:r>
          </a:p>
          <a:p>
            <a:r>
              <a:rPr lang="en-US" dirty="0"/>
              <a:t>MTB = Miniature Tall Bearded</a:t>
            </a:r>
            <a:r>
              <a:rPr lang="en-US" dirty="0" smtClean="0"/>
              <a:t>;</a:t>
            </a:r>
            <a:endParaRPr lang="en-US" dirty="0"/>
          </a:p>
        </p:txBody>
      </p:sp>
      <p:sp>
        <p:nvSpPr>
          <p:cNvPr id="6" name="Content Placeholder 5"/>
          <p:cNvSpPr>
            <a:spLocks noGrp="1"/>
          </p:cNvSpPr>
          <p:nvPr>
            <p:ph sz="half" idx="2"/>
          </p:nvPr>
        </p:nvSpPr>
        <p:spPr/>
        <p:txBody>
          <a:bodyPr>
            <a:normAutofit fontScale="77500" lnSpcReduction="20000"/>
          </a:bodyPr>
          <a:lstStyle/>
          <a:p>
            <a:r>
              <a:rPr lang="en-US" dirty="0" smtClean="0"/>
              <a:t>OG </a:t>
            </a:r>
            <a:r>
              <a:rPr lang="en-US" dirty="0"/>
              <a:t>= Oncogelia; </a:t>
            </a:r>
            <a:endParaRPr lang="en-US" dirty="0" smtClean="0"/>
          </a:p>
          <a:p>
            <a:r>
              <a:rPr lang="en-US" dirty="0" smtClean="0"/>
              <a:t>OGB </a:t>
            </a:r>
            <a:r>
              <a:rPr lang="en-US" dirty="0"/>
              <a:t>= Oncogeliabred; </a:t>
            </a:r>
            <a:endParaRPr lang="en-US" dirty="0" smtClean="0"/>
          </a:p>
          <a:p>
            <a:r>
              <a:rPr lang="en-US" dirty="0" smtClean="0"/>
              <a:t>OH </a:t>
            </a:r>
            <a:r>
              <a:rPr lang="en-US" dirty="0"/>
              <a:t>= Oncocyclus hybrid;  </a:t>
            </a:r>
            <a:endParaRPr lang="en-US" dirty="0" smtClean="0"/>
          </a:p>
          <a:p>
            <a:r>
              <a:rPr lang="en-US" dirty="0" smtClean="0"/>
              <a:t>RB </a:t>
            </a:r>
            <a:r>
              <a:rPr lang="en-US" dirty="0"/>
              <a:t>= Regeliabred;   </a:t>
            </a:r>
            <a:endParaRPr lang="en-US" dirty="0" smtClean="0"/>
          </a:p>
          <a:p>
            <a:r>
              <a:rPr lang="en-US" dirty="0" smtClean="0"/>
              <a:t>RC </a:t>
            </a:r>
            <a:r>
              <a:rPr lang="en-US" dirty="0"/>
              <a:t>= Regeliocyclus;  </a:t>
            </a:r>
            <a:endParaRPr lang="en-US" dirty="0" smtClean="0"/>
          </a:p>
          <a:p>
            <a:r>
              <a:rPr lang="en-US" dirty="0" smtClean="0"/>
              <a:t>RH </a:t>
            </a:r>
            <a:r>
              <a:rPr lang="en-US" dirty="0"/>
              <a:t>= Regelia hybrid; </a:t>
            </a:r>
            <a:endParaRPr lang="en-US" dirty="0" smtClean="0"/>
          </a:p>
          <a:p>
            <a:r>
              <a:rPr lang="en-US" dirty="0" smtClean="0"/>
              <a:t>SDB </a:t>
            </a:r>
            <a:r>
              <a:rPr lang="en-US" dirty="0"/>
              <a:t>= Standard Dwarf Bearded;   </a:t>
            </a:r>
            <a:endParaRPr lang="en-US" dirty="0" smtClean="0"/>
          </a:p>
          <a:p>
            <a:r>
              <a:rPr lang="en-US" dirty="0" smtClean="0"/>
              <a:t>SIB </a:t>
            </a:r>
            <a:r>
              <a:rPr lang="en-US" dirty="0"/>
              <a:t>= Siberian;  </a:t>
            </a:r>
            <a:endParaRPr lang="en-US" dirty="0" smtClean="0"/>
          </a:p>
          <a:p>
            <a:r>
              <a:rPr lang="en-US" dirty="0" smtClean="0"/>
              <a:t>SPEC </a:t>
            </a:r>
            <a:r>
              <a:rPr lang="en-US" dirty="0"/>
              <a:t>= Species;  </a:t>
            </a:r>
            <a:endParaRPr lang="en-US" dirty="0" smtClean="0"/>
          </a:p>
          <a:p>
            <a:r>
              <a:rPr lang="en-US" dirty="0" smtClean="0"/>
              <a:t>SPEC-X </a:t>
            </a:r>
            <a:r>
              <a:rPr lang="en-US" dirty="0"/>
              <a:t>= Species hybrid; </a:t>
            </a:r>
            <a:endParaRPr lang="en-US" dirty="0" smtClean="0"/>
          </a:p>
          <a:p>
            <a:r>
              <a:rPr lang="en-US" dirty="0" smtClean="0"/>
              <a:t>SPU </a:t>
            </a:r>
            <a:r>
              <a:rPr lang="en-US" dirty="0"/>
              <a:t>= Spuria</a:t>
            </a:r>
          </a:p>
          <a:p>
            <a:r>
              <a:rPr lang="en-US" dirty="0"/>
              <a:t>TB = Tall Bearded</a:t>
            </a:r>
          </a:p>
          <a:p>
            <a:endParaRPr lang="en-US" dirty="0"/>
          </a:p>
        </p:txBody>
      </p:sp>
      <p:sp>
        <p:nvSpPr>
          <p:cNvPr id="4" name="Slide Number Placeholder 3"/>
          <p:cNvSpPr>
            <a:spLocks noGrp="1"/>
          </p:cNvSpPr>
          <p:nvPr>
            <p:ph type="sldNum" sz="quarter" idx="12"/>
          </p:nvPr>
        </p:nvSpPr>
        <p:spPr/>
        <p:txBody>
          <a:bodyPr/>
          <a:lstStyle/>
          <a:p>
            <a:fld id="{BB77A112-4B4E-4A9C-93DF-089D6F2811F8}" type="slidenum">
              <a:rPr lang="en-US" smtClean="0"/>
              <a:t>135</a:t>
            </a:fld>
            <a:endParaRPr lang="en-US" dirty="0"/>
          </a:p>
        </p:txBody>
      </p:sp>
    </p:spTree>
    <p:extLst>
      <p:ext uri="{BB962C8B-B14F-4D97-AF65-F5344CB8AC3E}">
        <p14:creationId xmlns:p14="http://schemas.microsoft.com/office/powerpoint/2010/main" val="169692080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Season designation</a:t>
            </a:r>
            <a:br>
              <a:rPr lang="en-US" i="1" dirty="0" smtClean="0"/>
            </a:br>
            <a:r>
              <a:rPr lang="en-US" sz="2400" i="1" dirty="0" smtClean="0"/>
              <a:t>(These are for the area in which the iris is hybridized)</a:t>
            </a:r>
            <a:endParaRPr lang="en-US" dirty="0"/>
          </a:p>
        </p:txBody>
      </p:sp>
      <p:sp>
        <p:nvSpPr>
          <p:cNvPr id="3" name="Content Placeholder 2"/>
          <p:cNvSpPr>
            <a:spLocks noGrp="1"/>
          </p:cNvSpPr>
          <p:nvPr>
            <p:ph idx="1"/>
          </p:nvPr>
        </p:nvSpPr>
        <p:spPr/>
        <p:txBody>
          <a:bodyPr/>
          <a:lstStyle/>
          <a:p>
            <a:r>
              <a:rPr lang="en-US" dirty="0" smtClean="0"/>
              <a:t>VE </a:t>
            </a:r>
            <a:r>
              <a:rPr lang="en-US" dirty="0"/>
              <a:t>= very early; </a:t>
            </a:r>
            <a:endParaRPr lang="en-US" dirty="0" smtClean="0"/>
          </a:p>
          <a:p>
            <a:r>
              <a:rPr lang="en-US" dirty="0" smtClean="0"/>
              <a:t>E </a:t>
            </a:r>
            <a:r>
              <a:rPr lang="en-US" dirty="0"/>
              <a:t>= early; </a:t>
            </a:r>
            <a:endParaRPr lang="en-US" dirty="0" smtClean="0"/>
          </a:p>
          <a:p>
            <a:r>
              <a:rPr lang="en-US" dirty="0" smtClean="0"/>
              <a:t>M </a:t>
            </a:r>
            <a:r>
              <a:rPr lang="en-US" dirty="0"/>
              <a:t>= midseason; </a:t>
            </a:r>
            <a:endParaRPr lang="en-US" dirty="0" smtClean="0"/>
          </a:p>
          <a:p>
            <a:r>
              <a:rPr lang="en-US" dirty="0" smtClean="0"/>
              <a:t>L </a:t>
            </a:r>
            <a:r>
              <a:rPr lang="en-US" dirty="0"/>
              <a:t>= late; </a:t>
            </a:r>
            <a:endParaRPr lang="en-US" dirty="0" smtClean="0"/>
          </a:p>
          <a:p>
            <a:r>
              <a:rPr lang="en-US" dirty="0" smtClean="0"/>
              <a:t>VL </a:t>
            </a:r>
            <a:r>
              <a:rPr lang="en-US" dirty="0"/>
              <a:t>= very late; </a:t>
            </a:r>
            <a:endParaRPr lang="en-US" dirty="0" smtClean="0"/>
          </a:p>
          <a:p>
            <a:r>
              <a:rPr lang="en-US" dirty="0" smtClean="0"/>
              <a:t>RE </a:t>
            </a:r>
            <a:r>
              <a:rPr lang="en-US" dirty="0"/>
              <a:t>= </a:t>
            </a:r>
            <a:r>
              <a:rPr lang="en-US" dirty="0" err="1"/>
              <a:t>remontant</a:t>
            </a:r>
            <a:r>
              <a:rPr lang="en-US" dirty="0"/>
              <a:t> (tendency to </a:t>
            </a:r>
            <a:r>
              <a:rPr lang="en-US" dirty="0" err="1"/>
              <a:t>rebloom</a:t>
            </a:r>
            <a:r>
              <a:rPr lang="en-US" dirty="0"/>
              <a:t> later in year)</a:t>
            </a:r>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136</a:t>
            </a:fld>
            <a:endParaRPr lang="en-US" dirty="0"/>
          </a:p>
        </p:txBody>
      </p:sp>
    </p:spTree>
    <p:extLst>
      <p:ext uri="{BB962C8B-B14F-4D97-AF65-F5344CB8AC3E}">
        <p14:creationId xmlns:p14="http://schemas.microsoft.com/office/powerpoint/2010/main" val="1512903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Color Abbreviations: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HCC </a:t>
            </a:r>
            <a:r>
              <a:rPr lang="en-US" dirty="0"/>
              <a:t>= Horticultural Colour Chart; </a:t>
            </a:r>
            <a:endParaRPr lang="en-US" dirty="0" smtClean="0"/>
          </a:p>
          <a:p>
            <a:r>
              <a:rPr lang="en-US" dirty="0" smtClean="0"/>
              <a:t>British </a:t>
            </a:r>
            <a:r>
              <a:rPr lang="en-US" dirty="0"/>
              <a:t>Colour Council/Royal Horticultural Society; </a:t>
            </a:r>
            <a:endParaRPr lang="en-US" dirty="0" smtClean="0"/>
          </a:p>
          <a:p>
            <a:r>
              <a:rPr lang="en-US" dirty="0" smtClean="0"/>
              <a:t>M&amp;P </a:t>
            </a:r>
            <a:r>
              <a:rPr lang="en-US" dirty="0"/>
              <a:t>= </a:t>
            </a:r>
            <a:r>
              <a:rPr lang="en-US" dirty="0" err="1"/>
              <a:t>Maerz</a:t>
            </a:r>
            <a:r>
              <a:rPr lang="en-US" dirty="0"/>
              <a:t> &amp; Paul </a:t>
            </a:r>
            <a:r>
              <a:rPr lang="en-US" u="sng" dirty="0"/>
              <a:t>Dictionary of Color</a:t>
            </a:r>
            <a:r>
              <a:rPr lang="en-US" dirty="0"/>
              <a:t>; </a:t>
            </a:r>
            <a:endParaRPr lang="en-US" dirty="0" smtClean="0"/>
          </a:p>
          <a:p>
            <a:r>
              <a:rPr lang="en-US" dirty="0" smtClean="0"/>
              <a:t>RHS </a:t>
            </a:r>
            <a:r>
              <a:rPr lang="en-US" dirty="0"/>
              <a:t>= Royal Horticultural Society Colour Chart.</a:t>
            </a:r>
          </a:p>
          <a:p>
            <a:pPr lvl="1"/>
            <a:r>
              <a:rPr lang="en-US" dirty="0"/>
              <a:t>The most common in recent years </a:t>
            </a:r>
          </a:p>
          <a:p>
            <a:r>
              <a:rPr lang="en-US" dirty="0"/>
              <a:t>If the codes consist of a letter followed by a number (Y4) or a letter followed by a number followed by a letter (Y4D), it is probably a code used by AIS prior to 1950</a:t>
            </a:r>
            <a:r>
              <a:rPr lang="en-US" dirty="0" smtClean="0"/>
              <a:t>.</a:t>
            </a:r>
            <a:endParaRPr lang="en-US" dirty="0"/>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137</a:t>
            </a:fld>
            <a:endParaRPr lang="en-US" dirty="0"/>
          </a:p>
        </p:txBody>
      </p:sp>
    </p:spTree>
    <p:extLst>
      <p:ext uri="{BB962C8B-B14F-4D97-AF65-F5344CB8AC3E}">
        <p14:creationId xmlns:p14="http://schemas.microsoft.com/office/powerpoint/2010/main" val="270511994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Description and parental abbreviations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chr</a:t>
            </a:r>
            <a:r>
              <a:rPr lang="en-US" dirty="0" err="1"/>
              <a:t>.</a:t>
            </a:r>
            <a:r>
              <a:rPr lang="en-US" dirty="0"/>
              <a:t> = chromosome(s); </a:t>
            </a:r>
            <a:endParaRPr lang="en-US" dirty="0" smtClean="0"/>
          </a:p>
          <a:p>
            <a:r>
              <a:rPr lang="en-US" dirty="0" smtClean="0"/>
              <a:t>dip</a:t>
            </a:r>
            <a:r>
              <a:rPr lang="en-US" dirty="0"/>
              <a:t>. = diploid; </a:t>
            </a:r>
            <a:endParaRPr lang="en-US" dirty="0" smtClean="0"/>
          </a:p>
          <a:p>
            <a:r>
              <a:rPr lang="en-US" dirty="0" smtClean="0"/>
              <a:t>F</a:t>
            </a:r>
            <a:r>
              <a:rPr lang="en-US" dirty="0"/>
              <a:t>. = falls; </a:t>
            </a:r>
            <a:endParaRPr lang="en-US" dirty="0" smtClean="0"/>
          </a:p>
          <a:p>
            <a:r>
              <a:rPr lang="en-US" dirty="0" smtClean="0"/>
              <a:t>inv</a:t>
            </a:r>
            <a:r>
              <a:rPr lang="en-US" dirty="0"/>
              <a:t>. = involving; </a:t>
            </a:r>
            <a:endParaRPr lang="en-US" dirty="0" smtClean="0"/>
          </a:p>
          <a:p>
            <a:r>
              <a:rPr lang="en-US" dirty="0" smtClean="0"/>
              <a:t>R</a:t>
            </a:r>
            <a:r>
              <a:rPr lang="en-US" dirty="0"/>
              <a:t>. = Registered; </a:t>
            </a:r>
            <a:endParaRPr lang="en-US" dirty="0" smtClean="0"/>
          </a:p>
          <a:p>
            <a:r>
              <a:rPr lang="en-US" dirty="0" smtClean="0"/>
              <a:t>S</a:t>
            </a:r>
            <a:r>
              <a:rPr lang="en-US" dirty="0"/>
              <a:t>. = standards; </a:t>
            </a:r>
            <a:endParaRPr lang="en-US" dirty="0" smtClean="0"/>
          </a:p>
          <a:p>
            <a:r>
              <a:rPr lang="en-US" dirty="0" err="1" smtClean="0"/>
              <a:t>sdlg</a:t>
            </a:r>
            <a:r>
              <a:rPr lang="en-US" dirty="0"/>
              <a:t>. = seedling; </a:t>
            </a:r>
            <a:endParaRPr lang="en-US" dirty="0" smtClean="0"/>
          </a:p>
          <a:p>
            <a:r>
              <a:rPr lang="en-US" dirty="0" smtClean="0"/>
              <a:t>sib</a:t>
            </a:r>
            <a:r>
              <a:rPr lang="en-US" dirty="0"/>
              <a:t>. = sibling; </a:t>
            </a:r>
            <a:endParaRPr lang="en-US" dirty="0" smtClean="0"/>
          </a:p>
          <a:p>
            <a:r>
              <a:rPr lang="en-US" dirty="0" err="1" smtClean="0"/>
              <a:t>tet</a:t>
            </a:r>
            <a:r>
              <a:rPr lang="en-US" dirty="0"/>
              <a:t>. = </a:t>
            </a:r>
            <a:r>
              <a:rPr lang="en-US" dirty="0" smtClean="0"/>
              <a:t>tetraploid</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138</a:t>
            </a:fld>
            <a:endParaRPr lang="en-US" dirty="0"/>
          </a:p>
        </p:txBody>
      </p:sp>
    </p:spTree>
    <p:extLst>
      <p:ext uri="{BB962C8B-B14F-4D97-AF65-F5344CB8AC3E}">
        <p14:creationId xmlns:p14="http://schemas.microsoft.com/office/powerpoint/2010/main" val="208505234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Parentage</a:t>
            </a:r>
            <a:endParaRPr lang="en-US" dirty="0"/>
          </a:p>
        </p:txBody>
      </p:sp>
      <p:sp>
        <p:nvSpPr>
          <p:cNvPr id="3" name="Content Placeholder 2"/>
          <p:cNvSpPr>
            <a:spLocks noGrp="1"/>
          </p:cNvSpPr>
          <p:nvPr>
            <p:ph idx="1"/>
          </p:nvPr>
        </p:nvSpPr>
        <p:spPr/>
        <p:txBody>
          <a:bodyPr>
            <a:normAutofit fontScale="85000" lnSpcReduction="20000"/>
          </a:bodyPr>
          <a:lstStyle/>
          <a:p>
            <a:r>
              <a:rPr lang="en-US" dirty="0"/>
              <a:t>All parentages contain one large X, which indicates the final cross that was made; everything to the left of the X pertains to the pod (female) parent, everything to the right pertains to the pollen (male) parent. Each set of parentheses ( ) represents one cross of two parents. </a:t>
            </a:r>
          </a:p>
          <a:p>
            <a:r>
              <a:rPr lang="en-US" dirty="0" smtClean="0"/>
              <a:t>Thus</a:t>
            </a:r>
          </a:p>
          <a:p>
            <a:pPr lvl="1"/>
            <a:r>
              <a:rPr lang="en-US" dirty="0" smtClean="0"/>
              <a:t>(</a:t>
            </a:r>
            <a:r>
              <a:rPr lang="en-US" dirty="0"/>
              <a:t>A </a:t>
            </a:r>
            <a:r>
              <a:rPr lang="en-US" dirty="0" smtClean="0"/>
              <a:t>X B</a:t>
            </a:r>
            <a:r>
              <a:rPr lang="en-US" dirty="0"/>
              <a:t>) represents a cross of Plant A as the pod parent, plant B as the pollen parent. </a:t>
            </a:r>
            <a:endParaRPr lang="en-US" dirty="0" smtClean="0"/>
          </a:p>
          <a:p>
            <a:pPr lvl="1"/>
            <a:r>
              <a:rPr lang="en-US" dirty="0" smtClean="0"/>
              <a:t>(</a:t>
            </a:r>
            <a:r>
              <a:rPr lang="en-US" dirty="0"/>
              <a:t>C </a:t>
            </a:r>
            <a:r>
              <a:rPr lang="en-US" dirty="0" smtClean="0"/>
              <a:t>X </a:t>
            </a:r>
            <a:r>
              <a:rPr lang="en-US" dirty="0"/>
              <a:t>(A x B)) represents Plant C as pod parent, a seedling (A x B) as pollen parent. </a:t>
            </a:r>
            <a:endParaRPr lang="en-US" dirty="0" smtClean="0"/>
          </a:p>
          <a:p>
            <a:pPr lvl="1"/>
            <a:r>
              <a:rPr lang="en-US" dirty="0" smtClean="0"/>
              <a:t>Additional </a:t>
            </a:r>
            <a:r>
              <a:rPr lang="en-US" dirty="0"/>
              <a:t>information may be included, such as: 91-42A: (Entourage </a:t>
            </a:r>
            <a:r>
              <a:rPr lang="en-US" dirty="0" smtClean="0"/>
              <a:t>X </a:t>
            </a:r>
            <a:r>
              <a:rPr lang="en-US" dirty="0"/>
              <a:t>Vanity). This means that seedling 91-42A is from (or =) a cross of Entourage (pod) </a:t>
            </a:r>
            <a:r>
              <a:rPr lang="en-US" dirty="0" smtClean="0"/>
              <a:t>X </a:t>
            </a:r>
            <a:r>
              <a:rPr lang="en-US" dirty="0"/>
              <a:t>Vanity (pollen). </a:t>
            </a:r>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139</a:t>
            </a:fld>
            <a:endParaRPr lang="en-US" dirty="0"/>
          </a:p>
        </p:txBody>
      </p:sp>
    </p:spTree>
    <p:extLst>
      <p:ext uri="{BB962C8B-B14F-4D97-AF65-F5344CB8AC3E}">
        <p14:creationId xmlns:p14="http://schemas.microsoft.com/office/powerpoint/2010/main" val="1006003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en-US" dirty="0" smtClean="0"/>
              <a:t>Training and Accreditation Guidelines for Judges in Region 17 American Iris Society</a:t>
            </a:r>
            <a:endParaRPr lang="en-US" dirty="0"/>
          </a:p>
        </p:txBody>
      </p:sp>
      <p:sp>
        <p:nvSpPr>
          <p:cNvPr id="3" name="Content Placeholder 2"/>
          <p:cNvSpPr>
            <a:spLocks noGrp="1"/>
          </p:cNvSpPr>
          <p:nvPr>
            <p:ph idx="1"/>
          </p:nvPr>
        </p:nvSpPr>
        <p:spPr>
          <a:xfrm>
            <a:off x="457200" y="2667000"/>
            <a:ext cx="8229600" cy="3459163"/>
          </a:xfrm>
        </p:spPr>
        <p:txBody>
          <a:bodyPr/>
          <a:lstStyle/>
          <a:p>
            <a:r>
              <a:rPr lang="en-US" dirty="0"/>
              <a:t>Amended 1993, 1995, 2010, </a:t>
            </a:r>
            <a:r>
              <a:rPr lang="en-US" dirty="0" smtClean="0"/>
              <a:t>2011</a:t>
            </a:r>
          </a:p>
          <a:p>
            <a:endParaRPr lang="en-US" dirty="0" smtClean="0"/>
          </a:p>
          <a:p>
            <a:r>
              <a:rPr lang="en-US" dirty="0" smtClean="0"/>
              <a:t>Section 4. Garden/Exhibition Judge: Requirements to Maintain Accredited Status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14</a:t>
            </a:fld>
            <a:endParaRPr lang="en-US" dirty="0"/>
          </a:p>
        </p:txBody>
      </p:sp>
    </p:spTree>
    <p:extLst>
      <p:ext uri="{BB962C8B-B14F-4D97-AF65-F5344CB8AC3E}">
        <p14:creationId xmlns:p14="http://schemas.microsoft.com/office/powerpoint/2010/main" val="231630726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t>
            </a:r>
            <a:r>
              <a:rPr lang="en-US" b="1" dirty="0" err="1"/>
              <a:t>Nucleur</a:t>
            </a:r>
            <a:r>
              <a:rPr lang="en-US" b="1" dirty="0"/>
              <a:t> Nancy'</a:t>
            </a:r>
            <a:r>
              <a:rPr lang="en-US" dirty="0"/>
              <a:t> </a:t>
            </a:r>
          </a:p>
        </p:txBody>
      </p:sp>
      <p:sp>
        <p:nvSpPr>
          <p:cNvPr id="4" name="Content Placeholder 3"/>
          <p:cNvSpPr>
            <a:spLocks noGrp="1"/>
          </p:cNvSpPr>
          <p:nvPr>
            <p:ph sz="half" idx="2"/>
          </p:nvPr>
        </p:nvSpPr>
        <p:spPr/>
        <p:txBody>
          <a:bodyPr>
            <a:normAutofit fontScale="85000" lnSpcReduction="20000"/>
          </a:bodyPr>
          <a:lstStyle/>
          <a:p>
            <a:pPr marL="0" indent="0">
              <a:buNone/>
            </a:pPr>
            <a:r>
              <a:rPr lang="en-US" dirty="0"/>
              <a:t>(Tom Burseen, registered 2003). Seedling 99-444A. TB, height 36" (91 cm), mid season bloom. Standards and style arms cadmium orange (RHS 23B); falls cream edge washed cadmium orange; beards red orange, light tangerine orange (24C) extension ending as large darker tattered flounce; heavily ruffled, flared; slight sweet fragrance. 97-660: (</a:t>
            </a:r>
            <a:r>
              <a:rPr lang="en-US" dirty="0">
                <a:hlinkClick r:id="rId2"/>
              </a:rPr>
              <a:t>'Open Arms'</a:t>
            </a:r>
            <a:r>
              <a:rPr lang="en-US" dirty="0"/>
              <a:t> x </a:t>
            </a:r>
            <a:r>
              <a:rPr lang="en-US" dirty="0">
                <a:hlinkClick r:id="rId3"/>
              </a:rPr>
              <a:t>'Island Dancer'</a:t>
            </a:r>
            <a:r>
              <a:rPr lang="en-US" dirty="0"/>
              <a:t>) X </a:t>
            </a:r>
            <a:r>
              <a:rPr lang="en-US" dirty="0">
                <a:hlinkClick r:id="rId4"/>
              </a:rPr>
              <a:t>'Joan's Party'</a:t>
            </a:r>
            <a:r>
              <a:rPr lang="en-US" dirty="0"/>
              <a:t>. TB's Place 2004.</a:t>
            </a:r>
          </a:p>
        </p:txBody>
      </p:sp>
      <p:pic>
        <p:nvPicPr>
          <p:cNvPr id="5" name="Content Placeholder 4" descr="http://wiki.irises.org/pub/TbKthruO/TbNucleurNancy/NuclearNancy_by_JanLauritzen.jpg"/>
          <p:cNvPicPr>
            <a:picLocks noGrp="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457200" y="2175624"/>
            <a:ext cx="4038600" cy="3375115"/>
          </a:xfrm>
          <a:prstGeom prst="rect">
            <a:avLst/>
          </a:prstGeom>
          <a:noFill/>
          <a:ln>
            <a:noFill/>
          </a:ln>
        </p:spPr>
      </p:pic>
      <p:sp>
        <p:nvSpPr>
          <p:cNvPr id="3" name="Slide Number Placeholder 2"/>
          <p:cNvSpPr>
            <a:spLocks noGrp="1"/>
          </p:cNvSpPr>
          <p:nvPr>
            <p:ph type="sldNum" sz="quarter" idx="12"/>
          </p:nvPr>
        </p:nvSpPr>
        <p:spPr/>
        <p:txBody>
          <a:bodyPr/>
          <a:lstStyle/>
          <a:p>
            <a:fld id="{BB77A112-4B4E-4A9C-93DF-089D6F2811F8}" type="slidenum">
              <a:rPr lang="en-US" smtClean="0"/>
              <a:t>140</a:t>
            </a:fld>
            <a:endParaRPr lang="en-US" dirty="0"/>
          </a:p>
        </p:txBody>
      </p:sp>
    </p:spTree>
    <p:extLst>
      <p:ext uri="{BB962C8B-B14F-4D97-AF65-F5344CB8AC3E}">
        <p14:creationId xmlns:p14="http://schemas.microsoft.com/office/powerpoint/2010/main" val="246990881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Organizational abbreviations</a:t>
            </a:r>
            <a:endParaRPr lang="en-US" dirty="0"/>
          </a:p>
        </p:txBody>
      </p:sp>
      <p:sp>
        <p:nvSpPr>
          <p:cNvPr id="3" name="Content Placeholder 2"/>
          <p:cNvSpPr>
            <a:spLocks noGrp="1"/>
          </p:cNvSpPr>
          <p:nvPr>
            <p:ph idx="1"/>
          </p:nvPr>
        </p:nvSpPr>
        <p:spPr/>
        <p:txBody>
          <a:bodyPr/>
          <a:lstStyle/>
          <a:p>
            <a:r>
              <a:rPr lang="en-US" dirty="0" smtClean="0"/>
              <a:t>AIS </a:t>
            </a:r>
            <a:r>
              <a:rPr lang="en-US" dirty="0"/>
              <a:t>= American Iris Society; </a:t>
            </a:r>
            <a:endParaRPr lang="en-US" dirty="0" smtClean="0"/>
          </a:p>
          <a:p>
            <a:r>
              <a:rPr lang="en-US" dirty="0" smtClean="0"/>
              <a:t>BIS </a:t>
            </a:r>
            <a:r>
              <a:rPr lang="en-US" dirty="0"/>
              <a:t>= British Iris Society; </a:t>
            </a:r>
            <a:endParaRPr lang="en-US" dirty="0" smtClean="0"/>
          </a:p>
          <a:p>
            <a:r>
              <a:rPr lang="en-US" dirty="0" smtClean="0"/>
              <a:t>KAVB </a:t>
            </a:r>
            <a:r>
              <a:rPr lang="en-US" dirty="0"/>
              <a:t>= </a:t>
            </a:r>
            <a:r>
              <a:rPr lang="en-US" dirty="0" err="1"/>
              <a:t>Koninklijke</a:t>
            </a:r>
            <a:r>
              <a:rPr lang="en-US" dirty="0"/>
              <a:t> </a:t>
            </a:r>
            <a:r>
              <a:rPr lang="en-US" dirty="0" err="1"/>
              <a:t>Algemeene</a:t>
            </a:r>
            <a:r>
              <a:rPr lang="en-US" dirty="0"/>
              <a:t> Vereeniging </a:t>
            </a:r>
            <a:r>
              <a:rPr lang="en-US" dirty="0" err="1"/>
              <a:t>voor</a:t>
            </a:r>
            <a:r>
              <a:rPr lang="en-US" dirty="0"/>
              <a:t> </a:t>
            </a:r>
            <a:r>
              <a:rPr lang="en-US" dirty="0" err="1"/>
              <a:t>Bloembollenculturuur</a:t>
            </a:r>
            <a:r>
              <a:rPr lang="en-US" dirty="0"/>
              <a:t> (Royal General </a:t>
            </a:r>
            <a:r>
              <a:rPr lang="en-US" dirty="0" err="1"/>
              <a:t>Bulbgrowers</a:t>
            </a:r>
            <a:r>
              <a:rPr lang="en-US" dirty="0"/>
              <a:t>’ Association, Holland); </a:t>
            </a:r>
            <a:endParaRPr lang="en-US" dirty="0" smtClean="0"/>
          </a:p>
          <a:p>
            <a:r>
              <a:rPr lang="en-US" dirty="0" smtClean="0"/>
              <a:t>SIGNA </a:t>
            </a:r>
            <a:r>
              <a:rPr lang="en-US" dirty="0"/>
              <a:t>= Species Iris Group of North America.</a:t>
            </a:r>
          </a:p>
        </p:txBody>
      </p:sp>
      <p:sp>
        <p:nvSpPr>
          <p:cNvPr id="4" name="Slide Number Placeholder 3"/>
          <p:cNvSpPr>
            <a:spLocks noGrp="1"/>
          </p:cNvSpPr>
          <p:nvPr>
            <p:ph type="sldNum" sz="quarter" idx="12"/>
          </p:nvPr>
        </p:nvSpPr>
        <p:spPr/>
        <p:txBody>
          <a:bodyPr/>
          <a:lstStyle/>
          <a:p>
            <a:fld id="{4F18EBFA-DC17-4203-9685-8ECDA8A965B5}" type="slidenum">
              <a:rPr lang="en-US" smtClean="0"/>
              <a:t>141</a:t>
            </a:fld>
            <a:endParaRPr lang="en-US" dirty="0"/>
          </a:p>
        </p:txBody>
      </p:sp>
    </p:spTree>
    <p:extLst>
      <p:ext uri="{BB962C8B-B14F-4D97-AF65-F5344CB8AC3E}">
        <p14:creationId xmlns:p14="http://schemas.microsoft.com/office/powerpoint/2010/main" val="193527866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Trinotostare</a:t>
            </a:r>
            <a:endParaRPr lang="en-US" dirty="0"/>
          </a:p>
        </p:txBody>
      </p:sp>
      <p:sp>
        <p:nvSpPr>
          <p:cNvPr id="6" name="Content Placeholder 5"/>
          <p:cNvSpPr>
            <a:spLocks noGrp="1"/>
          </p:cNvSpPr>
          <p:nvPr>
            <p:ph sz="half" idx="2"/>
          </p:nvPr>
        </p:nvSpPr>
        <p:spPr/>
        <p:txBody>
          <a:bodyPr>
            <a:normAutofit fontScale="85000" lnSpcReduction="20000"/>
          </a:bodyPr>
          <a:lstStyle/>
          <a:p>
            <a:pPr marL="0" indent="0">
              <a:buNone/>
            </a:pPr>
            <a:r>
              <a:rPr lang="en-US" dirty="0" smtClean="0"/>
              <a:t/>
            </a:r>
            <a:br>
              <a:rPr lang="en-US" dirty="0" smtClean="0"/>
            </a:br>
            <a:endParaRPr lang="en-US" dirty="0" smtClean="0"/>
          </a:p>
          <a:p>
            <a:pPr marL="0" indent="0">
              <a:buNone/>
            </a:pPr>
            <a:r>
              <a:rPr lang="en-US" dirty="0"/>
              <a:t>(Tom Burseen, R. 2006) </a:t>
            </a:r>
            <a:r>
              <a:rPr lang="en-US" dirty="0" err="1"/>
              <a:t>Sdlg</a:t>
            </a:r>
            <a:r>
              <a:rPr lang="en-US" dirty="0"/>
              <a:t>. 02-590B. TB, 37" (94 cm), ML. Pale frosty blue-white self; beards orange, light blue-white tattered horns; ruffled. 98-41: (95-284: (Forge Fire x Pink Starlet) x Kingdom Come) X 99-288: (96-206: (Part Prude x </a:t>
            </a:r>
            <a:r>
              <a:rPr lang="en-US" dirty="0" err="1"/>
              <a:t>Triffid</a:t>
            </a:r>
            <a:r>
              <a:rPr lang="en-US" dirty="0"/>
              <a:t>) x 97-610: (95-337: (Dauber’s Delight x Open Arms) x Joan’s Party)). Burseen 2007.</a:t>
            </a:r>
          </a:p>
        </p:txBody>
      </p:sp>
      <p:pic>
        <p:nvPicPr>
          <p:cNvPr id="7" name="Content Placeholder 6" descr="http://wiki.irises.org/pub/TbPthruT/TbTrinotostare/Trinotostare.jpg"/>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348706"/>
            <a:ext cx="4206240" cy="3028950"/>
          </a:xfrm>
          <a:prstGeom prst="rect">
            <a:avLst/>
          </a:prstGeom>
          <a:noFill/>
          <a:ln>
            <a:noFill/>
          </a:ln>
        </p:spPr>
      </p:pic>
      <p:sp>
        <p:nvSpPr>
          <p:cNvPr id="2" name="Slide Number Placeholder 1"/>
          <p:cNvSpPr>
            <a:spLocks noGrp="1"/>
          </p:cNvSpPr>
          <p:nvPr>
            <p:ph type="sldNum" sz="quarter" idx="12"/>
          </p:nvPr>
        </p:nvSpPr>
        <p:spPr/>
        <p:txBody>
          <a:bodyPr/>
          <a:lstStyle/>
          <a:p>
            <a:fld id="{BB77A112-4B4E-4A9C-93DF-089D6F2811F8}" type="slidenum">
              <a:rPr lang="en-US" smtClean="0"/>
              <a:t>142</a:t>
            </a:fld>
            <a:endParaRPr lang="en-US" dirty="0"/>
          </a:p>
        </p:txBody>
      </p:sp>
    </p:spTree>
    <p:extLst>
      <p:ext uri="{BB962C8B-B14F-4D97-AF65-F5344CB8AC3E}">
        <p14:creationId xmlns:p14="http://schemas.microsoft.com/office/powerpoint/2010/main" val="358115985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Baditude</a:t>
            </a:r>
            <a:endParaRPr lang="en-US" sz="2400" dirty="0"/>
          </a:p>
        </p:txBody>
      </p:sp>
      <p:sp>
        <p:nvSpPr>
          <p:cNvPr id="4" name="Content Placeholder 3"/>
          <p:cNvSpPr>
            <a:spLocks noGrp="1"/>
          </p:cNvSpPr>
          <p:nvPr>
            <p:ph sz="half" idx="2"/>
          </p:nvPr>
        </p:nvSpPr>
        <p:spPr/>
        <p:txBody>
          <a:bodyPr>
            <a:normAutofit fontScale="85000" lnSpcReduction="10000"/>
          </a:bodyPr>
          <a:lstStyle/>
          <a:p>
            <a:pPr marL="0" indent="0">
              <a:buNone/>
            </a:pPr>
            <a:r>
              <a:rPr lang="en-US" dirty="0" smtClean="0"/>
              <a:t>(</a:t>
            </a:r>
            <a:r>
              <a:rPr lang="en-US" dirty="0"/>
              <a:t>Tom Burseen, R. 2000). Seedling 96-47A. TB, height 36" (91 cm), Mid bloom season. Standards yellow gold, brownish purple infusion; style arms bright golden lemon yellow (RHS 13A); falls chrome yellow (15C), cream lavender flash below golden lemon (14B) beard; ruffled; spicy fragrance. </a:t>
            </a:r>
            <a:r>
              <a:rPr lang="en-US" dirty="0" smtClean="0">
                <a:hlinkClick r:id="rId2"/>
              </a:rPr>
              <a:t>'Ferrous </a:t>
            </a:r>
            <a:r>
              <a:rPr lang="en-US" dirty="0">
                <a:hlinkClick r:id="rId2"/>
              </a:rPr>
              <a:t>Fantasy'</a:t>
            </a:r>
            <a:r>
              <a:rPr lang="en-US" dirty="0"/>
              <a:t> X 94-520: (</a:t>
            </a:r>
            <a:r>
              <a:rPr lang="en-US" dirty="0">
                <a:hlinkClick r:id="rId3"/>
              </a:rPr>
              <a:t>'Fair Maiden'</a:t>
            </a:r>
            <a:r>
              <a:rPr lang="en-US" dirty="0"/>
              <a:t> x </a:t>
            </a:r>
            <a:r>
              <a:rPr lang="en-US" dirty="0">
                <a:hlinkClick r:id="rId4"/>
              </a:rPr>
              <a:t>'Beat The Heat'</a:t>
            </a:r>
            <a:r>
              <a:rPr lang="en-US" dirty="0"/>
              <a:t>). </a:t>
            </a:r>
          </a:p>
        </p:txBody>
      </p:sp>
      <p:pic>
        <p:nvPicPr>
          <p:cNvPr id="7" name="Content Placeholder 3" descr="http://wiki.irises.org/pub/images/TbAthruE/TbBaditude/1/baditude.jpg">
            <a:hlinkClick r:id="rId5"/>
          </p:cNvPr>
          <p:cNvPicPr>
            <a:picLocks noGrp="1" noChangeAspect="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1013460" y="2400141"/>
            <a:ext cx="2926080" cy="2926080"/>
          </a:xfrm>
          <a:prstGeom prst="rect">
            <a:avLst/>
          </a:prstGeom>
          <a:noFill/>
          <a:ln>
            <a:noFill/>
          </a:ln>
        </p:spPr>
      </p:pic>
      <p:sp>
        <p:nvSpPr>
          <p:cNvPr id="3" name="Slide Number Placeholder 2"/>
          <p:cNvSpPr>
            <a:spLocks noGrp="1"/>
          </p:cNvSpPr>
          <p:nvPr>
            <p:ph type="sldNum" sz="quarter" idx="12"/>
          </p:nvPr>
        </p:nvSpPr>
        <p:spPr/>
        <p:txBody>
          <a:bodyPr/>
          <a:lstStyle/>
          <a:p>
            <a:fld id="{BB77A112-4B4E-4A9C-93DF-089D6F2811F8}" type="slidenum">
              <a:rPr lang="en-US" smtClean="0"/>
              <a:t>143</a:t>
            </a:fld>
            <a:endParaRPr lang="en-US" dirty="0"/>
          </a:p>
        </p:txBody>
      </p:sp>
    </p:spTree>
    <p:extLst>
      <p:ext uri="{BB962C8B-B14F-4D97-AF65-F5344CB8AC3E}">
        <p14:creationId xmlns:p14="http://schemas.microsoft.com/office/powerpoint/2010/main" val="97761755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Armadillo </a:t>
            </a:r>
            <a:r>
              <a:rPr lang="en-US" b="1" dirty="0" smtClean="0"/>
              <a:t>Run</a:t>
            </a:r>
            <a:endParaRPr lang="en-US" sz="2400" dirty="0"/>
          </a:p>
        </p:txBody>
      </p:sp>
      <p:sp>
        <p:nvSpPr>
          <p:cNvPr id="4" name="Content Placeholder 3"/>
          <p:cNvSpPr>
            <a:spLocks noGrp="1"/>
          </p:cNvSpPr>
          <p:nvPr>
            <p:ph sz="half" idx="2"/>
          </p:nvPr>
        </p:nvSpPr>
        <p:spPr/>
        <p:txBody>
          <a:bodyPr>
            <a:normAutofit fontScale="85000" lnSpcReduction="10000"/>
          </a:bodyPr>
          <a:lstStyle/>
          <a:p>
            <a:pPr marL="0" indent="0">
              <a:buNone/>
            </a:pPr>
            <a:r>
              <a:rPr lang="en-US" dirty="0"/>
              <a:t>(Tom Burseen, registered 2001). Seedling 95-105A. TB, height 36" (91 cm), mid season bloom. Standards creamy lemon (RHS 159B), purple midrib infusion; style arms creamy lemon; falls dark plum purple (79A), edged lighter; beards cream, hairs tipped purple, very large dark plum flounce; heavily ruffled, flared. 'Green Streak' X </a:t>
            </a:r>
            <a:r>
              <a:rPr lang="en-US" dirty="0">
                <a:hlinkClick r:id="rId2"/>
              </a:rPr>
              <a:t>'Air Up There'</a:t>
            </a:r>
            <a:r>
              <a:rPr lang="en-US" dirty="0"/>
              <a:t>. </a:t>
            </a:r>
            <a:r>
              <a:rPr lang="en-US" dirty="0" smtClean="0"/>
              <a:t>TB's </a:t>
            </a:r>
            <a:r>
              <a:rPr lang="en-US" dirty="0"/>
              <a:t>Place 2002</a:t>
            </a:r>
          </a:p>
        </p:txBody>
      </p:sp>
      <p:pic>
        <p:nvPicPr>
          <p:cNvPr id="5" name="Content Placeholder 3" descr="http://wiki.irises.org/pub/TbAthruE/TbArmadilloRun/armidillo_run_64.jpg"/>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1990075"/>
            <a:ext cx="4038600" cy="3746212"/>
          </a:xfrm>
          <a:prstGeom prst="rect">
            <a:avLst/>
          </a:prstGeom>
          <a:noFill/>
          <a:ln>
            <a:noFill/>
          </a:ln>
        </p:spPr>
      </p:pic>
      <p:sp>
        <p:nvSpPr>
          <p:cNvPr id="3" name="Slide Number Placeholder 2"/>
          <p:cNvSpPr>
            <a:spLocks noGrp="1"/>
          </p:cNvSpPr>
          <p:nvPr>
            <p:ph type="sldNum" sz="quarter" idx="12"/>
          </p:nvPr>
        </p:nvSpPr>
        <p:spPr/>
        <p:txBody>
          <a:bodyPr/>
          <a:lstStyle/>
          <a:p>
            <a:fld id="{BB77A112-4B4E-4A9C-93DF-089D6F2811F8}" type="slidenum">
              <a:rPr lang="en-US" smtClean="0"/>
              <a:t>144</a:t>
            </a:fld>
            <a:endParaRPr lang="en-US" dirty="0"/>
          </a:p>
        </p:txBody>
      </p:sp>
    </p:spTree>
    <p:extLst>
      <p:ext uri="{BB962C8B-B14F-4D97-AF65-F5344CB8AC3E}">
        <p14:creationId xmlns:p14="http://schemas.microsoft.com/office/powerpoint/2010/main" val="38005130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naming of an Iris</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a:t>Select a name which has not previously been used and submit it for approval when requesting application. </a:t>
            </a:r>
            <a:endParaRPr lang="en-US" dirty="0" smtClean="0"/>
          </a:p>
          <a:p>
            <a:pPr lvl="0"/>
            <a:r>
              <a:rPr lang="en-US" dirty="0" smtClean="0"/>
              <a:t>Refer </a:t>
            </a:r>
            <a:r>
              <a:rPr lang="en-US" dirty="0"/>
              <a:t>to ten year Check Lists (1939, 1949, etc.) and annual registration supplements issued after the latest Check List. (Please also submit alternate names.) </a:t>
            </a:r>
            <a:endParaRPr lang="en-US" dirty="0" smtClean="0"/>
          </a:p>
          <a:p>
            <a:pPr lvl="0"/>
            <a:r>
              <a:rPr lang="en-US" dirty="0" smtClean="0"/>
              <a:t>A </a:t>
            </a:r>
            <a:r>
              <a:rPr lang="en-US" dirty="0"/>
              <a:t>name is not registered until the registration application has been filed and a certificate of registration </a:t>
            </a:r>
            <a:r>
              <a:rPr lang="en-US" dirty="0" smtClean="0"/>
              <a:t>returned.</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145</a:t>
            </a:fld>
            <a:endParaRPr lang="en-US" dirty="0"/>
          </a:p>
        </p:txBody>
      </p:sp>
    </p:spTree>
    <p:extLst>
      <p:ext uri="{BB962C8B-B14F-4D97-AF65-F5344CB8AC3E}">
        <p14:creationId xmlns:p14="http://schemas.microsoft.com/office/powerpoint/2010/main" val="128595387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naming of an Iris</a:t>
            </a:r>
            <a:endParaRPr lang="en-US" dirty="0"/>
          </a:p>
        </p:txBody>
      </p:sp>
      <p:sp>
        <p:nvSpPr>
          <p:cNvPr id="3" name="Content Placeholder 2"/>
          <p:cNvSpPr>
            <a:spLocks noGrp="1"/>
          </p:cNvSpPr>
          <p:nvPr>
            <p:ph idx="1"/>
          </p:nvPr>
        </p:nvSpPr>
        <p:spPr/>
        <p:txBody>
          <a:bodyPr>
            <a:normAutofit fontScale="70000" lnSpcReduction="20000"/>
          </a:bodyPr>
          <a:lstStyle/>
          <a:p>
            <a:pPr lvl="0"/>
            <a:r>
              <a:rPr lang="en-US" dirty="0"/>
              <a:t>Names should follow the rules established by the International Code of Nomenclature for Cultivated Plants. </a:t>
            </a:r>
            <a:endParaRPr lang="en-US" dirty="0" smtClean="0"/>
          </a:p>
          <a:p>
            <a:pPr lvl="0"/>
            <a:r>
              <a:rPr lang="en-US" dirty="0" smtClean="0"/>
              <a:t>The </a:t>
            </a:r>
            <a:r>
              <a:rPr lang="en-US" dirty="0"/>
              <a:t>following names will not be permitted:</a:t>
            </a:r>
            <a:endParaRPr lang="en-US" sz="2800" dirty="0"/>
          </a:p>
          <a:p>
            <a:pPr lvl="1"/>
            <a:r>
              <a:rPr lang="en-US" dirty="0"/>
              <a:t>Names of living persons without their written consent, or names of recently deceased (within past ten years) persons without permission of next of kin or other authority.</a:t>
            </a:r>
            <a:endParaRPr lang="en-US" sz="2400" dirty="0"/>
          </a:p>
          <a:p>
            <a:pPr lvl="1"/>
            <a:r>
              <a:rPr lang="en-US" dirty="0"/>
              <a:t>A person’s name including the following forms of address or equivalent in another language: Mr., Mrs., Miss, Ms.</a:t>
            </a:r>
            <a:endParaRPr lang="en-US" sz="2400" dirty="0"/>
          </a:p>
          <a:p>
            <a:pPr lvl="1"/>
            <a:r>
              <a:rPr lang="en-US" dirty="0"/>
              <a:t>Names including symbols, numerals, non-essential punctuation, or abbreviations.</a:t>
            </a:r>
            <a:endParaRPr lang="en-US" sz="2400" dirty="0"/>
          </a:p>
          <a:p>
            <a:pPr lvl="1"/>
            <a:r>
              <a:rPr lang="en-US" dirty="0"/>
              <a:t>Names beginning with the articles “a” or “the” or their equivalent in other languages unless required by linguistic custom.</a:t>
            </a:r>
            <a:endParaRPr lang="en-US" sz="2400" dirty="0"/>
          </a:p>
          <a:p>
            <a:pPr lvl="1"/>
            <a:r>
              <a:rPr lang="en-US" dirty="0"/>
              <a:t>Names in Latin or in </a:t>
            </a:r>
            <a:r>
              <a:rPr lang="en-US" dirty="0" err="1"/>
              <a:t>latinized</a:t>
            </a:r>
            <a:r>
              <a:rPr lang="en-US" dirty="0"/>
              <a:t> form.</a:t>
            </a:r>
            <a:endParaRPr lang="en-US" sz="2400" dirty="0"/>
          </a:p>
          <a:p>
            <a:pPr lvl="1"/>
            <a:r>
              <a:rPr lang="en-US" dirty="0"/>
              <a:t>Slight variation of a previously registered name.</a:t>
            </a:r>
            <a:endParaRPr lang="en-US" sz="2400" dirty="0"/>
          </a:p>
          <a:p>
            <a:pPr lvl="0"/>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146</a:t>
            </a:fld>
            <a:endParaRPr lang="en-US" dirty="0"/>
          </a:p>
        </p:txBody>
      </p:sp>
    </p:spTree>
    <p:extLst>
      <p:ext uri="{BB962C8B-B14F-4D97-AF65-F5344CB8AC3E}">
        <p14:creationId xmlns:p14="http://schemas.microsoft.com/office/powerpoint/2010/main" val="316187959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naming of an Iris</a:t>
            </a:r>
            <a:endParaRPr lang="en-US" dirty="0"/>
          </a:p>
        </p:txBody>
      </p:sp>
      <p:sp>
        <p:nvSpPr>
          <p:cNvPr id="3" name="Content Placeholder 2"/>
          <p:cNvSpPr>
            <a:spLocks noGrp="1"/>
          </p:cNvSpPr>
          <p:nvPr>
            <p:ph idx="1"/>
          </p:nvPr>
        </p:nvSpPr>
        <p:spPr/>
        <p:txBody>
          <a:bodyPr>
            <a:normAutofit fontScale="77500" lnSpcReduction="20000"/>
          </a:bodyPr>
          <a:lstStyle/>
          <a:p>
            <a:pPr lvl="0"/>
            <a:r>
              <a:rPr lang="en-US" dirty="0" smtClean="0"/>
              <a:t>The </a:t>
            </a:r>
            <a:r>
              <a:rPr lang="en-US" dirty="0"/>
              <a:t>following names will not be permitted:</a:t>
            </a:r>
            <a:endParaRPr lang="en-US" sz="2800" dirty="0"/>
          </a:p>
          <a:p>
            <a:pPr lvl="1"/>
            <a:r>
              <a:rPr lang="en-US" dirty="0" smtClean="0"/>
              <a:t>Names </a:t>
            </a:r>
            <a:r>
              <a:rPr lang="en-US" dirty="0"/>
              <a:t>in excess of four words, or thirty letters.</a:t>
            </a:r>
            <a:endParaRPr lang="en-US" sz="2400" dirty="0"/>
          </a:p>
          <a:p>
            <a:pPr lvl="1"/>
            <a:r>
              <a:rPr lang="en-US" dirty="0"/>
              <a:t>Names containing the word “iris” or “flag” or the species name of any recognized species of Iris, or formed wholly by recombining parts of the parental species’ names.</a:t>
            </a:r>
            <a:endParaRPr lang="en-US" sz="2400" dirty="0"/>
          </a:p>
          <a:p>
            <a:pPr lvl="1"/>
            <a:r>
              <a:rPr lang="en-US" dirty="0"/>
              <a:t>Names containing the hybridizer’s name in possessive form. (Green Pastures acceptable; Green’s Pastures not.)</a:t>
            </a:r>
            <a:endParaRPr lang="en-US" sz="2400" dirty="0"/>
          </a:p>
          <a:p>
            <a:pPr lvl="1"/>
            <a:r>
              <a:rPr lang="en-US" dirty="0"/>
              <a:t>Names which exaggerate or may become inaccurate (e.g. Heaviest Lace, Tallest Black), or which are composed solely of adjectives which could be construed as a simple description of a non-registered iris (e.g. Late Pink, Pale Blue, Ruffled).</a:t>
            </a:r>
            <a:endParaRPr lang="en-US" sz="2400" dirty="0"/>
          </a:p>
          <a:p>
            <a:pPr lvl="1"/>
            <a:r>
              <a:rPr lang="en-US" dirty="0"/>
              <a:t>Names translated from the original language. (They should be transliterated as necessary instead.)</a:t>
            </a:r>
            <a:endParaRPr lang="en-US" sz="2400" dirty="0"/>
          </a:p>
          <a:p>
            <a:pPr lvl="0"/>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147</a:t>
            </a:fld>
            <a:endParaRPr lang="en-US" dirty="0"/>
          </a:p>
        </p:txBody>
      </p:sp>
    </p:spTree>
    <p:extLst>
      <p:ext uri="{BB962C8B-B14F-4D97-AF65-F5344CB8AC3E}">
        <p14:creationId xmlns:p14="http://schemas.microsoft.com/office/powerpoint/2010/main" val="76011764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naming of an Iris</a:t>
            </a:r>
            <a:endParaRPr lang="en-US" dirty="0"/>
          </a:p>
        </p:txBody>
      </p:sp>
      <p:sp>
        <p:nvSpPr>
          <p:cNvPr id="3" name="Content Placeholder 2"/>
          <p:cNvSpPr>
            <a:spLocks noGrp="1"/>
          </p:cNvSpPr>
          <p:nvPr>
            <p:ph idx="1"/>
          </p:nvPr>
        </p:nvSpPr>
        <p:spPr/>
        <p:txBody>
          <a:bodyPr>
            <a:normAutofit lnSpcReduction="10000"/>
          </a:bodyPr>
          <a:lstStyle/>
          <a:p>
            <a:pPr lvl="0"/>
            <a:r>
              <a:rPr lang="en-US" dirty="0"/>
              <a:t>Previously registered names may be re-used </a:t>
            </a:r>
            <a:r>
              <a:rPr lang="en-US" dirty="0" smtClean="0"/>
              <a:t>if</a:t>
            </a:r>
          </a:p>
          <a:p>
            <a:pPr lvl="1"/>
            <a:r>
              <a:rPr lang="en-US" dirty="0" smtClean="0"/>
              <a:t>the </a:t>
            </a:r>
            <a:r>
              <a:rPr lang="en-US" dirty="0"/>
              <a:t>originally registered iris has not been introduced or distributed by name, </a:t>
            </a:r>
            <a:endParaRPr lang="en-US" dirty="0" smtClean="0"/>
          </a:p>
          <a:p>
            <a:pPr lvl="1"/>
            <a:r>
              <a:rPr lang="en-US" dirty="0" smtClean="0"/>
              <a:t>does </a:t>
            </a:r>
            <a:r>
              <a:rPr lang="en-US" dirty="0"/>
              <a:t>not appear by name in parentage registrations, and </a:t>
            </a:r>
            <a:endParaRPr lang="en-US" dirty="0" smtClean="0"/>
          </a:p>
          <a:p>
            <a:pPr lvl="1"/>
            <a:r>
              <a:rPr lang="en-US" dirty="0" smtClean="0"/>
              <a:t>a </a:t>
            </a:r>
            <a:r>
              <a:rPr lang="en-US" dirty="0"/>
              <a:t>release is obtained from the original registrant.</a:t>
            </a:r>
          </a:p>
          <a:p>
            <a:pPr lvl="0"/>
            <a:r>
              <a:rPr lang="en-US" dirty="0"/>
              <a:t>Names will not be released as obsolete unless no stock now exists and the iris was not listed as a parent in registrations.</a:t>
            </a:r>
          </a:p>
          <a:p>
            <a:pPr lvl="0"/>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148</a:t>
            </a:fld>
            <a:endParaRPr lang="en-US" dirty="0"/>
          </a:p>
        </p:txBody>
      </p:sp>
    </p:spTree>
    <p:extLst>
      <p:ext uri="{BB962C8B-B14F-4D97-AF65-F5344CB8AC3E}">
        <p14:creationId xmlns:p14="http://schemas.microsoft.com/office/powerpoint/2010/main" val="141306669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Show Entry Tag</a:t>
            </a:r>
            <a:br>
              <a:rPr lang="en-US" dirty="0" smtClean="0"/>
            </a:br>
            <a:r>
              <a:rPr lang="en-US" sz="2200" dirty="0" smtClean="0"/>
              <a:t>(Division – Section – Group/Class &amp; Variety critical for your judging</a:t>
            </a:r>
            <a:endParaRPr lang="en-US" sz="2200" dirty="0"/>
          </a:p>
        </p:txBody>
      </p:sp>
      <p:sp>
        <p:nvSpPr>
          <p:cNvPr id="4" name="Content Placeholder 3"/>
          <p:cNvSpPr>
            <a:spLocks noGrp="1"/>
          </p:cNvSpPr>
          <p:nvPr>
            <p:ph sz="half" idx="2"/>
          </p:nvPr>
        </p:nvSpPr>
        <p:spPr>
          <a:xfrm>
            <a:off x="4648200" y="1600200"/>
            <a:ext cx="4038600" cy="4876800"/>
          </a:xfrm>
        </p:spPr>
        <p:txBody>
          <a:bodyPr>
            <a:normAutofit fontScale="25000" lnSpcReduction="20000"/>
          </a:bodyPr>
          <a:lstStyle/>
          <a:p>
            <a:pPr marL="0" indent="0">
              <a:buNone/>
            </a:pPr>
            <a:r>
              <a:rPr lang="en-US" sz="4800" b="1" u="sng" dirty="0" smtClean="0">
                <a:latin typeface="Times New Roman" pitchFamily="18" charset="0"/>
                <a:cs typeface="Times New Roman" pitchFamily="18" charset="0"/>
              </a:rPr>
              <a:t>Division </a:t>
            </a:r>
            <a:r>
              <a:rPr lang="en-US" sz="4800" b="1" dirty="0">
                <a:latin typeface="Times New Roman" pitchFamily="18" charset="0"/>
                <a:cs typeface="Times New Roman" pitchFamily="18" charset="0"/>
              </a:rPr>
              <a:t>- </a:t>
            </a:r>
            <a:r>
              <a:rPr lang="en-US" sz="4800" b="1" u="sng" dirty="0">
                <a:latin typeface="Times New Roman" pitchFamily="18" charset="0"/>
                <a:cs typeface="Times New Roman" pitchFamily="18" charset="0"/>
              </a:rPr>
              <a:t>Section</a:t>
            </a:r>
            <a:r>
              <a:rPr lang="en-US" sz="4800" b="1" dirty="0">
                <a:latin typeface="Times New Roman" pitchFamily="18" charset="0"/>
                <a:cs typeface="Times New Roman" pitchFamily="18" charset="0"/>
              </a:rPr>
              <a:t> and </a:t>
            </a:r>
            <a:r>
              <a:rPr lang="en-US" sz="4800" b="1" u="sng" dirty="0">
                <a:latin typeface="Times New Roman" pitchFamily="18" charset="0"/>
                <a:cs typeface="Times New Roman" pitchFamily="18" charset="0"/>
              </a:rPr>
              <a:t>Group/Class</a:t>
            </a:r>
            <a:endParaRPr lang="en-US" sz="4800" dirty="0">
              <a:latin typeface="Times New Roman" pitchFamily="18" charset="0"/>
              <a:cs typeface="Times New Roman" pitchFamily="18" charset="0"/>
            </a:endParaRPr>
          </a:p>
          <a:p>
            <a:pPr marL="0" indent="0">
              <a:buNone/>
            </a:pPr>
            <a:r>
              <a:rPr lang="en-US" sz="4800" dirty="0">
                <a:latin typeface="Times New Roman" pitchFamily="18" charset="0"/>
                <a:cs typeface="Times New Roman" pitchFamily="18" charset="0"/>
              </a:rPr>
              <a:t>See </a:t>
            </a:r>
            <a:r>
              <a:rPr lang="en-US" sz="4800" dirty="0" smtClean="0">
                <a:latin typeface="Times New Roman" pitchFamily="18" charset="0"/>
                <a:cs typeface="Times New Roman" pitchFamily="18" charset="0"/>
              </a:rPr>
              <a:t>Show Book 1 </a:t>
            </a:r>
            <a:r>
              <a:rPr lang="en-US" sz="4800" dirty="0">
                <a:latin typeface="Times New Roman" pitchFamily="18" charset="0"/>
                <a:cs typeface="Times New Roman" pitchFamily="18" charset="0"/>
              </a:rPr>
              <a:t>for </a:t>
            </a:r>
            <a:r>
              <a:rPr lang="en-US" sz="4800" i="1" dirty="0">
                <a:latin typeface="Times New Roman" pitchFamily="18" charset="0"/>
                <a:cs typeface="Times New Roman" pitchFamily="18" charset="0"/>
              </a:rPr>
              <a:t>Division, Section </a:t>
            </a:r>
            <a:r>
              <a:rPr lang="en-US" sz="4800" dirty="0">
                <a:latin typeface="Times New Roman" pitchFamily="18" charset="0"/>
                <a:cs typeface="Times New Roman" pitchFamily="18" charset="0"/>
              </a:rPr>
              <a:t>and </a:t>
            </a:r>
            <a:r>
              <a:rPr lang="en-US" sz="4800" i="1" dirty="0">
                <a:latin typeface="Times New Roman" pitchFamily="18" charset="0"/>
                <a:cs typeface="Times New Roman" pitchFamily="18" charset="0"/>
              </a:rPr>
              <a:t>Group</a:t>
            </a:r>
            <a:endParaRPr lang="en-US" sz="4800" dirty="0">
              <a:latin typeface="Times New Roman" pitchFamily="18" charset="0"/>
              <a:cs typeface="Times New Roman" pitchFamily="18" charset="0"/>
            </a:endParaRPr>
          </a:p>
          <a:p>
            <a:pPr marL="0" indent="0">
              <a:buNone/>
            </a:pPr>
            <a:r>
              <a:rPr lang="en-US" sz="4800" dirty="0">
                <a:latin typeface="Times New Roman" pitchFamily="18" charset="0"/>
                <a:cs typeface="Times New Roman" pitchFamily="18" charset="0"/>
              </a:rPr>
              <a:t>				 </a:t>
            </a:r>
          </a:p>
          <a:p>
            <a:pPr marL="0" indent="0">
              <a:buNone/>
            </a:pPr>
            <a:r>
              <a:rPr lang="en-US" sz="4800" b="1" u="sng" dirty="0">
                <a:latin typeface="Times New Roman" pitchFamily="18" charset="0"/>
                <a:cs typeface="Times New Roman" pitchFamily="18" charset="0"/>
              </a:rPr>
              <a:t>Variety</a:t>
            </a:r>
            <a:r>
              <a:rPr lang="en-US" sz="4800" dirty="0">
                <a:latin typeface="Times New Roman" pitchFamily="18" charset="0"/>
                <a:cs typeface="Times New Roman" pitchFamily="18" charset="0"/>
              </a:rPr>
              <a:t>......Print clearly </a:t>
            </a:r>
            <a:r>
              <a:rPr lang="en-US" sz="4800" i="1" dirty="0">
                <a:latin typeface="Times New Roman" pitchFamily="18" charset="0"/>
                <a:cs typeface="Times New Roman" pitchFamily="18" charset="0"/>
              </a:rPr>
              <a:t>Name of Iris.</a:t>
            </a:r>
            <a:endParaRPr lang="en-US" sz="4800" dirty="0">
              <a:latin typeface="Times New Roman" pitchFamily="18" charset="0"/>
              <a:cs typeface="Times New Roman" pitchFamily="18" charset="0"/>
            </a:endParaRPr>
          </a:p>
          <a:p>
            <a:pPr marL="0" indent="0">
              <a:buNone/>
            </a:pPr>
            <a:r>
              <a:rPr lang="en-US" sz="4800" i="1" dirty="0">
                <a:latin typeface="Times New Roman" pitchFamily="18" charset="0"/>
                <a:cs typeface="Times New Roman" pitchFamily="18" charset="0"/>
              </a:rPr>
              <a:t>  </a:t>
            </a:r>
            <a:endParaRPr lang="en-US" sz="4800" dirty="0">
              <a:latin typeface="Times New Roman" pitchFamily="18" charset="0"/>
              <a:cs typeface="Times New Roman" pitchFamily="18" charset="0"/>
            </a:endParaRPr>
          </a:p>
          <a:p>
            <a:pPr marL="0" indent="0">
              <a:buNone/>
            </a:pPr>
            <a:r>
              <a:rPr lang="en-US" sz="4800" b="1" dirty="0">
                <a:latin typeface="Times New Roman" pitchFamily="18" charset="0"/>
                <a:cs typeface="Times New Roman" pitchFamily="18" charset="0"/>
              </a:rPr>
              <a:t>Exhibitor</a:t>
            </a:r>
            <a:r>
              <a:rPr lang="en-US" sz="4800" dirty="0">
                <a:latin typeface="Times New Roman" pitchFamily="18" charset="0"/>
                <a:cs typeface="Times New Roman" pitchFamily="18" charset="0"/>
              </a:rPr>
              <a:t>...You may use labels, but they must have your name and address. Entry tags </a:t>
            </a:r>
            <a:r>
              <a:rPr lang="en-US" sz="4800" dirty="0" smtClean="0">
                <a:latin typeface="Times New Roman" pitchFamily="18" charset="0"/>
                <a:cs typeface="Times New Roman" pitchFamily="18" charset="0"/>
              </a:rPr>
              <a:t>do </a:t>
            </a:r>
            <a:r>
              <a:rPr lang="en-US" sz="4800" dirty="0">
                <a:latin typeface="Times New Roman" pitchFamily="18" charset="0"/>
                <a:cs typeface="Times New Roman" pitchFamily="18" charset="0"/>
              </a:rPr>
              <a:t>not need to be typed.</a:t>
            </a:r>
          </a:p>
          <a:p>
            <a:pPr marL="0" indent="0">
              <a:buNone/>
            </a:pPr>
            <a:r>
              <a:rPr lang="en-US" sz="4800" dirty="0">
                <a:latin typeface="Times New Roman" pitchFamily="18" charset="0"/>
                <a:cs typeface="Times New Roman" pitchFamily="18" charset="0"/>
              </a:rPr>
              <a:t> </a:t>
            </a:r>
          </a:p>
          <a:p>
            <a:pPr marL="0" indent="0">
              <a:buNone/>
            </a:pPr>
            <a:r>
              <a:rPr lang="en-US" sz="4800" b="1" dirty="0">
                <a:latin typeface="Times New Roman" pitchFamily="18" charset="0"/>
                <a:cs typeface="Times New Roman" pitchFamily="18" charset="0"/>
              </a:rPr>
              <a:t>Entry No</a:t>
            </a:r>
            <a:r>
              <a:rPr lang="en-US" sz="4800" dirty="0">
                <a:latin typeface="Times New Roman" pitchFamily="18" charset="0"/>
                <a:cs typeface="Times New Roman" pitchFamily="18" charset="0"/>
              </a:rPr>
              <a:t>. WTIS does not use this as we have a small number of participants. It is usually given to you when you sign up for show, and receive your entry tags.  This number would be the same on all of your tags. </a:t>
            </a:r>
          </a:p>
          <a:p>
            <a:pPr marL="0" indent="0">
              <a:buNone/>
            </a:pPr>
            <a:r>
              <a:rPr lang="en-US" sz="4800" dirty="0">
                <a:latin typeface="Times New Roman" pitchFamily="18" charset="0"/>
                <a:cs typeface="Times New Roman" pitchFamily="18" charset="0"/>
              </a:rPr>
              <a:t>  </a:t>
            </a:r>
          </a:p>
          <a:p>
            <a:pPr marL="0" indent="0">
              <a:buNone/>
            </a:pPr>
            <a:r>
              <a:rPr lang="en-US" sz="4800" b="1" dirty="0">
                <a:latin typeface="Times New Roman" pitchFamily="18" charset="0"/>
                <a:cs typeface="Times New Roman" pitchFamily="18" charset="0"/>
              </a:rPr>
              <a:t>DON'T FORGET</a:t>
            </a:r>
            <a:r>
              <a:rPr lang="en-US" sz="4800" dirty="0">
                <a:latin typeface="Times New Roman" pitchFamily="18" charset="0"/>
                <a:cs typeface="Times New Roman" pitchFamily="18" charset="0"/>
              </a:rPr>
              <a:t> to fill out your name and address at bottom of tag (or again, use your mailing labels).</a:t>
            </a:r>
          </a:p>
          <a:p>
            <a:pPr marL="0" indent="0">
              <a:buNone/>
            </a:pPr>
            <a:r>
              <a:rPr lang="en-US" sz="4800" dirty="0">
                <a:latin typeface="Times New Roman" pitchFamily="18" charset="0"/>
                <a:cs typeface="Times New Roman" pitchFamily="18" charset="0"/>
              </a:rPr>
              <a:t> </a:t>
            </a:r>
          </a:p>
          <a:p>
            <a:pPr marL="0" indent="0">
              <a:buNone/>
            </a:pPr>
            <a:r>
              <a:rPr lang="en-US" sz="4800" b="1" dirty="0">
                <a:latin typeface="Times New Roman" pitchFamily="18" charset="0"/>
                <a:cs typeface="Times New Roman" pitchFamily="18" charset="0"/>
              </a:rPr>
              <a:t>Don’t forget!!!</a:t>
            </a:r>
            <a:r>
              <a:rPr lang="en-US" sz="4800" dirty="0">
                <a:latin typeface="Times New Roman" pitchFamily="18" charset="0"/>
                <a:cs typeface="Times New Roman" pitchFamily="18" charset="0"/>
              </a:rPr>
              <a:t> Write on the tag if you want your specimen to be considered for the </a:t>
            </a:r>
            <a:r>
              <a:rPr lang="en-US" sz="4800" i="1" dirty="0">
                <a:latin typeface="Times New Roman" pitchFamily="18" charset="0"/>
                <a:cs typeface="Times New Roman" pitchFamily="18" charset="0"/>
              </a:rPr>
              <a:t>Pink </a:t>
            </a:r>
            <a:r>
              <a:rPr lang="en-US" sz="4800" i="1" dirty="0" err="1">
                <a:latin typeface="Times New Roman" pitchFamily="18" charset="0"/>
                <a:cs typeface="Times New Roman" pitchFamily="18" charset="0"/>
              </a:rPr>
              <a:t>Floy</a:t>
            </a:r>
            <a:r>
              <a:rPr lang="en-US" sz="4800" dirty="0">
                <a:latin typeface="Times New Roman" pitchFamily="18" charset="0"/>
                <a:cs typeface="Times New Roman" pitchFamily="18" charset="0"/>
              </a:rPr>
              <a:t> award or the </a:t>
            </a:r>
            <a:r>
              <a:rPr lang="en-US" sz="4800" i="1" dirty="0">
                <a:latin typeface="Times New Roman" pitchFamily="18" charset="0"/>
                <a:cs typeface="Times New Roman" pitchFamily="18" charset="0"/>
              </a:rPr>
              <a:t>Best Dykes Award </a:t>
            </a:r>
            <a:r>
              <a:rPr lang="en-US" sz="4800" dirty="0">
                <a:latin typeface="Times New Roman" pitchFamily="18" charset="0"/>
                <a:cs typeface="Times New Roman" pitchFamily="18" charset="0"/>
              </a:rPr>
              <a:t>!!!!!!!!!!</a:t>
            </a:r>
          </a:p>
          <a:p>
            <a:pPr marL="0" indent="0">
              <a:buNone/>
            </a:pPr>
            <a:r>
              <a:rPr lang="en-US" sz="4800" dirty="0">
                <a:latin typeface="Times New Roman" pitchFamily="18" charset="0"/>
                <a:cs typeface="Times New Roman" pitchFamily="18" charset="0"/>
              </a:rPr>
              <a:t> </a:t>
            </a:r>
          </a:p>
          <a:p>
            <a:pPr marL="0" indent="0">
              <a:buNone/>
            </a:pPr>
            <a:r>
              <a:rPr lang="en-US" sz="4800" dirty="0">
                <a:latin typeface="Times New Roman" pitchFamily="18" charset="0"/>
                <a:cs typeface="Times New Roman" pitchFamily="18" charset="0"/>
              </a:rPr>
              <a:t>Entries with incomplete tags will be returned to the exhibitor for completion or entered for exhibit only (Not Judged).</a:t>
            </a:r>
          </a:p>
          <a:p>
            <a:pPr marL="0" indent="0">
              <a:buNone/>
            </a:pPr>
            <a:r>
              <a:rPr lang="en-US" sz="4800" dirty="0">
                <a:latin typeface="Times New Roman" pitchFamily="18" charset="0"/>
                <a:cs typeface="Times New Roman" pitchFamily="18" charset="0"/>
              </a:rPr>
              <a:t> </a:t>
            </a:r>
          </a:p>
          <a:p>
            <a:pPr marL="0" indent="0">
              <a:buNone/>
            </a:pPr>
            <a:r>
              <a:rPr lang="en-US" sz="4800" dirty="0">
                <a:latin typeface="Times New Roman" pitchFamily="18" charset="0"/>
                <a:cs typeface="Times New Roman" pitchFamily="18" charset="0"/>
              </a:rPr>
              <a:t>A completed bottom portion is critical for tally and completing the AIS report. </a:t>
            </a:r>
          </a:p>
          <a:p>
            <a:pPr marL="0" indent="0">
              <a:buNone/>
            </a:pPr>
            <a:r>
              <a:rPr lang="en-US" sz="4800" dirty="0">
                <a:latin typeface="Times New Roman" pitchFamily="18" charset="0"/>
                <a:cs typeface="Times New Roman" pitchFamily="18" charset="0"/>
              </a:rPr>
              <a:t> </a:t>
            </a:r>
          </a:p>
          <a:p>
            <a:pPr marL="0" indent="0">
              <a:buNone/>
            </a:pPr>
            <a:r>
              <a:rPr lang="en-US" sz="4800" dirty="0">
                <a:latin typeface="Times New Roman" pitchFamily="18" charset="0"/>
                <a:cs typeface="Times New Roman" pitchFamily="18" charset="0"/>
              </a:rPr>
              <a:t>You may complete the tags at home and bring them with you to the show.</a:t>
            </a:r>
          </a:p>
          <a:p>
            <a:endParaRPr lang="en-US" dirty="0"/>
          </a:p>
        </p:txBody>
      </p:sp>
      <p:pic>
        <p:nvPicPr>
          <p:cNvPr id="5" name="Content Placeholder 3"/>
          <p:cNvPicPr preferRelativeResize="0">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3998" y="1524000"/>
            <a:ext cx="2431469" cy="4572000"/>
          </a:xfrm>
          <a:prstGeom prst="rect">
            <a:avLst/>
          </a:prstGeom>
          <a:noFill/>
          <a:ln>
            <a:noFill/>
          </a:ln>
          <a:effectLst/>
        </p:spPr>
      </p:pic>
      <p:sp>
        <p:nvSpPr>
          <p:cNvPr id="3" name="Slide Number Placeholder 2"/>
          <p:cNvSpPr>
            <a:spLocks noGrp="1"/>
          </p:cNvSpPr>
          <p:nvPr>
            <p:ph type="sldNum" sz="quarter" idx="12"/>
          </p:nvPr>
        </p:nvSpPr>
        <p:spPr/>
        <p:txBody>
          <a:bodyPr/>
          <a:lstStyle/>
          <a:p>
            <a:fld id="{BB77A112-4B4E-4A9C-93DF-089D6F2811F8}" type="slidenum">
              <a:rPr lang="en-US" smtClean="0"/>
              <a:t>149</a:t>
            </a:fld>
            <a:endParaRPr lang="en-US" dirty="0"/>
          </a:p>
        </p:txBody>
      </p:sp>
    </p:spTree>
    <p:extLst>
      <p:ext uri="{BB962C8B-B14F-4D97-AF65-F5344CB8AC3E}">
        <p14:creationId xmlns:p14="http://schemas.microsoft.com/office/powerpoint/2010/main" val="10555640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smtClean="0"/>
              <a:t>Region 17 Garden/Exhibition Judge Requirements</a:t>
            </a:r>
            <a:endParaRPr lang="en-US" sz="3100" dirty="0"/>
          </a:p>
        </p:txBody>
      </p:sp>
      <p:sp>
        <p:nvSpPr>
          <p:cNvPr id="3" name="Content Placeholder 2"/>
          <p:cNvSpPr>
            <a:spLocks noGrp="1"/>
          </p:cNvSpPr>
          <p:nvPr>
            <p:ph idx="1"/>
          </p:nvPr>
        </p:nvSpPr>
        <p:spPr/>
        <p:txBody>
          <a:bodyPr>
            <a:normAutofit fontScale="70000" lnSpcReduction="20000"/>
          </a:bodyPr>
          <a:lstStyle/>
          <a:p>
            <a:r>
              <a:rPr lang="en-US" sz="3400" dirty="0" smtClean="0"/>
              <a:t>Posses most recent AIS Handbook for Judges</a:t>
            </a:r>
          </a:p>
          <a:p>
            <a:r>
              <a:rPr lang="en-US" sz="3400" dirty="0" smtClean="0"/>
              <a:t>Maintain continuous membership in AIS</a:t>
            </a:r>
          </a:p>
          <a:p>
            <a:r>
              <a:rPr lang="en-US" sz="3400" dirty="0" smtClean="0"/>
              <a:t>Vote National Awards Ballot each year</a:t>
            </a:r>
          </a:p>
          <a:p>
            <a:r>
              <a:rPr lang="en-US" sz="3400" dirty="0" smtClean="0"/>
              <a:t>Attend one(1) approved judges training school per judges year</a:t>
            </a:r>
          </a:p>
          <a:p>
            <a:r>
              <a:rPr lang="en-US" sz="3400" dirty="0" smtClean="0"/>
              <a:t>Two hours of in-garden training during rolling three year period</a:t>
            </a:r>
          </a:p>
          <a:p>
            <a:pPr lvl="1"/>
            <a:r>
              <a:rPr lang="en-US" dirty="0" smtClean="0"/>
              <a:t>Judges training instruction counts as same as attending</a:t>
            </a:r>
          </a:p>
          <a:p>
            <a:r>
              <a:rPr lang="en-US" sz="3400" dirty="0" smtClean="0"/>
              <a:t>Must exhibit in at least one AIS accredited show per judges year</a:t>
            </a:r>
          </a:p>
          <a:p>
            <a:pPr lvl="1"/>
            <a:r>
              <a:rPr lang="en-US" dirty="0" smtClean="0"/>
              <a:t>Tutoring a Candidate or Apprentices is an acceptable alternative</a:t>
            </a:r>
          </a:p>
          <a:p>
            <a:r>
              <a:rPr lang="en-US" sz="3400" dirty="0" smtClean="0"/>
              <a:t>Complete annual activities report</a:t>
            </a:r>
          </a:p>
          <a:p>
            <a:r>
              <a:rPr lang="en-US" sz="3400" dirty="0" smtClean="0"/>
              <a:t>Encouraged to attend Out of Region Judges training</a:t>
            </a:r>
          </a:p>
        </p:txBody>
      </p:sp>
      <p:sp>
        <p:nvSpPr>
          <p:cNvPr id="4" name="Slide Number Placeholder 3"/>
          <p:cNvSpPr>
            <a:spLocks noGrp="1"/>
          </p:cNvSpPr>
          <p:nvPr>
            <p:ph type="sldNum" sz="quarter" idx="12"/>
          </p:nvPr>
        </p:nvSpPr>
        <p:spPr/>
        <p:txBody>
          <a:bodyPr/>
          <a:lstStyle/>
          <a:p>
            <a:fld id="{4F18EBFA-DC17-4203-9685-8ECDA8A965B5}" type="slidenum">
              <a:rPr lang="en-US" smtClean="0"/>
              <a:t>15</a:t>
            </a:fld>
            <a:endParaRPr lang="en-US" dirty="0"/>
          </a:p>
        </p:txBody>
      </p:sp>
    </p:spTree>
    <p:extLst>
      <p:ext uri="{BB962C8B-B14F-4D97-AF65-F5344CB8AC3E}">
        <p14:creationId xmlns:p14="http://schemas.microsoft.com/office/powerpoint/2010/main" val="307838950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Choose a </a:t>
            </a:r>
            <a:r>
              <a:rPr lang="en-US" b="1" dirty="0" smtClean="0"/>
              <a:t>Juice</a:t>
            </a:r>
            <a:endParaRPr lang="en-US" sz="2400" dirty="0"/>
          </a:p>
        </p:txBody>
      </p:sp>
      <p:sp>
        <p:nvSpPr>
          <p:cNvPr id="4" name="Content Placeholder 3"/>
          <p:cNvSpPr>
            <a:spLocks noGrp="1"/>
          </p:cNvSpPr>
          <p:nvPr>
            <p:ph sz="half" idx="2"/>
          </p:nvPr>
        </p:nvSpPr>
        <p:spPr/>
        <p:txBody>
          <a:bodyPr>
            <a:normAutofit fontScale="85000" lnSpcReduction="10000"/>
          </a:bodyPr>
          <a:lstStyle/>
          <a:p>
            <a:pPr marL="0" indent="0">
              <a:buNone/>
            </a:pPr>
            <a:r>
              <a:rPr lang="en-US" dirty="0"/>
              <a:t>(Tom Burseen, registered 1995). Seedling 7-83A. TB, height 34" (86 cm), mid season bloom. Standards and style arms tangerine orange (RHS 28B); falls darker tangerine orange (28A), hafts streaked red and with some red spots on falls, more prominent at edge; beards orange; ruffled; spicy fragrance</a:t>
            </a:r>
            <a:r>
              <a:rPr lang="en-US" dirty="0" smtClean="0"/>
              <a:t>.</a:t>
            </a:r>
            <a:r>
              <a:rPr lang="en-US" dirty="0">
                <a:hlinkClick r:id="rId2"/>
              </a:rPr>
              <a:t> 'Crowd Pleaser'</a:t>
            </a:r>
            <a:r>
              <a:rPr lang="en-US" dirty="0"/>
              <a:t> X </a:t>
            </a:r>
            <a:r>
              <a:rPr lang="en-US" dirty="0">
                <a:hlinkClick r:id="rId3"/>
              </a:rPr>
              <a:t>'Lawrence of Arabia'</a:t>
            </a:r>
            <a:r>
              <a:rPr lang="en-US" dirty="0"/>
              <a:t>.</a:t>
            </a:r>
            <a:r>
              <a:rPr lang="en-US" dirty="0" smtClean="0"/>
              <a:t> TB's </a:t>
            </a:r>
            <a:r>
              <a:rPr lang="en-US" dirty="0"/>
              <a:t>Place 1996.</a:t>
            </a:r>
          </a:p>
        </p:txBody>
      </p:sp>
      <p:pic>
        <p:nvPicPr>
          <p:cNvPr id="5" name="Content Placeholder 3" descr="http://wiki.irises.org/pub/images/TbFthruJ/TbGeneMachine/1/gene_machine_68.jpg">
            <a:hlinkClick r:id="rId4"/>
          </p:cNvPr>
          <p:cNvPicPr>
            <a:picLocks noGrp="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457200" y="1885092"/>
            <a:ext cx="4038600" cy="3956179"/>
          </a:xfrm>
          <a:prstGeom prst="rect">
            <a:avLst/>
          </a:prstGeom>
          <a:noFill/>
          <a:ln>
            <a:noFill/>
          </a:ln>
        </p:spPr>
      </p:pic>
      <p:sp>
        <p:nvSpPr>
          <p:cNvPr id="3" name="Slide Number Placeholder 2"/>
          <p:cNvSpPr>
            <a:spLocks noGrp="1"/>
          </p:cNvSpPr>
          <p:nvPr>
            <p:ph type="sldNum" sz="quarter" idx="12"/>
          </p:nvPr>
        </p:nvSpPr>
        <p:spPr/>
        <p:txBody>
          <a:bodyPr/>
          <a:lstStyle/>
          <a:p>
            <a:fld id="{BB77A112-4B4E-4A9C-93DF-089D6F2811F8}" type="slidenum">
              <a:rPr lang="en-US" smtClean="0"/>
              <a:t>150</a:t>
            </a:fld>
            <a:endParaRPr lang="en-US" dirty="0"/>
          </a:p>
        </p:txBody>
      </p:sp>
    </p:spTree>
    <p:extLst>
      <p:ext uri="{BB962C8B-B14F-4D97-AF65-F5344CB8AC3E}">
        <p14:creationId xmlns:p14="http://schemas.microsoft.com/office/powerpoint/2010/main" val="388734823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Choose a </a:t>
            </a:r>
            <a:r>
              <a:rPr lang="en-US" b="1" dirty="0" smtClean="0"/>
              <a:t>Juice</a:t>
            </a:r>
            <a:endParaRPr lang="en-US" sz="2400" dirty="0"/>
          </a:p>
        </p:txBody>
      </p:sp>
      <p:sp>
        <p:nvSpPr>
          <p:cNvPr id="4" name="Content Placeholder 3"/>
          <p:cNvSpPr>
            <a:spLocks noGrp="1"/>
          </p:cNvSpPr>
          <p:nvPr>
            <p:ph sz="half" idx="2"/>
          </p:nvPr>
        </p:nvSpPr>
        <p:spPr/>
        <p:txBody>
          <a:bodyPr>
            <a:normAutofit fontScale="85000" lnSpcReduction="10000"/>
          </a:bodyPr>
          <a:lstStyle/>
          <a:p>
            <a:pPr marL="0" indent="0">
              <a:buNone/>
            </a:pPr>
            <a:r>
              <a:rPr lang="en-US" dirty="0"/>
              <a:t>(Tom Burseen, registered 1995). Seedling 7-83A. TB, height 34" (86 cm), mid season bloom. Standards and style arms tangerine orange (RHS 28B); falls darker tangerine orange (28A), hafts streaked red and with some red spots on falls, more prominent at edge; beards orange; ruffled; spicy fragrance</a:t>
            </a:r>
            <a:r>
              <a:rPr lang="en-US" dirty="0" smtClean="0"/>
              <a:t>.</a:t>
            </a:r>
            <a:r>
              <a:rPr lang="en-US" dirty="0">
                <a:hlinkClick r:id="rId2"/>
              </a:rPr>
              <a:t> 'Crowd Pleaser'</a:t>
            </a:r>
            <a:r>
              <a:rPr lang="en-US" dirty="0"/>
              <a:t> X </a:t>
            </a:r>
            <a:r>
              <a:rPr lang="en-US" dirty="0">
                <a:hlinkClick r:id="rId3"/>
              </a:rPr>
              <a:t>'Lawrence of Arabia'</a:t>
            </a:r>
            <a:r>
              <a:rPr lang="en-US" dirty="0"/>
              <a:t>.</a:t>
            </a:r>
            <a:r>
              <a:rPr lang="en-US" dirty="0" smtClean="0"/>
              <a:t> TB's </a:t>
            </a:r>
            <a:r>
              <a:rPr lang="en-US" dirty="0"/>
              <a:t>Place 1996.</a:t>
            </a:r>
          </a:p>
        </p:txBody>
      </p:sp>
      <p:sp>
        <p:nvSpPr>
          <p:cNvPr id="3" name="Slide Number Placeholder 2"/>
          <p:cNvSpPr>
            <a:spLocks noGrp="1"/>
          </p:cNvSpPr>
          <p:nvPr>
            <p:ph type="sldNum" sz="quarter" idx="12"/>
          </p:nvPr>
        </p:nvSpPr>
        <p:spPr/>
        <p:txBody>
          <a:bodyPr/>
          <a:lstStyle/>
          <a:p>
            <a:fld id="{BB77A112-4B4E-4A9C-93DF-089D6F2811F8}" type="slidenum">
              <a:rPr lang="en-US" smtClean="0"/>
              <a:t>151</a:t>
            </a:fld>
            <a:endParaRPr lang="en-US" dirty="0"/>
          </a:p>
        </p:txBody>
      </p:sp>
      <p:pic>
        <p:nvPicPr>
          <p:cNvPr id="9" name="Content Placeholder 8" descr="http://wiki.irises.org/pub/images/TbAthruE/TbChooseAJuice/1/Choose-a-JuiceNN.jpg">
            <a:hlinkClick r:id="rId4"/>
          </p:cNvPr>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1066800" y="1905000"/>
            <a:ext cx="3101767" cy="2537125"/>
          </a:xfrm>
          <a:prstGeom prst="rect">
            <a:avLst/>
          </a:prstGeom>
          <a:noFill/>
          <a:ln>
            <a:noFill/>
          </a:ln>
        </p:spPr>
      </p:pic>
    </p:spTree>
    <p:extLst>
      <p:ext uri="{BB962C8B-B14F-4D97-AF65-F5344CB8AC3E}">
        <p14:creationId xmlns:p14="http://schemas.microsoft.com/office/powerpoint/2010/main" val="73698031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Neutron</a:t>
            </a:r>
            <a:endParaRPr lang="en-US" dirty="0"/>
          </a:p>
        </p:txBody>
      </p:sp>
      <p:sp>
        <p:nvSpPr>
          <p:cNvPr id="4" name="Content Placeholder 3"/>
          <p:cNvSpPr>
            <a:spLocks noGrp="1"/>
          </p:cNvSpPr>
          <p:nvPr>
            <p:ph sz="half" idx="2"/>
          </p:nvPr>
        </p:nvSpPr>
        <p:spPr/>
        <p:txBody>
          <a:bodyPr>
            <a:normAutofit fontScale="92500" lnSpcReduction="10000"/>
          </a:bodyPr>
          <a:lstStyle/>
          <a:p>
            <a:pPr marL="0" indent="0">
              <a:buNone/>
            </a:pPr>
            <a:r>
              <a:rPr lang="en-US" dirty="0" smtClean="0"/>
              <a:t>( </a:t>
            </a:r>
            <a:r>
              <a:rPr lang="en-US" dirty="0"/>
              <a:t>Thomas Johnson, R. 2000). </a:t>
            </a:r>
            <a:r>
              <a:rPr lang="en-US" dirty="0" err="1"/>
              <a:t>Sdlg</a:t>
            </a:r>
            <a:r>
              <a:rPr lang="en-US" dirty="0"/>
              <a:t>. </a:t>
            </a:r>
            <a:r>
              <a:rPr lang="en-US" dirty="0">
                <a:hlinkClick r:id="rId2" action="ppaction://hlinkfile" tooltip="Q61F (this topic does not yet exist; you can create it)"/>
              </a:rPr>
              <a:t>Q61F</a:t>
            </a:r>
            <a:r>
              <a:rPr lang="en-US" dirty="0"/>
              <a:t> . SDB, 12" (31 cm), EM. S. and style arms medium violet; F. darker medium violet; beards light violet on end, dull gold, to mustard in throat, base white; ruffled; pronounced sweet fragrance. </a:t>
            </a:r>
            <a:r>
              <a:rPr lang="en-US" dirty="0">
                <a:hlinkClick r:id="rId3"/>
              </a:rPr>
              <a:t>'Bee Mused'</a:t>
            </a:r>
            <a:r>
              <a:rPr lang="en-US" dirty="0"/>
              <a:t> X </a:t>
            </a:r>
            <a:r>
              <a:rPr lang="en-US" dirty="0">
                <a:hlinkClick r:id="rId4"/>
              </a:rPr>
              <a:t>'</a:t>
            </a:r>
            <a:r>
              <a:rPr lang="en-US" dirty="0" err="1">
                <a:hlinkClick r:id="rId4"/>
              </a:rPr>
              <a:t>Tweety</a:t>
            </a:r>
            <a:r>
              <a:rPr lang="en-US" dirty="0">
                <a:hlinkClick r:id="rId4"/>
              </a:rPr>
              <a:t> Bird'</a:t>
            </a:r>
            <a:r>
              <a:rPr lang="en-US" dirty="0"/>
              <a:t>. </a:t>
            </a:r>
            <a:r>
              <a:rPr lang="en-US" dirty="0" smtClean="0"/>
              <a:t>Mid-America </a:t>
            </a:r>
            <a:r>
              <a:rPr lang="en-US" dirty="0"/>
              <a:t>2001.</a:t>
            </a:r>
            <a:br>
              <a:rPr lang="en-US" dirty="0"/>
            </a:br>
            <a:endParaRPr lang="en-US" dirty="0"/>
          </a:p>
        </p:txBody>
      </p:sp>
      <p:sp>
        <p:nvSpPr>
          <p:cNvPr id="3" name="Slide Number Placeholder 2"/>
          <p:cNvSpPr>
            <a:spLocks noGrp="1"/>
          </p:cNvSpPr>
          <p:nvPr>
            <p:ph type="sldNum" sz="quarter" idx="12"/>
          </p:nvPr>
        </p:nvSpPr>
        <p:spPr/>
        <p:txBody>
          <a:bodyPr/>
          <a:lstStyle/>
          <a:p>
            <a:fld id="{BB77A112-4B4E-4A9C-93DF-089D6F2811F8}" type="slidenum">
              <a:rPr lang="en-US" smtClean="0"/>
              <a:t>152</a:t>
            </a:fld>
            <a:endParaRPr lang="en-US" dirty="0"/>
          </a:p>
        </p:txBody>
      </p:sp>
      <p:pic>
        <p:nvPicPr>
          <p:cNvPr id="7" name="Content Placeholder 3" descr="http://wiki.irises.org/pub/images/TbFthruJ/TbGeneMachine/1/gene_machine_68.jpg">
            <a:hlinkClick r:id="rId5"/>
          </p:cNvPr>
          <p:cNvPicPr>
            <a:picLocks noGrp="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457200" y="1885092"/>
            <a:ext cx="4038600" cy="3956179"/>
          </a:xfrm>
          <a:prstGeom prst="rect">
            <a:avLst/>
          </a:prstGeom>
          <a:noFill/>
          <a:ln>
            <a:noFill/>
          </a:ln>
        </p:spPr>
      </p:pic>
    </p:spTree>
    <p:extLst>
      <p:ext uri="{BB962C8B-B14F-4D97-AF65-F5344CB8AC3E}">
        <p14:creationId xmlns:p14="http://schemas.microsoft.com/office/powerpoint/2010/main" val="339397422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Change of thought process</a:t>
            </a:r>
            <a:endParaRPr lang="en-US" dirty="0"/>
          </a:p>
        </p:txBody>
      </p:sp>
      <p:sp>
        <p:nvSpPr>
          <p:cNvPr id="5" name="Slide Number Placeholder 4"/>
          <p:cNvSpPr>
            <a:spLocks noGrp="1"/>
          </p:cNvSpPr>
          <p:nvPr>
            <p:ph type="sldNum" sz="quarter" idx="12"/>
          </p:nvPr>
        </p:nvSpPr>
        <p:spPr/>
        <p:txBody>
          <a:bodyPr/>
          <a:lstStyle/>
          <a:p>
            <a:fld id="{4F18EBFA-DC17-4203-9685-8ECDA8A965B5}" type="slidenum">
              <a:rPr lang="en-US" smtClean="0"/>
              <a:t>153</a:t>
            </a:fld>
            <a:endParaRPr lang="en-US" dirty="0"/>
          </a:p>
        </p:txBody>
      </p:sp>
      <p:pic>
        <p:nvPicPr>
          <p:cNvPr id="8" name="Content Placeholder 7" descr="https://lh3.googleusercontent.com/-0azayENSQaw/U16S1gf2gSI/AAAAAAAAGDE/XLOA6esMBdw/s720/IMG_6702.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2034381"/>
            <a:ext cx="5486400" cy="3657600"/>
          </a:xfrm>
          <a:prstGeom prst="rect">
            <a:avLst/>
          </a:prstGeom>
          <a:noFill/>
          <a:ln>
            <a:noFill/>
          </a:ln>
        </p:spPr>
      </p:pic>
    </p:spTree>
    <p:extLst>
      <p:ext uri="{BB962C8B-B14F-4D97-AF65-F5344CB8AC3E}">
        <p14:creationId xmlns:p14="http://schemas.microsoft.com/office/powerpoint/2010/main" val="235334609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lvl="0"/>
            <a:r>
              <a:rPr lang="en-US" dirty="0" smtClean="0"/>
              <a:t>After Receipt of Request to Judge Letter</a:t>
            </a:r>
            <a:endParaRPr lang="en-US" dirty="0"/>
          </a:p>
        </p:txBody>
      </p:sp>
      <p:sp>
        <p:nvSpPr>
          <p:cNvPr id="5" name="Subtitle 4"/>
          <p:cNvSpPr>
            <a:spLocks noGrp="1"/>
          </p:cNvSpPr>
          <p:nvPr>
            <p:ph type="subTitle" idx="1"/>
          </p:nvPr>
        </p:nvSpPr>
        <p:spPr/>
        <p:txBody>
          <a:bodyPr/>
          <a:lstStyle/>
          <a:p>
            <a:pPr lvl="1"/>
            <a:r>
              <a:rPr lang="en-US" dirty="0" smtClean="0"/>
              <a:t>Request Letter -&gt; Arrival at Show</a:t>
            </a:r>
            <a:endParaRPr lang="en-US" dirty="0"/>
          </a:p>
        </p:txBody>
      </p:sp>
      <p:sp>
        <p:nvSpPr>
          <p:cNvPr id="6" name="Slide Number Placeholder 5"/>
          <p:cNvSpPr>
            <a:spLocks noGrp="1"/>
          </p:cNvSpPr>
          <p:nvPr>
            <p:ph type="sldNum" sz="quarter" idx="12"/>
          </p:nvPr>
        </p:nvSpPr>
        <p:spPr/>
        <p:txBody>
          <a:bodyPr/>
          <a:lstStyle/>
          <a:p>
            <a:fld id="{4F18EBFA-DC17-4203-9685-8ECDA8A965B5}" type="slidenum">
              <a:rPr lang="en-US" smtClean="0"/>
              <a:t>154</a:t>
            </a:fld>
            <a:endParaRPr lang="en-US" dirty="0"/>
          </a:p>
        </p:txBody>
      </p:sp>
    </p:spTree>
    <p:extLst>
      <p:ext uri="{BB962C8B-B14F-4D97-AF65-F5344CB8AC3E}">
        <p14:creationId xmlns:p14="http://schemas.microsoft.com/office/powerpoint/2010/main" val="382949525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After Receipt of Request to Judge Letter</a:t>
            </a:r>
            <a:endParaRPr lang="en-US" sz="3600" dirty="0"/>
          </a:p>
        </p:txBody>
      </p:sp>
      <p:sp>
        <p:nvSpPr>
          <p:cNvPr id="3" name="Content Placeholder 2"/>
          <p:cNvSpPr>
            <a:spLocks noGrp="1"/>
          </p:cNvSpPr>
          <p:nvPr>
            <p:ph idx="1"/>
          </p:nvPr>
        </p:nvSpPr>
        <p:spPr/>
        <p:txBody>
          <a:bodyPr>
            <a:normAutofit/>
          </a:bodyPr>
          <a:lstStyle/>
          <a:p>
            <a:r>
              <a:rPr lang="en-US" dirty="0" smtClean="0"/>
              <a:t>How have you been requested to judge a show</a:t>
            </a:r>
            <a:r>
              <a:rPr lang="en-US" dirty="0"/>
              <a:t>? </a:t>
            </a:r>
            <a:endParaRPr lang="en-US" dirty="0" smtClean="0"/>
          </a:p>
          <a:p>
            <a:pPr lvl="1"/>
            <a:r>
              <a:rPr lang="en-US" dirty="0" smtClean="0"/>
              <a:t>Phone </a:t>
            </a:r>
            <a:r>
              <a:rPr lang="en-US" dirty="0"/>
              <a:t>call only</a:t>
            </a:r>
          </a:p>
          <a:p>
            <a:pPr lvl="1"/>
            <a:r>
              <a:rPr lang="en-US" dirty="0"/>
              <a:t>Phone call 1</a:t>
            </a:r>
            <a:r>
              <a:rPr lang="en-US" baseline="30000" dirty="0"/>
              <a:t>st</a:t>
            </a:r>
            <a:r>
              <a:rPr lang="en-US" dirty="0"/>
              <a:t>, then written follow-up</a:t>
            </a:r>
          </a:p>
          <a:p>
            <a:pPr lvl="1"/>
            <a:r>
              <a:rPr lang="en-US" dirty="0"/>
              <a:t>E-mail</a:t>
            </a:r>
          </a:p>
          <a:p>
            <a:r>
              <a:rPr lang="en-US" dirty="0" smtClean="0"/>
              <a:t>How </a:t>
            </a:r>
            <a:r>
              <a:rPr lang="en-US" dirty="0"/>
              <a:t>far in advance are you notified?</a:t>
            </a:r>
          </a:p>
          <a:p>
            <a:r>
              <a:rPr lang="en-US" dirty="0"/>
              <a:t>How much advanced notice do you think you need?</a:t>
            </a:r>
          </a:p>
          <a:p>
            <a:endParaRPr lang="en-US" dirty="0" smtClean="0"/>
          </a:p>
        </p:txBody>
      </p:sp>
      <p:sp>
        <p:nvSpPr>
          <p:cNvPr id="4" name="Slide Number Placeholder 3"/>
          <p:cNvSpPr>
            <a:spLocks noGrp="1"/>
          </p:cNvSpPr>
          <p:nvPr>
            <p:ph type="sldNum" sz="quarter" idx="12"/>
          </p:nvPr>
        </p:nvSpPr>
        <p:spPr/>
        <p:txBody>
          <a:bodyPr/>
          <a:lstStyle/>
          <a:p>
            <a:fld id="{4F18EBFA-DC17-4203-9685-8ECDA8A965B5}" type="slidenum">
              <a:rPr lang="en-US" smtClean="0"/>
              <a:t>155</a:t>
            </a:fld>
            <a:endParaRPr lang="en-US" dirty="0"/>
          </a:p>
        </p:txBody>
      </p:sp>
    </p:spTree>
    <p:extLst>
      <p:ext uri="{BB962C8B-B14F-4D97-AF65-F5344CB8AC3E}">
        <p14:creationId xmlns:p14="http://schemas.microsoft.com/office/powerpoint/2010/main" val="6437258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After Receipt of Request to Judge Letter</a:t>
            </a:r>
            <a:endParaRPr lang="en-US" sz="3600" dirty="0"/>
          </a:p>
        </p:txBody>
      </p:sp>
      <p:sp>
        <p:nvSpPr>
          <p:cNvPr id="3" name="Content Placeholder 2"/>
          <p:cNvSpPr>
            <a:spLocks noGrp="1"/>
          </p:cNvSpPr>
          <p:nvPr>
            <p:ph idx="1"/>
          </p:nvPr>
        </p:nvSpPr>
        <p:spPr/>
        <p:txBody>
          <a:bodyPr>
            <a:normAutofit/>
          </a:bodyPr>
          <a:lstStyle/>
          <a:p>
            <a:r>
              <a:rPr lang="en-US" dirty="0" smtClean="0"/>
              <a:t>How soon prior to the show do you usually get a copy of the show schedule?</a:t>
            </a:r>
          </a:p>
          <a:p>
            <a:r>
              <a:rPr lang="en-US" dirty="0" smtClean="0"/>
              <a:t>What do you look for when you read the show schedule?</a:t>
            </a:r>
          </a:p>
          <a:p>
            <a:r>
              <a:rPr lang="en-US" dirty="0" smtClean="0"/>
              <a:t>What surprise(s) have you found reading the show schedule?</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156</a:t>
            </a:fld>
            <a:endParaRPr lang="en-US" dirty="0"/>
          </a:p>
        </p:txBody>
      </p:sp>
    </p:spTree>
    <p:extLst>
      <p:ext uri="{BB962C8B-B14F-4D97-AF65-F5344CB8AC3E}">
        <p14:creationId xmlns:p14="http://schemas.microsoft.com/office/powerpoint/2010/main" val="338515472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After Receipt of Request to Judge Letter</a:t>
            </a:r>
            <a:endParaRPr lang="en-US" sz="3600" dirty="0"/>
          </a:p>
        </p:txBody>
      </p:sp>
      <p:sp>
        <p:nvSpPr>
          <p:cNvPr id="3" name="Content Placeholder 2"/>
          <p:cNvSpPr>
            <a:spLocks noGrp="1"/>
          </p:cNvSpPr>
          <p:nvPr>
            <p:ph idx="1"/>
          </p:nvPr>
        </p:nvSpPr>
        <p:spPr/>
        <p:txBody>
          <a:bodyPr>
            <a:normAutofit fontScale="85000" lnSpcReduction="20000"/>
          </a:bodyPr>
          <a:lstStyle/>
          <a:p>
            <a:r>
              <a:rPr lang="en-US" dirty="0"/>
              <a:t>Prompt reply yes or no</a:t>
            </a:r>
          </a:p>
          <a:p>
            <a:r>
              <a:rPr lang="en-US" dirty="0"/>
              <a:t>Read schedule </a:t>
            </a:r>
            <a:endParaRPr lang="en-US" dirty="0" smtClean="0"/>
          </a:p>
          <a:p>
            <a:r>
              <a:rPr lang="en-US" dirty="0" smtClean="0"/>
              <a:t>Understand </a:t>
            </a:r>
            <a:r>
              <a:rPr lang="en-US" dirty="0"/>
              <a:t>the awards that you will be expected to </a:t>
            </a:r>
            <a:r>
              <a:rPr lang="en-US" dirty="0" smtClean="0"/>
              <a:t>Select (List or highlight those you will be required to award)</a:t>
            </a:r>
            <a:endParaRPr lang="en-US" dirty="0"/>
          </a:p>
          <a:p>
            <a:r>
              <a:rPr lang="en-US" dirty="0"/>
              <a:t>Determine who is also judging</a:t>
            </a:r>
          </a:p>
          <a:p>
            <a:pPr lvl="1"/>
            <a:r>
              <a:rPr lang="en-US" dirty="0"/>
              <a:t>Understand personality and way others judge</a:t>
            </a:r>
          </a:p>
          <a:p>
            <a:pPr lvl="1"/>
            <a:r>
              <a:rPr lang="en-US" dirty="0"/>
              <a:t>Is there an apprentice and how to interface with that person</a:t>
            </a:r>
          </a:p>
          <a:p>
            <a:pPr lvl="1"/>
            <a:r>
              <a:rPr lang="en-US" dirty="0"/>
              <a:t>Get map to show and ensure you show up on time</a:t>
            </a:r>
          </a:p>
          <a:p>
            <a:pPr lvl="1"/>
            <a:r>
              <a:rPr lang="en-US" dirty="0"/>
              <a:t>Dress </a:t>
            </a:r>
            <a:r>
              <a:rPr lang="en-US" dirty="0" smtClean="0"/>
              <a:t>professional</a:t>
            </a:r>
          </a:p>
          <a:p>
            <a:r>
              <a:rPr lang="en-US" dirty="0" smtClean="0"/>
              <a:t>Don’t </a:t>
            </a:r>
            <a:r>
              <a:rPr lang="en-US" dirty="0"/>
              <a:t>be afraid to judge a show alone or in a group</a:t>
            </a:r>
          </a:p>
          <a:p>
            <a:pPr lvl="1"/>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157</a:t>
            </a:fld>
            <a:endParaRPr lang="en-US" dirty="0"/>
          </a:p>
        </p:txBody>
      </p:sp>
    </p:spTree>
    <p:extLst>
      <p:ext uri="{BB962C8B-B14F-4D97-AF65-F5344CB8AC3E}">
        <p14:creationId xmlns:p14="http://schemas.microsoft.com/office/powerpoint/2010/main" val="330693290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Show Book #1 Awards</a:t>
            </a:r>
            <a:endParaRPr lang="en-US" sz="2000" dirty="0"/>
          </a:p>
        </p:txBody>
      </p:sp>
      <p:sp>
        <p:nvSpPr>
          <p:cNvPr id="3" name="Content Placeholder 2"/>
          <p:cNvSpPr>
            <a:spLocks noGrp="1"/>
          </p:cNvSpPr>
          <p:nvPr>
            <p:ph sz="half" idx="1"/>
          </p:nvPr>
        </p:nvSpPr>
        <p:spPr/>
        <p:txBody>
          <a:bodyPr>
            <a:normAutofit fontScale="77500" lnSpcReduction="20000"/>
          </a:bodyPr>
          <a:lstStyle/>
          <a:p>
            <a:r>
              <a:rPr lang="en-US" dirty="0" smtClean="0"/>
              <a:t>AIS Ribbons</a:t>
            </a:r>
          </a:p>
          <a:p>
            <a:r>
              <a:rPr lang="en-US" dirty="0" smtClean="0"/>
              <a:t>AIS Silver Medal for most blue</a:t>
            </a:r>
          </a:p>
          <a:p>
            <a:r>
              <a:rPr lang="en-US" dirty="0" smtClean="0"/>
              <a:t>AIS Bronze Medal fro 2</a:t>
            </a:r>
            <a:r>
              <a:rPr lang="en-US" baseline="30000" dirty="0" smtClean="0"/>
              <a:t>nd</a:t>
            </a:r>
            <a:r>
              <a:rPr lang="en-US" dirty="0" smtClean="0"/>
              <a:t> blue</a:t>
            </a:r>
          </a:p>
          <a:p>
            <a:r>
              <a:rPr lang="en-US" dirty="0" smtClean="0"/>
              <a:t>AIS Best Specimen of Show</a:t>
            </a:r>
          </a:p>
          <a:p>
            <a:r>
              <a:rPr lang="en-US" dirty="0" smtClean="0"/>
              <a:t>AIS Exhibition Certificate</a:t>
            </a:r>
          </a:p>
          <a:p>
            <a:r>
              <a:rPr lang="en-US" dirty="0" smtClean="0"/>
              <a:t>AIS Bronze Medal for Education Exhibit</a:t>
            </a:r>
          </a:p>
          <a:p>
            <a:r>
              <a:rPr lang="en-US" dirty="0" smtClean="0"/>
              <a:t>AIS Rosette Best English Box and Best Collection</a:t>
            </a:r>
          </a:p>
          <a:p>
            <a:r>
              <a:rPr lang="en-US" dirty="0" smtClean="0"/>
              <a:t>AIS Best Specimen of Section</a:t>
            </a:r>
          </a:p>
          <a:p>
            <a:r>
              <a:rPr lang="en-US" dirty="0" smtClean="0"/>
              <a:t>AIS Rosette for:</a:t>
            </a:r>
          </a:p>
          <a:p>
            <a:pPr marL="457200" lvl="1" indent="0">
              <a:buNone/>
            </a:pPr>
            <a:r>
              <a:rPr lang="en-US" dirty="0" smtClean="0"/>
              <a:t>Black   Blue/Purple   Pink   Yellow</a:t>
            </a:r>
            <a:r>
              <a:rPr lang="en-US" dirty="0"/>
              <a:t> </a:t>
            </a:r>
            <a:r>
              <a:rPr lang="en-US" dirty="0" smtClean="0"/>
              <a:t>White   </a:t>
            </a:r>
            <a:r>
              <a:rPr lang="en-US" dirty="0" err="1" smtClean="0"/>
              <a:t>Plicata</a:t>
            </a:r>
            <a:r>
              <a:rPr lang="en-US" dirty="0" smtClean="0"/>
              <a:t>   Space Age </a:t>
            </a:r>
          </a:p>
          <a:p>
            <a:pPr marL="457200" lvl="1" indent="0">
              <a:buNone/>
            </a:pPr>
            <a:r>
              <a:rPr lang="en-US" dirty="0" smtClean="0"/>
              <a:t>Broken Color</a:t>
            </a:r>
          </a:p>
          <a:p>
            <a:endParaRPr lang="en-US" dirty="0"/>
          </a:p>
        </p:txBody>
      </p:sp>
      <p:sp>
        <p:nvSpPr>
          <p:cNvPr id="5" name="Content Placeholder 4"/>
          <p:cNvSpPr>
            <a:spLocks noGrp="1"/>
          </p:cNvSpPr>
          <p:nvPr>
            <p:ph sz="half" idx="2"/>
          </p:nvPr>
        </p:nvSpPr>
        <p:spPr/>
        <p:txBody>
          <a:bodyPr>
            <a:normAutofit fontScale="77500" lnSpcReduction="20000"/>
          </a:bodyPr>
          <a:lstStyle/>
          <a:p>
            <a:pPr marL="0" indent="0">
              <a:buNone/>
            </a:pPr>
            <a:endParaRPr lang="en-US" dirty="0" smtClean="0"/>
          </a:p>
          <a:p>
            <a:pPr marL="0" indent="0">
              <a:buNone/>
            </a:pPr>
            <a:endParaRPr lang="en-US" dirty="0"/>
          </a:p>
          <a:p>
            <a:pPr marL="0" indent="0">
              <a:buNone/>
            </a:pPr>
            <a:r>
              <a:rPr lang="en-US" dirty="0" smtClean="0"/>
              <a:t>Club </a:t>
            </a:r>
            <a:r>
              <a:rPr lang="en-US" dirty="0"/>
              <a:t>Member only Awards</a:t>
            </a:r>
          </a:p>
          <a:p>
            <a:r>
              <a:rPr lang="en-US" dirty="0"/>
              <a:t>Travelling trophy for “Best Dykes Medal” Iris</a:t>
            </a:r>
          </a:p>
          <a:p>
            <a:r>
              <a:rPr lang="en-US" dirty="0"/>
              <a:t>Traveling trophy for “Best White.”</a:t>
            </a:r>
          </a:p>
          <a:p>
            <a:r>
              <a:rPr lang="en-US" dirty="0"/>
              <a:t>Traveling trophy “The Presidents Choice” for iris no chosen by the judges</a:t>
            </a:r>
          </a:p>
          <a:p>
            <a:r>
              <a:rPr lang="en-US" dirty="0"/>
              <a:t>Traveling trophy, “Best of Show.”</a:t>
            </a:r>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158</a:t>
            </a:fld>
            <a:endParaRPr lang="en-US" dirty="0"/>
          </a:p>
        </p:txBody>
      </p:sp>
    </p:spTree>
    <p:extLst>
      <p:ext uri="{BB962C8B-B14F-4D97-AF65-F5344CB8AC3E}">
        <p14:creationId xmlns:p14="http://schemas.microsoft.com/office/powerpoint/2010/main" val="281120640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Book #2 Awards</a:t>
            </a:r>
            <a:endParaRPr lang="en-US" sz="2000" dirty="0"/>
          </a:p>
        </p:txBody>
      </p:sp>
      <p:sp>
        <p:nvSpPr>
          <p:cNvPr id="3" name="Content Placeholder 2"/>
          <p:cNvSpPr>
            <a:spLocks noGrp="1"/>
          </p:cNvSpPr>
          <p:nvPr>
            <p:ph sz="half" idx="1"/>
          </p:nvPr>
        </p:nvSpPr>
        <p:spPr/>
        <p:txBody>
          <a:bodyPr>
            <a:normAutofit fontScale="70000" lnSpcReduction="20000"/>
          </a:bodyPr>
          <a:lstStyle/>
          <a:p>
            <a:r>
              <a:rPr lang="en-US" dirty="0" smtClean="0"/>
              <a:t>Ribbons</a:t>
            </a:r>
          </a:p>
          <a:p>
            <a:r>
              <a:rPr lang="en-US" dirty="0" smtClean="0"/>
              <a:t>Best Specimen of Show</a:t>
            </a:r>
          </a:p>
          <a:p>
            <a:r>
              <a:rPr lang="en-US" dirty="0" smtClean="0"/>
              <a:t>Runner-up to Best Specimen</a:t>
            </a:r>
          </a:p>
          <a:p>
            <a:r>
              <a:rPr lang="en-US" dirty="0" smtClean="0"/>
              <a:t>Horticulture Sweepstakes</a:t>
            </a:r>
          </a:p>
          <a:p>
            <a:r>
              <a:rPr lang="en-US" dirty="0" smtClean="0"/>
              <a:t>Horticultural sweepstakes runner-up</a:t>
            </a:r>
          </a:p>
          <a:p>
            <a:r>
              <a:rPr lang="en-US" dirty="0" smtClean="0"/>
              <a:t>Section Medals</a:t>
            </a:r>
          </a:p>
          <a:p>
            <a:r>
              <a:rPr lang="en-US" dirty="0" smtClean="0"/>
              <a:t>Awards for colors</a:t>
            </a:r>
          </a:p>
          <a:p>
            <a:pPr marL="457200" lvl="1" indent="0">
              <a:buNone/>
            </a:pPr>
            <a:r>
              <a:rPr lang="en-US" dirty="0" err="1" smtClean="0"/>
              <a:t>Amoena</a:t>
            </a:r>
            <a:r>
              <a:rPr lang="en-US" dirty="0" smtClean="0"/>
              <a:t>   Reverse </a:t>
            </a:r>
            <a:r>
              <a:rPr lang="en-US" dirty="0" err="1" smtClean="0"/>
              <a:t>Amoena</a:t>
            </a:r>
            <a:r>
              <a:rPr lang="en-US" dirty="0" smtClean="0"/>
              <a:t>   Black	   Blue	  Brown   </a:t>
            </a:r>
            <a:r>
              <a:rPr lang="en-US" dirty="0" err="1" smtClean="0"/>
              <a:t>Bitone</a:t>
            </a:r>
            <a:r>
              <a:rPr lang="en-US" dirty="0" smtClean="0"/>
              <a:t>   Reverse </a:t>
            </a:r>
            <a:r>
              <a:rPr lang="en-US" dirty="0" err="1" smtClean="0"/>
              <a:t>Bitone</a:t>
            </a:r>
            <a:r>
              <a:rPr lang="en-US" dirty="0" smtClean="0"/>
              <a:t>   Blend   </a:t>
            </a:r>
            <a:r>
              <a:rPr lang="en-US" dirty="0" err="1" smtClean="0"/>
              <a:t>Glaciata</a:t>
            </a:r>
            <a:r>
              <a:rPr lang="en-US" dirty="0" smtClean="0"/>
              <a:t>	   Gold   Gray</a:t>
            </a:r>
          </a:p>
          <a:p>
            <a:pPr marL="457200" lvl="1" indent="0">
              <a:buNone/>
            </a:pPr>
            <a:r>
              <a:rPr lang="en-US" dirty="0" smtClean="0"/>
              <a:t>Green    </a:t>
            </a:r>
            <a:r>
              <a:rPr lang="en-US" dirty="0" err="1" smtClean="0"/>
              <a:t>Luminata</a:t>
            </a:r>
            <a:r>
              <a:rPr lang="en-US" dirty="0" smtClean="0"/>
              <a:t>  </a:t>
            </a:r>
            <a:r>
              <a:rPr lang="en-US" dirty="0" err="1" smtClean="0"/>
              <a:t>Neglecta</a:t>
            </a:r>
            <a:r>
              <a:rPr lang="en-US" dirty="0" smtClean="0"/>
              <a:t>   Orange</a:t>
            </a:r>
            <a:r>
              <a:rPr lang="en-US" dirty="0"/>
              <a:t> </a:t>
            </a:r>
            <a:r>
              <a:rPr lang="en-US" dirty="0" smtClean="0"/>
              <a:t>Pink	   </a:t>
            </a:r>
            <a:r>
              <a:rPr lang="en-US" dirty="0" err="1" smtClean="0"/>
              <a:t>Plicata</a:t>
            </a:r>
            <a:r>
              <a:rPr lang="en-US" dirty="0" smtClean="0"/>
              <a:t>    Red</a:t>
            </a:r>
            <a:r>
              <a:rPr lang="en-US" dirty="0"/>
              <a:t> </a:t>
            </a:r>
            <a:r>
              <a:rPr lang="en-US" dirty="0" smtClean="0"/>
              <a:t>    Purple/Violet        </a:t>
            </a:r>
            <a:r>
              <a:rPr lang="en-US" dirty="0" err="1" smtClean="0"/>
              <a:t>Variegata</a:t>
            </a:r>
            <a:r>
              <a:rPr lang="en-US" dirty="0" smtClean="0"/>
              <a:t>     White     Yellow</a:t>
            </a:r>
          </a:p>
        </p:txBody>
      </p:sp>
      <p:sp>
        <p:nvSpPr>
          <p:cNvPr id="5" name="Content Placeholder 4"/>
          <p:cNvSpPr>
            <a:spLocks noGrp="1"/>
          </p:cNvSpPr>
          <p:nvPr>
            <p:ph sz="half" idx="2"/>
          </p:nvPr>
        </p:nvSpPr>
        <p:spPr/>
        <p:txBody>
          <a:bodyPr>
            <a:normAutofit fontScale="70000" lnSpcReduction="20000"/>
          </a:bodyPr>
          <a:lstStyle/>
          <a:p>
            <a:endParaRPr lang="en-US" dirty="0" smtClean="0"/>
          </a:p>
          <a:p>
            <a:r>
              <a:rPr lang="en-US" dirty="0" smtClean="0"/>
              <a:t>Club </a:t>
            </a:r>
            <a:r>
              <a:rPr lang="en-US" dirty="0"/>
              <a:t>award only</a:t>
            </a:r>
          </a:p>
          <a:p>
            <a:r>
              <a:rPr lang="en-US" dirty="0"/>
              <a:t>Queen of Show plaque</a:t>
            </a:r>
          </a:p>
          <a:p>
            <a:r>
              <a:rPr lang="en-US" dirty="0"/>
              <a:t>Best Specimen of Show</a:t>
            </a:r>
          </a:p>
          <a:p>
            <a:r>
              <a:rPr lang="en-US" dirty="0"/>
              <a:t>Runner-up members award</a:t>
            </a:r>
          </a:p>
          <a:p>
            <a:r>
              <a:rPr lang="en-US" dirty="0"/>
              <a:t>Best Space Age</a:t>
            </a:r>
          </a:p>
          <a:p>
            <a:r>
              <a:rPr lang="en-US" dirty="0"/>
              <a:t>Best Specimen by a Region 17 Hybridizer</a:t>
            </a:r>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159</a:t>
            </a:fld>
            <a:endParaRPr lang="en-US" dirty="0"/>
          </a:p>
        </p:txBody>
      </p:sp>
    </p:spTree>
    <p:extLst>
      <p:ext uri="{BB962C8B-B14F-4D97-AF65-F5344CB8AC3E}">
        <p14:creationId xmlns:p14="http://schemas.microsoft.com/office/powerpoint/2010/main" val="1629739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 17 AIS Judges Activity Report</a:t>
            </a:r>
            <a:endParaRPr lang="en-US" dirty="0"/>
          </a:p>
        </p:txBody>
      </p:sp>
      <p:sp>
        <p:nvSpPr>
          <p:cNvPr id="3" name="Content Placeholder 2"/>
          <p:cNvSpPr>
            <a:spLocks noGrp="1"/>
          </p:cNvSpPr>
          <p:nvPr>
            <p:ph idx="1"/>
          </p:nvPr>
        </p:nvSpPr>
        <p:spPr/>
        <p:txBody>
          <a:bodyPr/>
          <a:lstStyle/>
          <a:p>
            <a:r>
              <a:rPr lang="en-US" dirty="0"/>
              <a:t> </a:t>
            </a:r>
            <a:r>
              <a:rPr lang="en-US" dirty="0" smtClean="0"/>
              <a:t>The following discussion goes into detail the questions being asked in our activities report and </a:t>
            </a:r>
          </a:p>
          <a:p>
            <a:pPr lvl="1"/>
            <a:r>
              <a:rPr lang="en-US" dirty="0" smtClean="0"/>
              <a:t>the importance of these answers as they relate to “Before Awarding the 1</a:t>
            </a:r>
            <a:r>
              <a:rPr lang="en-US" baseline="30000" dirty="0" smtClean="0"/>
              <a:t>st</a:t>
            </a:r>
            <a:r>
              <a:rPr lang="en-US" dirty="0" smtClean="0"/>
              <a:t> </a:t>
            </a:r>
            <a:r>
              <a:rPr lang="en-US" dirty="0" smtClean="0"/>
              <a:t>Ribbon”, </a:t>
            </a:r>
            <a:r>
              <a:rPr lang="en-US" dirty="0" smtClean="0"/>
              <a:t>and </a:t>
            </a:r>
          </a:p>
          <a:p>
            <a:pPr lvl="1"/>
            <a:r>
              <a:rPr lang="en-US" dirty="0" smtClean="0"/>
              <a:t>How we can strengthen the answers on behalf of our AIS Judging experiences and thus the impacts on the iris loving public</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16</a:t>
            </a:fld>
            <a:endParaRPr lang="en-US" dirty="0"/>
          </a:p>
        </p:txBody>
      </p:sp>
    </p:spTree>
    <p:extLst>
      <p:ext uri="{BB962C8B-B14F-4D97-AF65-F5344CB8AC3E}">
        <p14:creationId xmlns:p14="http://schemas.microsoft.com/office/powerpoint/2010/main" val="62754581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Best Specimen, Best Tall Bearded, Best Pink - ‘Magical</a:t>
            </a:r>
            <a:r>
              <a:rPr lang="en-US" dirty="0" smtClean="0"/>
              <a:t>’</a:t>
            </a:r>
            <a:endParaRPr lang="en-US" dirty="0"/>
          </a:p>
        </p:txBody>
      </p:sp>
      <p:pic>
        <p:nvPicPr>
          <p:cNvPr id="5" name="Content Placeholder 4" descr="https://lh4.googleusercontent.com/-F4_q5Vm1nYc/U1QQPxPcycI/AAAAAAAAAv8/ZusSdUYnF1s/s512/IMG_7548b.JP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383280" y="1912461"/>
            <a:ext cx="2377440" cy="3901440"/>
          </a:xfrm>
          <a:prstGeom prst="rect">
            <a:avLst/>
          </a:prstGeom>
          <a:noFill/>
          <a:ln>
            <a:noFill/>
          </a:ln>
        </p:spPr>
      </p:pic>
      <p:sp>
        <p:nvSpPr>
          <p:cNvPr id="4" name="Slide Number Placeholder 3"/>
          <p:cNvSpPr>
            <a:spLocks noGrp="1"/>
          </p:cNvSpPr>
          <p:nvPr>
            <p:ph type="sldNum" sz="quarter" idx="12"/>
          </p:nvPr>
        </p:nvSpPr>
        <p:spPr/>
        <p:txBody>
          <a:bodyPr/>
          <a:lstStyle/>
          <a:p>
            <a:fld id="{4F18EBFA-DC17-4203-9685-8ECDA8A965B5}" type="slidenum">
              <a:rPr lang="en-US" smtClean="0"/>
              <a:t>160</a:t>
            </a:fld>
            <a:endParaRPr lang="en-US" dirty="0"/>
          </a:p>
        </p:txBody>
      </p:sp>
    </p:spTree>
    <p:extLst>
      <p:ext uri="{BB962C8B-B14F-4D97-AF65-F5344CB8AC3E}">
        <p14:creationId xmlns:p14="http://schemas.microsoft.com/office/powerpoint/2010/main" val="104148184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normAutofit fontScale="85000" lnSpcReduction="20000"/>
          </a:bodyPr>
          <a:lstStyle/>
          <a:p>
            <a:r>
              <a:rPr lang="en-US" dirty="0"/>
              <a:t>Runner-up to Best Specimen, Best Space Ager - ‘</a:t>
            </a:r>
            <a:r>
              <a:rPr lang="en-US" dirty="0" err="1"/>
              <a:t>Behavin</a:t>
            </a:r>
            <a:r>
              <a:rPr lang="en-US" dirty="0"/>
              <a:t>’ Bad’ </a:t>
            </a:r>
          </a:p>
        </p:txBody>
      </p:sp>
      <p:sp>
        <p:nvSpPr>
          <p:cNvPr id="8" name="Text Placeholder 7"/>
          <p:cNvSpPr>
            <a:spLocks noGrp="1"/>
          </p:cNvSpPr>
          <p:nvPr>
            <p:ph type="body" sz="quarter" idx="3"/>
          </p:nvPr>
        </p:nvSpPr>
        <p:spPr/>
        <p:txBody>
          <a:bodyPr/>
          <a:lstStyle/>
          <a:p>
            <a:r>
              <a:rPr lang="en-US" dirty="0"/>
              <a:t>Best Bi-Tone - ‘Fashion Diva’ </a:t>
            </a:r>
          </a:p>
        </p:txBody>
      </p:sp>
      <p:sp>
        <p:nvSpPr>
          <p:cNvPr id="4" name="Slide Number Placeholder 3"/>
          <p:cNvSpPr>
            <a:spLocks noGrp="1"/>
          </p:cNvSpPr>
          <p:nvPr>
            <p:ph type="sldNum" sz="quarter" idx="12"/>
          </p:nvPr>
        </p:nvSpPr>
        <p:spPr/>
        <p:txBody>
          <a:bodyPr/>
          <a:lstStyle/>
          <a:p>
            <a:fld id="{4F18EBFA-DC17-4203-9685-8ECDA8A965B5}" type="slidenum">
              <a:rPr lang="en-US" smtClean="0"/>
              <a:t>161</a:t>
            </a:fld>
            <a:endParaRPr lang="en-US" dirty="0"/>
          </a:p>
        </p:txBody>
      </p:sp>
      <p:pic>
        <p:nvPicPr>
          <p:cNvPr id="10" name="Content Placeholder 9" descr="https://lh4.googleusercontent.com/-uOMpZ1vOyNc/U1QQXvkBJ2I/AAAAAAAAAwI/yFzPx2wml68/s512/IMG_7552b.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14254" y="2199799"/>
            <a:ext cx="2926080" cy="3901440"/>
          </a:xfrm>
          <a:prstGeom prst="rect">
            <a:avLst/>
          </a:prstGeom>
          <a:noFill/>
          <a:ln>
            <a:noFill/>
          </a:ln>
        </p:spPr>
      </p:pic>
      <p:pic>
        <p:nvPicPr>
          <p:cNvPr id="11" name="Content Placeholder 10" descr="https://lh6.googleusercontent.com/-zTNU_7V6ka0/U1QQiZ4cfnI/AAAAAAAAAwY/SG5UlsJJ0hs/s512/IMG_7556b.JPG"/>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202872" y="2199799"/>
            <a:ext cx="2926080" cy="3901440"/>
          </a:xfrm>
          <a:prstGeom prst="rect">
            <a:avLst/>
          </a:prstGeom>
          <a:noFill/>
          <a:ln>
            <a:noFill/>
          </a:ln>
        </p:spPr>
      </p:pic>
    </p:spTree>
    <p:extLst>
      <p:ext uri="{BB962C8B-B14F-4D97-AF65-F5344CB8AC3E}">
        <p14:creationId xmlns:p14="http://schemas.microsoft.com/office/powerpoint/2010/main" val="230919387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a:bodyPr>
          <a:lstStyle/>
          <a:p>
            <a:r>
              <a:rPr lang="en-US" dirty="0"/>
              <a:t>Best Blue - ‘Ty Blue</a:t>
            </a:r>
            <a:r>
              <a:rPr lang="en-US" dirty="0" smtClean="0"/>
              <a:t>’</a:t>
            </a:r>
            <a:endParaRPr lang="en-US" dirty="0"/>
          </a:p>
        </p:txBody>
      </p:sp>
      <p:sp>
        <p:nvSpPr>
          <p:cNvPr id="5" name="Text Placeholder 4"/>
          <p:cNvSpPr>
            <a:spLocks noGrp="1"/>
          </p:cNvSpPr>
          <p:nvPr>
            <p:ph type="body" sz="quarter" idx="3"/>
          </p:nvPr>
        </p:nvSpPr>
        <p:spPr/>
        <p:txBody>
          <a:bodyPr/>
          <a:lstStyle/>
          <a:p>
            <a:r>
              <a:rPr lang="en-US" dirty="0"/>
              <a:t>Best Blend - ‘La Scala’ - </a:t>
            </a:r>
          </a:p>
        </p:txBody>
      </p:sp>
      <p:sp>
        <p:nvSpPr>
          <p:cNvPr id="7" name="Slide Number Placeholder 6"/>
          <p:cNvSpPr>
            <a:spLocks noGrp="1"/>
          </p:cNvSpPr>
          <p:nvPr>
            <p:ph type="sldNum" sz="quarter" idx="12"/>
          </p:nvPr>
        </p:nvSpPr>
        <p:spPr/>
        <p:txBody>
          <a:bodyPr/>
          <a:lstStyle/>
          <a:p>
            <a:fld id="{4F18EBFA-DC17-4203-9685-8ECDA8A965B5}" type="slidenum">
              <a:rPr lang="en-US" smtClean="0"/>
              <a:t>162</a:t>
            </a:fld>
            <a:endParaRPr lang="en-US" dirty="0"/>
          </a:p>
        </p:txBody>
      </p:sp>
      <p:pic>
        <p:nvPicPr>
          <p:cNvPr id="8" name="Content Placeholder 7" descr="https://lh5.googleusercontent.com/-7eSP7s2s-nw/U1QQslkivnI/AAAAAAAAAwk/3caZUr5rnVA/s512/IMG_7562b.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14254" y="2199799"/>
            <a:ext cx="2926080" cy="3901440"/>
          </a:xfrm>
          <a:prstGeom prst="rect">
            <a:avLst/>
          </a:prstGeom>
          <a:noFill/>
          <a:ln>
            <a:noFill/>
          </a:ln>
        </p:spPr>
      </p:pic>
      <p:pic>
        <p:nvPicPr>
          <p:cNvPr id="9" name="Content Placeholder 8" descr="https://lh5.googleusercontent.com/-TOt-ZJ1ewSE/U1QRD0h1miI/AAAAAAAAAnI/CIcdxppeeps/s512/IMG_7583b.JPG"/>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202872" y="2199799"/>
            <a:ext cx="2926080" cy="3901440"/>
          </a:xfrm>
          <a:prstGeom prst="rect">
            <a:avLst/>
          </a:prstGeom>
          <a:noFill/>
          <a:ln>
            <a:noFill/>
          </a:ln>
        </p:spPr>
      </p:pic>
    </p:spTree>
    <p:extLst>
      <p:ext uri="{BB962C8B-B14F-4D97-AF65-F5344CB8AC3E}">
        <p14:creationId xmlns:p14="http://schemas.microsoft.com/office/powerpoint/2010/main" val="283995076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t>Best </a:t>
            </a:r>
            <a:r>
              <a:rPr lang="en-US" dirty="0" err="1"/>
              <a:t>Plicata</a:t>
            </a:r>
            <a:r>
              <a:rPr lang="en-US" dirty="0"/>
              <a:t> - ‘Tango Amigo’ </a:t>
            </a:r>
          </a:p>
        </p:txBody>
      </p:sp>
      <p:sp>
        <p:nvSpPr>
          <p:cNvPr id="5" name="Text Placeholder 4"/>
          <p:cNvSpPr>
            <a:spLocks noGrp="1"/>
          </p:cNvSpPr>
          <p:nvPr>
            <p:ph type="body" sz="quarter" idx="3"/>
          </p:nvPr>
        </p:nvSpPr>
        <p:spPr/>
        <p:txBody>
          <a:bodyPr>
            <a:normAutofit fontScale="92500"/>
          </a:bodyPr>
          <a:lstStyle/>
          <a:p>
            <a:r>
              <a:rPr lang="en-US" dirty="0"/>
              <a:t>Best Orange - ‘Roper’s </a:t>
            </a:r>
            <a:r>
              <a:rPr lang="en-US" dirty="0" smtClean="0"/>
              <a:t>Revenge’</a:t>
            </a:r>
            <a:endParaRPr lang="en-US" dirty="0"/>
          </a:p>
        </p:txBody>
      </p:sp>
      <p:sp>
        <p:nvSpPr>
          <p:cNvPr id="7" name="Slide Number Placeholder 6"/>
          <p:cNvSpPr>
            <a:spLocks noGrp="1"/>
          </p:cNvSpPr>
          <p:nvPr>
            <p:ph type="sldNum" sz="quarter" idx="12"/>
          </p:nvPr>
        </p:nvSpPr>
        <p:spPr/>
        <p:txBody>
          <a:bodyPr/>
          <a:lstStyle/>
          <a:p>
            <a:fld id="{4F18EBFA-DC17-4203-9685-8ECDA8A965B5}" type="slidenum">
              <a:rPr lang="en-US" smtClean="0"/>
              <a:t>163</a:t>
            </a:fld>
            <a:endParaRPr lang="en-US" dirty="0"/>
          </a:p>
        </p:txBody>
      </p:sp>
      <p:pic>
        <p:nvPicPr>
          <p:cNvPr id="8" name="Content Placeholder 7" descr="https://lh3.googleusercontent.com/-1QhsvvOKWyw/U1QRAX3J49I/AAAAAAAAAmw/1L58iRDvuoc/s512/IMG_7577b.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14254" y="2199799"/>
            <a:ext cx="2926080" cy="3901440"/>
          </a:xfrm>
          <a:prstGeom prst="rect">
            <a:avLst/>
          </a:prstGeom>
          <a:noFill/>
          <a:ln>
            <a:noFill/>
          </a:ln>
        </p:spPr>
      </p:pic>
      <p:pic>
        <p:nvPicPr>
          <p:cNvPr id="9" name="Content Placeholder 8" descr="https://lh3.googleusercontent.com/-gBFnS8AtrBU/U1QRKVzhH0I/AAAAAAAAAng/syvGplqqz8s/s512/IMG_7586b.JPG"/>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202872" y="2199799"/>
            <a:ext cx="2926080" cy="3901440"/>
          </a:xfrm>
          <a:prstGeom prst="rect">
            <a:avLst/>
          </a:prstGeom>
          <a:noFill/>
          <a:ln>
            <a:noFill/>
          </a:ln>
        </p:spPr>
      </p:pic>
    </p:spTree>
    <p:extLst>
      <p:ext uri="{BB962C8B-B14F-4D97-AF65-F5344CB8AC3E}">
        <p14:creationId xmlns:p14="http://schemas.microsoft.com/office/powerpoint/2010/main" val="20006269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fontScale="92500"/>
          </a:bodyPr>
          <a:lstStyle/>
          <a:p>
            <a:r>
              <a:rPr lang="en-US" dirty="0"/>
              <a:t>Best Bi-Color - 'Treasure Trader'</a:t>
            </a:r>
          </a:p>
        </p:txBody>
      </p:sp>
      <p:sp>
        <p:nvSpPr>
          <p:cNvPr id="5" name="Text Placeholder 4"/>
          <p:cNvSpPr>
            <a:spLocks noGrp="1"/>
          </p:cNvSpPr>
          <p:nvPr>
            <p:ph type="body" sz="quarter" idx="3"/>
          </p:nvPr>
        </p:nvSpPr>
        <p:spPr/>
        <p:txBody>
          <a:bodyPr>
            <a:normAutofit fontScale="92500"/>
          </a:bodyPr>
          <a:lstStyle/>
          <a:p>
            <a:r>
              <a:rPr lang="en-US" dirty="0"/>
              <a:t>Best Bi-Tone - 'Way Over There' </a:t>
            </a:r>
          </a:p>
        </p:txBody>
      </p:sp>
      <p:sp>
        <p:nvSpPr>
          <p:cNvPr id="7" name="Slide Number Placeholder 6"/>
          <p:cNvSpPr>
            <a:spLocks noGrp="1"/>
          </p:cNvSpPr>
          <p:nvPr>
            <p:ph type="sldNum" sz="quarter" idx="12"/>
          </p:nvPr>
        </p:nvSpPr>
        <p:spPr/>
        <p:txBody>
          <a:bodyPr/>
          <a:lstStyle/>
          <a:p>
            <a:fld id="{4F18EBFA-DC17-4203-9685-8ECDA8A965B5}" type="slidenum">
              <a:rPr lang="en-US" smtClean="0"/>
              <a:t>164</a:t>
            </a:fld>
            <a:endParaRPr lang="en-US" dirty="0"/>
          </a:p>
        </p:txBody>
      </p:sp>
      <p:pic>
        <p:nvPicPr>
          <p:cNvPr id="8" name="Content Placeholder 7" descr="https://lh4.googleusercontent.com/-hQKx0FbDUrk/UZzOInf9eUI/AAAAAAAAAL4/gcbYPWCFJm8/s512/2013-04-06%2520Belton%2520Show%2520093.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14254" y="2199799"/>
            <a:ext cx="2926080" cy="3901440"/>
          </a:xfrm>
          <a:prstGeom prst="rect">
            <a:avLst/>
          </a:prstGeom>
          <a:noFill/>
          <a:ln>
            <a:noFill/>
          </a:ln>
        </p:spPr>
      </p:pic>
      <p:pic>
        <p:nvPicPr>
          <p:cNvPr id="9" name="Content Placeholder 8" descr="https://lh4.googleusercontent.com/-inEuoMfCmHI/UZzOCzL0zFI/AAAAAAAAAKw/xlhhHORMeaU/s512/2013-04-06%2520Belton%2520Show%2520084.JPG"/>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202872" y="2199799"/>
            <a:ext cx="2926080" cy="3901440"/>
          </a:xfrm>
          <a:prstGeom prst="rect">
            <a:avLst/>
          </a:prstGeom>
          <a:noFill/>
          <a:ln>
            <a:noFill/>
          </a:ln>
        </p:spPr>
      </p:pic>
    </p:spTree>
    <p:extLst>
      <p:ext uri="{BB962C8B-B14F-4D97-AF65-F5344CB8AC3E}">
        <p14:creationId xmlns:p14="http://schemas.microsoft.com/office/powerpoint/2010/main" val="140821821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Upon Arrival at the Show </a:t>
            </a:r>
          </a:p>
        </p:txBody>
      </p:sp>
      <p:sp>
        <p:nvSpPr>
          <p:cNvPr id="4" name="Slide Number Placeholder 3"/>
          <p:cNvSpPr>
            <a:spLocks noGrp="1"/>
          </p:cNvSpPr>
          <p:nvPr>
            <p:ph type="sldNum" sz="quarter" idx="12"/>
          </p:nvPr>
        </p:nvSpPr>
        <p:spPr/>
        <p:txBody>
          <a:bodyPr/>
          <a:lstStyle/>
          <a:p>
            <a:fld id="{4F18EBFA-DC17-4203-9685-8ECDA8A965B5}" type="slidenum">
              <a:rPr lang="en-US" smtClean="0"/>
              <a:t>165</a:t>
            </a:fld>
            <a:endParaRPr lang="en-US" dirty="0"/>
          </a:p>
        </p:txBody>
      </p:sp>
      <p:pic>
        <p:nvPicPr>
          <p:cNvPr id="1026" name="Picture 2" descr="C:\Users\Al\Pictures\2014-05-19\IMG_06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5769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Upon Arrival at the Show </a:t>
            </a:r>
            <a:endParaRPr lang="en-US" dirty="0"/>
          </a:p>
        </p:txBody>
      </p:sp>
      <p:sp>
        <p:nvSpPr>
          <p:cNvPr id="5" name="Subtitle 4"/>
          <p:cNvSpPr>
            <a:spLocks noGrp="1"/>
          </p:cNvSpPr>
          <p:nvPr>
            <p:ph type="subTitle" idx="1"/>
          </p:nvPr>
        </p:nvSpPr>
        <p:spPr/>
        <p:txBody>
          <a:bodyPr/>
          <a:lstStyle/>
          <a:p>
            <a:pPr lvl="1"/>
            <a:r>
              <a:rPr lang="en-US" dirty="0" smtClean="0"/>
              <a:t>(Arrival at Show -&gt; 1</a:t>
            </a:r>
            <a:r>
              <a:rPr lang="en-US" baseline="30000" dirty="0" smtClean="0"/>
              <a:t>st</a:t>
            </a:r>
            <a:r>
              <a:rPr lang="en-US" dirty="0" smtClean="0"/>
              <a:t> Ribbon)</a:t>
            </a:r>
          </a:p>
          <a:p>
            <a:endParaRPr lang="en-US" dirty="0"/>
          </a:p>
        </p:txBody>
      </p:sp>
      <p:sp>
        <p:nvSpPr>
          <p:cNvPr id="6" name="Slide Number Placeholder 5"/>
          <p:cNvSpPr>
            <a:spLocks noGrp="1"/>
          </p:cNvSpPr>
          <p:nvPr>
            <p:ph type="sldNum" sz="quarter" idx="12"/>
          </p:nvPr>
        </p:nvSpPr>
        <p:spPr/>
        <p:txBody>
          <a:bodyPr/>
          <a:lstStyle/>
          <a:p>
            <a:fld id="{4F18EBFA-DC17-4203-9685-8ECDA8A965B5}" type="slidenum">
              <a:rPr lang="en-US" smtClean="0"/>
              <a:t>166</a:t>
            </a:fld>
            <a:endParaRPr lang="en-US" dirty="0"/>
          </a:p>
        </p:txBody>
      </p:sp>
    </p:spTree>
    <p:extLst>
      <p:ext uri="{BB962C8B-B14F-4D97-AF65-F5344CB8AC3E}">
        <p14:creationId xmlns:p14="http://schemas.microsoft.com/office/powerpoint/2010/main" val="190186517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Upon Arrival</a:t>
            </a:r>
            <a:endParaRPr lang="en-US" dirty="0"/>
          </a:p>
        </p:txBody>
      </p:sp>
      <p:sp>
        <p:nvSpPr>
          <p:cNvPr id="3" name="Content Placeholder 2"/>
          <p:cNvSpPr>
            <a:spLocks noGrp="1"/>
          </p:cNvSpPr>
          <p:nvPr>
            <p:ph idx="1"/>
          </p:nvPr>
        </p:nvSpPr>
        <p:spPr/>
        <p:txBody>
          <a:bodyPr>
            <a:normAutofit/>
          </a:bodyPr>
          <a:lstStyle/>
          <a:p>
            <a:r>
              <a:rPr lang="en-US" dirty="0"/>
              <a:t>Discuss </a:t>
            </a:r>
            <a:r>
              <a:rPr lang="en-US" dirty="0" smtClean="0"/>
              <a:t>on what you do upon arrival at show</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167</a:t>
            </a:fld>
            <a:endParaRPr lang="en-US" dirty="0"/>
          </a:p>
        </p:txBody>
      </p:sp>
    </p:spTree>
    <p:extLst>
      <p:ext uri="{BB962C8B-B14F-4D97-AF65-F5344CB8AC3E}">
        <p14:creationId xmlns:p14="http://schemas.microsoft.com/office/powerpoint/2010/main" val="31696899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Upon Arrival</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Meet </a:t>
            </a:r>
            <a:r>
              <a:rPr lang="en-US" dirty="0"/>
              <a:t>with judges </a:t>
            </a:r>
            <a:r>
              <a:rPr lang="en-US" dirty="0" smtClean="0"/>
              <a:t>team</a:t>
            </a:r>
          </a:p>
          <a:p>
            <a:r>
              <a:rPr lang="en-US" dirty="0" smtClean="0"/>
              <a:t>Socialize</a:t>
            </a:r>
            <a:r>
              <a:rPr lang="en-US" dirty="0"/>
              <a:t>, show we are not bad people</a:t>
            </a:r>
          </a:p>
          <a:p>
            <a:r>
              <a:rPr lang="en-US" dirty="0"/>
              <a:t>Determine who will judge which areas</a:t>
            </a:r>
          </a:p>
          <a:p>
            <a:pPr lvl="1"/>
            <a:r>
              <a:rPr lang="en-US" dirty="0"/>
              <a:t>May have been one in the notification letter or left up to </a:t>
            </a:r>
            <a:r>
              <a:rPr lang="en-US" dirty="0" smtClean="0"/>
              <a:t>us.</a:t>
            </a:r>
            <a:endParaRPr lang="en-US" dirty="0"/>
          </a:p>
          <a:p>
            <a:r>
              <a:rPr lang="en-US" dirty="0" smtClean="0"/>
              <a:t>Discuss </a:t>
            </a:r>
            <a:r>
              <a:rPr lang="en-US" dirty="0"/>
              <a:t>the awards the team will be making</a:t>
            </a:r>
          </a:p>
          <a:p>
            <a:r>
              <a:rPr lang="en-US" dirty="0"/>
              <a:t>Listen to the show chair or representative's briefing on impacts of weather – wind, snow, hail rain, etc.</a:t>
            </a:r>
          </a:p>
          <a:p>
            <a:r>
              <a:rPr lang="en-US" dirty="0"/>
              <a:t>Meet the clerk and ensure they understand their role</a:t>
            </a:r>
          </a:p>
          <a:p>
            <a:pPr lvl="1"/>
            <a:r>
              <a:rPr lang="en-US" dirty="0"/>
              <a:t>Who punches </a:t>
            </a:r>
            <a:r>
              <a:rPr lang="en-US" dirty="0" smtClean="0"/>
              <a:t>hole</a:t>
            </a:r>
          </a:p>
          <a:p>
            <a:r>
              <a:rPr lang="en-US" dirty="0" smtClean="0"/>
              <a:t>Make </a:t>
            </a:r>
            <a:r>
              <a:rPr lang="en-US" dirty="0"/>
              <a:t>apprentice feel welcome</a:t>
            </a:r>
          </a:p>
          <a:p>
            <a:pPr lvl="1"/>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168</a:t>
            </a:fld>
            <a:endParaRPr lang="en-US" dirty="0"/>
          </a:p>
        </p:txBody>
      </p:sp>
    </p:spTree>
    <p:extLst>
      <p:ext uri="{BB962C8B-B14F-4D97-AF65-F5344CB8AC3E}">
        <p14:creationId xmlns:p14="http://schemas.microsoft.com/office/powerpoint/2010/main" val="338198635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Judging Begins (Pointers &amp; Hints)</a:t>
            </a:r>
            <a:endParaRPr lang="en-US" dirty="0"/>
          </a:p>
        </p:txBody>
      </p:sp>
      <p:sp>
        <p:nvSpPr>
          <p:cNvPr id="3" name="Content Placeholder 2"/>
          <p:cNvSpPr>
            <a:spLocks noGrp="1"/>
          </p:cNvSpPr>
          <p:nvPr>
            <p:ph idx="1"/>
          </p:nvPr>
        </p:nvSpPr>
        <p:spPr/>
        <p:txBody>
          <a:bodyPr>
            <a:normAutofit/>
          </a:bodyPr>
          <a:lstStyle/>
          <a:p>
            <a:pPr marL="0" indent="0" algn="ctr">
              <a:buNone/>
            </a:pPr>
            <a:r>
              <a:rPr lang="en-US" dirty="0" smtClean="0"/>
              <a:t>OPEN DISCUSSION</a:t>
            </a:r>
          </a:p>
          <a:p>
            <a:r>
              <a:rPr lang="en-US" dirty="0" smtClean="0"/>
              <a:t>Interface with Clerks</a:t>
            </a:r>
          </a:p>
          <a:p>
            <a:pPr lvl="1"/>
            <a:r>
              <a:rPr lang="en-US" dirty="0" smtClean="0"/>
              <a:t>Meet with your team</a:t>
            </a:r>
          </a:p>
          <a:p>
            <a:pPr lvl="1"/>
            <a:r>
              <a:rPr lang="en-US" dirty="0" smtClean="0"/>
              <a:t>Discuss who punches holes</a:t>
            </a:r>
          </a:p>
          <a:p>
            <a:pPr lvl="1"/>
            <a:endParaRPr lang="en-US" dirty="0" smtClean="0"/>
          </a:p>
          <a:p>
            <a:pPr lvl="1"/>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169</a:t>
            </a:fld>
            <a:endParaRPr lang="en-US" dirty="0"/>
          </a:p>
        </p:txBody>
      </p:sp>
    </p:spTree>
    <p:extLst>
      <p:ext uri="{BB962C8B-B14F-4D97-AF65-F5344CB8AC3E}">
        <p14:creationId xmlns:p14="http://schemas.microsoft.com/office/powerpoint/2010/main" val="35377433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Did you attend the 2013 Region 17?</a:t>
            </a:r>
            <a:endParaRPr lang="en-US" dirty="0"/>
          </a:p>
        </p:txBody>
      </p:sp>
      <p:sp>
        <p:nvSpPr>
          <p:cNvPr id="3" name="Content Placeholder 2"/>
          <p:cNvSpPr>
            <a:spLocks noGrp="1"/>
          </p:cNvSpPr>
          <p:nvPr>
            <p:ph idx="1"/>
          </p:nvPr>
        </p:nvSpPr>
        <p:spPr/>
        <p:txBody>
          <a:bodyPr/>
          <a:lstStyle/>
          <a:p>
            <a:pPr marL="0" indent="0" algn="ctr">
              <a:buNone/>
            </a:pPr>
            <a:r>
              <a:rPr lang="en-US" dirty="0" smtClean="0"/>
              <a:t>Discussion: Why </a:t>
            </a:r>
            <a:r>
              <a:rPr lang="en-US" dirty="0"/>
              <a:t>is this important?</a:t>
            </a:r>
          </a:p>
          <a:p>
            <a:pPr lvl="1"/>
            <a:r>
              <a:rPr lang="en-US" dirty="0" smtClean="0"/>
              <a:t>How many attended last year or in the past couple of years?</a:t>
            </a:r>
          </a:p>
          <a:p>
            <a:pPr lvl="1"/>
            <a:r>
              <a:rPr lang="en-US" dirty="0" smtClean="0"/>
              <a:t>What were your highlights?</a:t>
            </a:r>
          </a:p>
          <a:p>
            <a:pPr lvl="1"/>
            <a:r>
              <a:rPr lang="en-US" dirty="0" smtClean="0"/>
              <a:t>What were disappointments and areas of improvement?</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17</a:t>
            </a:fld>
            <a:endParaRPr lang="en-US" dirty="0"/>
          </a:p>
        </p:txBody>
      </p:sp>
    </p:spTree>
    <p:extLst>
      <p:ext uri="{BB962C8B-B14F-4D97-AF65-F5344CB8AC3E}">
        <p14:creationId xmlns:p14="http://schemas.microsoft.com/office/powerpoint/2010/main" val="307195671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Horticulture Judge Mona French has some instructions for the clerks.</a:t>
            </a:r>
          </a:p>
        </p:txBody>
      </p:sp>
      <p:sp>
        <p:nvSpPr>
          <p:cNvPr id="4" name="Slide Number Placeholder 3"/>
          <p:cNvSpPr>
            <a:spLocks noGrp="1"/>
          </p:cNvSpPr>
          <p:nvPr>
            <p:ph type="sldNum" sz="quarter" idx="12"/>
          </p:nvPr>
        </p:nvSpPr>
        <p:spPr/>
        <p:txBody>
          <a:bodyPr/>
          <a:lstStyle/>
          <a:p>
            <a:fld id="{4F18EBFA-DC17-4203-9685-8ECDA8A965B5}" type="slidenum">
              <a:rPr lang="en-US" smtClean="0"/>
              <a:t>170</a:t>
            </a:fld>
            <a:endParaRPr lang="en-US" dirty="0"/>
          </a:p>
        </p:txBody>
      </p:sp>
      <p:pic>
        <p:nvPicPr>
          <p:cNvPr id="5" name="Content Placeholder 4" descr="https://lh5.googleusercontent.com/-71qG8UJubk4/UVmRVDVjLPI/AAAAAAAAD4Q/5mvuUr6eYFQ/s640/2013-03-30%2520ISA%2520Show%2520035.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034381"/>
            <a:ext cx="4876800" cy="3657600"/>
          </a:xfrm>
          <a:prstGeom prst="rect">
            <a:avLst/>
          </a:prstGeom>
          <a:noFill/>
          <a:ln>
            <a:noFill/>
          </a:ln>
        </p:spPr>
      </p:pic>
    </p:spTree>
    <p:extLst>
      <p:ext uri="{BB962C8B-B14F-4D97-AF65-F5344CB8AC3E}">
        <p14:creationId xmlns:p14="http://schemas.microsoft.com/office/powerpoint/2010/main" val="410713080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Show chairperson Pat Byrne gathers the clerks to give them last-minute instructions</a:t>
            </a:r>
            <a:r>
              <a:rPr lang="en-US" sz="3200" dirty="0" smtClean="0"/>
              <a:t>.</a:t>
            </a:r>
            <a:endParaRPr lang="en-US" sz="3200" dirty="0"/>
          </a:p>
        </p:txBody>
      </p:sp>
      <p:sp>
        <p:nvSpPr>
          <p:cNvPr id="4" name="Slide Number Placeholder 3"/>
          <p:cNvSpPr>
            <a:spLocks noGrp="1"/>
          </p:cNvSpPr>
          <p:nvPr>
            <p:ph type="sldNum" sz="quarter" idx="12"/>
          </p:nvPr>
        </p:nvSpPr>
        <p:spPr/>
        <p:txBody>
          <a:bodyPr/>
          <a:lstStyle/>
          <a:p>
            <a:fld id="{4F18EBFA-DC17-4203-9685-8ECDA8A965B5}" type="slidenum">
              <a:rPr lang="en-US" smtClean="0"/>
              <a:t>171</a:t>
            </a:fld>
            <a:endParaRPr lang="en-US" dirty="0"/>
          </a:p>
        </p:txBody>
      </p:sp>
      <p:pic>
        <p:nvPicPr>
          <p:cNvPr id="5" name="Content Placeholder 4" descr="https://lh4.googleusercontent.com/-ZXQ_NhQbLic/T4NsLxcBheI/AAAAAAAADZU/zCqpwWzcRAs/s640/2012-04-08%2520ISA%2520Show%2520042.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034381"/>
            <a:ext cx="4876800" cy="3657600"/>
          </a:xfrm>
          <a:prstGeom prst="rect">
            <a:avLst/>
          </a:prstGeom>
          <a:noFill/>
          <a:ln>
            <a:noFill/>
          </a:ln>
        </p:spPr>
      </p:pic>
    </p:spTree>
    <p:extLst>
      <p:ext uri="{BB962C8B-B14F-4D97-AF65-F5344CB8AC3E}">
        <p14:creationId xmlns:p14="http://schemas.microsoft.com/office/powerpoint/2010/main" val="43891887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Upon Arrival – Interface with Apprentice</a:t>
            </a:r>
            <a:endParaRPr lang="en-US" sz="3600" dirty="0"/>
          </a:p>
        </p:txBody>
      </p:sp>
      <p:sp>
        <p:nvSpPr>
          <p:cNvPr id="3" name="Content Placeholder 2"/>
          <p:cNvSpPr>
            <a:spLocks noGrp="1"/>
          </p:cNvSpPr>
          <p:nvPr>
            <p:ph idx="1"/>
          </p:nvPr>
        </p:nvSpPr>
        <p:spPr/>
        <p:txBody>
          <a:bodyPr>
            <a:normAutofit fontScale="85000" lnSpcReduction="20000"/>
          </a:bodyPr>
          <a:lstStyle/>
          <a:p>
            <a:r>
              <a:rPr lang="en-US" dirty="0" smtClean="0"/>
              <a:t>One Apprentice to a panel</a:t>
            </a:r>
          </a:p>
          <a:p>
            <a:r>
              <a:rPr lang="en-US" dirty="0" smtClean="0"/>
              <a:t>Make her/him feel welcome</a:t>
            </a:r>
          </a:p>
          <a:p>
            <a:pPr lvl="1"/>
            <a:r>
              <a:rPr lang="en-US" dirty="0" smtClean="0"/>
              <a:t>They are part of the AIS/Region 17 Team</a:t>
            </a:r>
          </a:p>
          <a:p>
            <a:r>
              <a:rPr lang="en-US" dirty="0" smtClean="0"/>
              <a:t>Introduced with all Judges and Show Chair</a:t>
            </a:r>
          </a:p>
          <a:p>
            <a:r>
              <a:rPr lang="en-US" dirty="0" smtClean="0"/>
              <a:t>Ensure they can listen to your discussions</a:t>
            </a:r>
          </a:p>
          <a:p>
            <a:r>
              <a:rPr lang="en-US" dirty="0" smtClean="0"/>
              <a:t>Include them on the discussions</a:t>
            </a:r>
          </a:p>
          <a:p>
            <a:r>
              <a:rPr lang="en-US" dirty="0" smtClean="0"/>
              <a:t>Have them take the lead and evaluate some  specimens</a:t>
            </a:r>
          </a:p>
          <a:p>
            <a:pPr lvl="1"/>
            <a:r>
              <a:rPr lang="en-US" dirty="0" smtClean="0"/>
              <a:t>But don’t let it delay the judging process</a:t>
            </a:r>
          </a:p>
          <a:p>
            <a:r>
              <a:rPr lang="en-US" dirty="0" smtClean="0"/>
              <a:t>They have no vote for awards to include the Best in Show.</a:t>
            </a:r>
          </a:p>
        </p:txBody>
      </p:sp>
      <p:sp>
        <p:nvSpPr>
          <p:cNvPr id="4" name="Slide Number Placeholder 3"/>
          <p:cNvSpPr>
            <a:spLocks noGrp="1"/>
          </p:cNvSpPr>
          <p:nvPr>
            <p:ph type="sldNum" sz="quarter" idx="12"/>
          </p:nvPr>
        </p:nvSpPr>
        <p:spPr/>
        <p:txBody>
          <a:bodyPr/>
          <a:lstStyle/>
          <a:p>
            <a:fld id="{4F18EBFA-DC17-4203-9685-8ECDA8A965B5}" type="slidenum">
              <a:rPr lang="en-US" smtClean="0"/>
              <a:t>172</a:t>
            </a:fld>
            <a:endParaRPr lang="en-US" dirty="0"/>
          </a:p>
        </p:txBody>
      </p:sp>
    </p:spTree>
    <p:extLst>
      <p:ext uri="{BB962C8B-B14F-4D97-AF65-F5344CB8AC3E}">
        <p14:creationId xmlns:p14="http://schemas.microsoft.com/office/powerpoint/2010/main" val="273613292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Preliminary Walk Through</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Mentally getting Ready – transition from the social gathering to getting down to business</a:t>
            </a:r>
          </a:p>
          <a:p>
            <a:r>
              <a:rPr lang="en-US" dirty="0" smtClean="0"/>
              <a:t>Quickly appraise the show and caliber of exhibits</a:t>
            </a:r>
          </a:p>
          <a:p>
            <a:pPr lvl="1"/>
            <a:r>
              <a:rPr lang="en-US" dirty="0" smtClean="0"/>
              <a:t>Bad weather </a:t>
            </a:r>
            <a:r>
              <a:rPr lang="en-US" dirty="0"/>
              <a:t>but excellent </a:t>
            </a:r>
            <a:r>
              <a:rPr lang="en-US" dirty="0" smtClean="0"/>
              <a:t>quality; </a:t>
            </a:r>
            <a:r>
              <a:rPr lang="en-US" dirty="0"/>
              <a:t>or bad weather poor quality. </a:t>
            </a:r>
            <a:endParaRPr lang="en-US" dirty="0" smtClean="0"/>
          </a:p>
          <a:p>
            <a:pPr lvl="1"/>
            <a:r>
              <a:rPr lang="en-US" dirty="0" smtClean="0"/>
              <a:t>Must </a:t>
            </a:r>
            <a:r>
              <a:rPr lang="en-US" dirty="0"/>
              <a:t>take this in </a:t>
            </a:r>
            <a:r>
              <a:rPr lang="en-US" dirty="0" smtClean="0"/>
              <a:t>consideration</a:t>
            </a:r>
          </a:p>
          <a:p>
            <a:pPr lvl="1"/>
            <a:r>
              <a:rPr lang="en-US" dirty="0" smtClean="0"/>
              <a:t>But </a:t>
            </a:r>
            <a:r>
              <a:rPr lang="en-US" dirty="0"/>
              <a:t>don’t be overly hard – be </a:t>
            </a:r>
            <a:r>
              <a:rPr lang="en-US" dirty="0" smtClean="0"/>
              <a:t>fair</a:t>
            </a:r>
          </a:p>
          <a:p>
            <a:r>
              <a:rPr lang="en-US" dirty="0" smtClean="0"/>
              <a:t>Quick look for duplicate iris – will need to judge them against each other</a:t>
            </a:r>
          </a:p>
          <a:p>
            <a:r>
              <a:rPr lang="en-US" dirty="0" smtClean="0"/>
              <a:t>Notify Show chair if there appears to be extraneous people in the judging area.</a:t>
            </a:r>
          </a:p>
        </p:txBody>
      </p:sp>
      <p:sp>
        <p:nvSpPr>
          <p:cNvPr id="4" name="Slide Number Placeholder 3"/>
          <p:cNvSpPr>
            <a:spLocks noGrp="1"/>
          </p:cNvSpPr>
          <p:nvPr>
            <p:ph type="sldNum" sz="quarter" idx="12"/>
          </p:nvPr>
        </p:nvSpPr>
        <p:spPr/>
        <p:txBody>
          <a:bodyPr/>
          <a:lstStyle/>
          <a:p>
            <a:fld id="{4F18EBFA-DC17-4203-9685-8ECDA8A965B5}" type="slidenum">
              <a:rPr lang="en-US" smtClean="0"/>
              <a:t>173</a:t>
            </a:fld>
            <a:endParaRPr lang="en-US" dirty="0"/>
          </a:p>
        </p:txBody>
      </p:sp>
    </p:spTree>
    <p:extLst>
      <p:ext uri="{BB962C8B-B14F-4D97-AF65-F5344CB8AC3E}">
        <p14:creationId xmlns:p14="http://schemas.microsoft.com/office/powerpoint/2010/main" val="179565493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Preliminary Walk Through</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Check for proper placement, if errors are found, notify show chair</a:t>
            </a:r>
          </a:p>
          <a:p>
            <a:r>
              <a:rPr lang="en-US" dirty="0" smtClean="0"/>
              <a:t>If </a:t>
            </a:r>
            <a:r>
              <a:rPr lang="en-US" dirty="0"/>
              <a:t>several iris are positioned incorrectly, ask show chair to consider doing a walk through to ensure optimum </a:t>
            </a:r>
            <a:r>
              <a:rPr lang="en-US" dirty="0" smtClean="0"/>
              <a:t>positioning</a:t>
            </a:r>
          </a:p>
          <a:p>
            <a:pPr lvl="1"/>
            <a:r>
              <a:rPr lang="en-US" dirty="0" smtClean="0"/>
              <a:t>Errors in placement may have been done placing the horticulture in position</a:t>
            </a:r>
            <a:endParaRPr lang="en-US" dirty="0"/>
          </a:p>
          <a:p>
            <a:r>
              <a:rPr lang="en-US" dirty="0" smtClean="0"/>
              <a:t>Check </a:t>
            </a:r>
            <a:r>
              <a:rPr lang="en-US" dirty="0"/>
              <a:t>size of sections</a:t>
            </a:r>
          </a:p>
          <a:p>
            <a:pPr lvl="1"/>
            <a:r>
              <a:rPr lang="en-US" dirty="0"/>
              <a:t>If lots of small sections</a:t>
            </a:r>
            <a:r>
              <a:rPr lang="en-US" dirty="0" smtClean="0"/>
              <a:t>, such as Arils or Dwarfs,  </a:t>
            </a:r>
            <a:r>
              <a:rPr lang="en-US" dirty="0"/>
              <a:t>suggest to </a:t>
            </a:r>
            <a:r>
              <a:rPr lang="en-US" dirty="0" smtClean="0"/>
              <a:t>Show Chair combine </a:t>
            </a:r>
            <a:r>
              <a:rPr lang="en-US" dirty="0"/>
              <a:t>sections to ensure properly awarding AIS awards</a:t>
            </a:r>
          </a:p>
          <a:p>
            <a:r>
              <a:rPr lang="en-US" dirty="0"/>
              <a:t>Show chairs decision not </a:t>
            </a:r>
            <a:r>
              <a:rPr lang="en-US" dirty="0" smtClean="0"/>
              <a:t>ours</a:t>
            </a:r>
          </a:p>
          <a:p>
            <a:r>
              <a:rPr lang="en-US" dirty="0" smtClean="0"/>
              <a:t>Above actions must be completed before Judging begins</a:t>
            </a:r>
          </a:p>
          <a:p>
            <a:pPr lvl="1"/>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174</a:t>
            </a:fld>
            <a:endParaRPr lang="en-US" dirty="0"/>
          </a:p>
        </p:txBody>
      </p:sp>
    </p:spTree>
    <p:extLst>
      <p:ext uri="{BB962C8B-B14F-4D97-AF65-F5344CB8AC3E}">
        <p14:creationId xmlns:p14="http://schemas.microsoft.com/office/powerpoint/2010/main" val="266011387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The Judges perform a 'walk through' before making any decisions</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4F18EBFA-DC17-4203-9685-8ECDA8A965B5}" type="slidenum">
              <a:rPr lang="en-US" smtClean="0"/>
              <a:t>175</a:t>
            </a:fld>
            <a:endParaRPr lang="en-US" dirty="0"/>
          </a:p>
        </p:txBody>
      </p:sp>
      <p:pic>
        <p:nvPicPr>
          <p:cNvPr id="5" name="Content Placeholder 4" descr="https://lh3.googleusercontent.com/-Bly84P-B6PA/T4NsZ5OsaqI/AAAAAAAADlY/6WOspO4eSzo/s640/2012-04-08%2520ISA%2520Show%2520056.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034381"/>
            <a:ext cx="4876800" cy="3657600"/>
          </a:xfrm>
          <a:prstGeom prst="rect">
            <a:avLst/>
          </a:prstGeom>
          <a:noFill/>
          <a:ln>
            <a:noFill/>
          </a:ln>
        </p:spPr>
      </p:pic>
    </p:spTree>
    <p:extLst>
      <p:ext uri="{BB962C8B-B14F-4D97-AF65-F5344CB8AC3E}">
        <p14:creationId xmlns:p14="http://schemas.microsoft.com/office/powerpoint/2010/main" val="32621603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4085" y="2350265"/>
            <a:ext cx="4035829" cy="3025833"/>
          </a:xfrm>
        </p:spPr>
      </p:pic>
      <p:sp>
        <p:nvSpPr>
          <p:cNvPr id="5" name="Slide Number Placeholder 4"/>
          <p:cNvSpPr>
            <a:spLocks noGrp="1"/>
          </p:cNvSpPr>
          <p:nvPr>
            <p:ph type="sldNum" sz="quarter" idx="12"/>
          </p:nvPr>
        </p:nvSpPr>
        <p:spPr/>
        <p:txBody>
          <a:bodyPr/>
          <a:lstStyle/>
          <a:p>
            <a:fld id="{9E5A0CD2-287C-4E78-B2D8-6255B2EB1816}" type="slidenum">
              <a:rPr lang="en-US" smtClean="0"/>
              <a:t>176</a:t>
            </a:fld>
            <a:endParaRPr lang="en-US" dirty="0"/>
          </a:p>
        </p:txBody>
      </p:sp>
    </p:spTree>
    <p:extLst>
      <p:ext uri="{BB962C8B-B14F-4D97-AF65-F5344CB8AC3E}">
        <p14:creationId xmlns:p14="http://schemas.microsoft.com/office/powerpoint/2010/main" val="180831591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Austin</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177</a:t>
            </a:fld>
            <a:endParaRPr lang="en-US" dirty="0"/>
          </a:p>
        </p:txBody>
      </p:sp>
      <p:pic>
        <p:nvPicPr>
          <p:cNvPr id="5" name="Content Placeholder 4" descr="https://lh6.googleusercontent.com/-4nERUU77tfM/T4Nr9N02h1I/AAAAAAAADXk/0vUdpPsEOOw/s640/2012-04-08%2520ISA%2520Show%252003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034381"/>
            <a:ext cx="4876800" cy="3657600"/>
          </a:xfrm>
          <a:prstGeom prst="rect">
            <a:avLst/>
          </a:prstGeom>
          <a:noFill/>
          <a:ln>
            <a:noFill/>
          </a:ln>
        </p:spPr>
      </p:pic>
    </p:spTree>
    <p:extLst>
      <p:ext uri="{BB962C8B-B14F-4D97-AF65-F5344CB8AC3E}">
        <p14:creationId xmlns:p14="http://schemas.microsoft.com/office/powerpoint/2010/main" val="155433780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2011 Austin</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178</a:t>
            </a:fld>
            <a:endParaRPr lang="en-US" dirty="0"/>
          </a:p>
        </p:txBody>
      </p:sp>
      <p:pic>
        <p:nvPicPr>
          <p:cNvPr id="5" name="Content Placeholder 4" descr="https://lh6.googleusercontent.com/-9o_6ciHZDHc/TaRbERCYHTI/AAAAAAAACAE/aL6t3ezCMms/s640/IMG_0227.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034381"/>
            <a:ext cx="4876800" cy="3657600"/>
          </a:xfrm>
          <a:prstGeom prst="rect">
            <a:avLst/>
          </a:prstGeom>
          <a:noFill/>
          <a:ln>
            <a:noFill/>
          </a:ln>
        </p:spPr>
      </p:pic>
    </p:spTree>
    <p:extLst>
      <p:ext uri="{BB962C8B-B14F-4D97-AF65-F5344CB8AC3E}">
        <p14:creationId xmlns:p14="http://schemas.microsoft.com/office/powerpoint/2010/main" val="337037209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Austin Space Agers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179</a:t>
            </a:fld>
            <a:endParaRPr lang="en-US" dirty="0"/>
          </a:p>
        </p:txBody>
      </p:sp>
      <p:pic>
        <p:nvPicPr>
          <p:cNvPr id="5" name="Content Placeholder 4" descr="https://lh6.googleusercontent.com/-QvWyo01ptRg/S8sp9tQ01ZI/AAAAAAAAAww/Bxqxewn7mCs/s640/2010-04-17%2520Iris%2520Show%2520-0072.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034381"/>
            <a:ext cx="4876800" cy="3657600"/>
          </a:xfrm>
          <a:prstGeom prst="rect">
            <a:avLst/>
          </a:prstGeom>
          <a:noFill/>
          <a:ln>
            <a:noFill/>
          </a:ln>
        </p:spPr>
      </p:pic>
    </p:spTree>
    <p:extLst>
      <p:ext uri="{BB962C8B-B14F-4D97-AF65-F5344CB8AC3E}">
        <p14:creationId xmlns:p14="http://schemas.microsoft.com/office/powerpoint/2010/main" val="3072918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Did you attend the 2013 Region 17?</a:t>
            </a:r>
            <a:endParaRPr lang="en-US" dirty="0"/>
          </a:p>
        </p:txBody>
      </p:sp>
      <p:sp>
        <p:nvSpPr>
          <p:cNvPr id="3" name="Content Placeholder 2"/>
          <p:cNvSpPr>
            <a:spLocks noGrp="1"/>
          </p:cNvSpPr>
          <p:nvPr>
            <p:ph idx="1"/>
          </p:nvPr>
        </p:nvSpPr>
        <p:spPr/>
        <p:txBody>
          <a:bodyPr/>
          <a:lstStyle/>
          <a:p>
            <a:pPr marL="0" indent="0" algn="ctr">
              <a:buNone/>
            </a:pPr>
            <a:r>
              <a:rPr lang="en-US" dirty="0" smtClean="0"/>
              <a:t>Discussion: Why </a:t>
            </a:r>
            <a:r>
              <a:rPr lang="en-US" dirty="0"/>
              <a:t>is this important?</a:t>
            </a:r>
          </a:p>
          <a:p>
            <a:pPr lvl="1"/>
            <a:r>
              <a:rPr lang="en-US" dirty="0" smtClean="0"/>
              <a:t>Judges training (Educational Displays, Collections, Bulbous Iris, Seedlings)</a:t>
            </a:r>
          </a:p>
          <a:p>
            <a:pPr lvl="1"/>
            <a:r>
              <a:rPr lang="en-US" dirty="0" smtClean="0"/>
              <a:t>Silent and vocal auctions</a:t>
            </a:r>
          </a:p>
          <a:p>
            <a:pPr lvl="1"/>
            <a:r>
              <a:rPr lang="en-US" dirty="0" smtClean="0"/>
              <a:t>Tours (Amarillo Botanical Gardens)</a:t>
            </a:r>
          </a:p>
          <a:p>
            <a:pPr lvl="1"/>
            <a:r>
              <a:rPr lang="en-US" dirty="0" smtClean="0"/>
              <a:t>Guest Speakers (Space Age Innovations and More)</a:t>
            </a:r>
          </a:p>
          <a:p>
            <a:pPr lvl="1"/>
            <a:r>
              <a:rPr lang="en-US" dirty="0" smtClean="0"/>
              <a:t>Exchange of ideas and gossip</a:t>
            </a:r>
          </a:p>
          <a:p>
            <a:pPr lvl="1"/>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18</a:t>
            </a:fld>
            <a:endParaRPr lang="en-US" dirty="0"/>
          </a:p>
        </p:txBody>
      </p:sp>
    </p:spTree>
    <p:extLst>
      <p:ext uri="{BB962C8B-B14F-4D97-AF65-F5344CB8AC3E}">
        <p14:creationId xmlns:p14="http://schemas.microsoft.com/office/powerpoint/2010/main" val="164607122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a:t>
            </a:r>
            <a:endParaRPr lang="en-US" dirty="0"/>
          </a:p>
        </p:txBody>
      </p:sp>
      <p:pic>
        <p:nvPicPr>
          <p:cNvPr id="1027" name="Picture 3" descr="C:\Users\Al\Pictures\WTIS shows\IMG_172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554085" y="2350265"/>
            <a:ext cx="4035829" cy="302583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E5A0CD2-287C-4E78-B2D8-6255B2EB1816}" type="slidenum">
              <a:rPr lang="en-US" smtClean="0"/>
              <a:t>180</a:t>
            </a:fld>
            <a:endParaRPr lang="en-US" dirty="0"/>
          </a:p>
        </p:txBody>
      </p:sp>
    </p:spTree>
    <p:extLst>
      <p:ext uri="{BB962C8B-B14F-4D97-AF65-F5344CB8AC3E}">
        <p14:creationId xmlns:p14="http://schemas.microsoft.com/office/powerpoint/2010/main" val="104870887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181</a:t>
            </a:fld>
            <a:endParaRPr lang="en-US" dirty="0"/>
          </a:p>
        </p:txBody>
      </p:sp>
      <p:pic>
        <p:nvPicPr>
          <p:cNvPr id="1026" name="Picture 2" descr="G:\Pictures\Iris\ABQ Iris Shoe 5-10-2009\2009 05 10 0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80037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Show</a:t>
            </a:r>
          </a:p>
        </p:txBody>
      </p:sp>
      <p:pic>
        <p:nvPicPr>
          <p:cNvPr id="6146" name="Picture 2" descr="C:\Users\Al\Documents\AIS\SFIS\P101002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E5A0CD2-287C-4E78-B2D8-6255B2EB1816}" type="slidenum">
              <a:rPr lang="en-US" smtClean="0"/>
              <a:t>182</a:t>
            </a:fld>
            <a:endParaRPr lang="en-US" dirty="0"/>
          </a:p>
        </p:txBody>
      </p:sp>
    </p:spTree>
    <p:extLst>
      <p:ext uri="{BB962C8B-B14F-4D97-AF65-F5344CB8AC3E}">
        <p14:creationId xmlns:p14="http://schemas.microsoft.com/office/powerpoint/2010/main" val="401124597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Show</a:t>
            </a:r>
          </a:p>
        </p:txBody>
      </p:sp>
      <p:sp>
        <p:nvSpPr>
          <p:cNvPr id="4" name="Slide Number Placeholder 3"/>
          <p:cNvSpPr>
            <a:spLocks noGrp="1"/>
          </p:cNvSpPr>
          <p:nvPr>
            <p:ph type="sldNum" sz="quarter" idx="12"/>
          </p:nvPr>
        </p:nvSpPr>
        <p:spPr/>
        <p:txBody>
          <a:bodyPr/>
          <a:lstStyle/>
          <a:p>
            <a:fld id="{9E5A0CD2-287C-4E78-B2D8-6255B2EB1816}" type="slidenum">
              <a:rPr lang="en-US" smtClean="0"/>
              <a:t>183</a:t>
            </a:fld>
            <a:endParaRPr lang="en-US" dirty="0"/>
          </a:p>
        </p:txBody>
      </p:sp>
      <p:pic>
        <p:nvPicPr>
          <p:cNvPr id="9218" name="Picture 2" descr="C:\Users\Al\Pictures\WTIS shows\DSCF0360 Judges fr_ Amarillo '0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46415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184</a:t>
            </a:fld>
            <a:endParaRPr lang="en-US" dirty="0"/>
          </a:p>
        </p:txBody>
      </p:sp>
      <p:pic>
        <p:nvPicPr>
          <p:cNvPr id="25602" name="Picture 2" descr="C:\Users\Al\WTIS 2013\IMG_232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79937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Show</a:t>
            </a:r>
          </a:p>
        </p:txBody>
      </p:sp>
      <p:pic>
        <p:nvPicPr>
          <p:cNvPr id="10" name="Content Placeholder 9" descr="(Shows) Jeffco Iris Show"/>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376435" y="1600200"/>
            <a:ext cx="6391129" cy="4525963"/>
          </a:xfrm>
          <a:prstGeom prst="rect">
            <a:avLst/>
          </a:prstGeom>
          <a:noFill/>
          <a:ln>
            <a:noFill/>
          </a:ln>
        </p:spPr>
      </p:pic>
      <p:sp>
        <p:nvSpPr>
          <p:cNvPr id="4" name="Slide Number Placeholder 3"/>
          <p:cNvSpPr>
            <a:spLocks noGrp="1"/>
          </p:cNvSpPr>
          <p:nvPr>
            <p:ph type="sldNum" sz="quarter" idx="12"/>
          </p:nvPr>
        </p:nvSpPr>
        <p:spPr/>
        <p:txBody>
          <a:bodyPr/>
          <a:lstStyle/>
          <a:p>
            <a:fld id="{9E5A0CD2-287C-4E78-B2D8-6255B2EB1816}" type="slidenum">
              <a:rPr lang="en-US" smtClean="0"/>
              <a:t>185</a:t>
            </a:fld>
            <a:endParaRPr lang="en-US" dirty="0"/>
          </a:p>
        </p:txBody>
      </p:sp>
    </p:spTree>
    <p:extLst>
      <p:ext uri="{BB962C8B-B14F-4D97-AF65-F5344CB8AC3E}">
        <p14:creationId xmlns:p14="http://schemas.microsoft.com/office/powerpoint/2010/main" val="58444431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Table</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186</a:t>
            </a:fld>
            <a:endParaRPr lang="en-US" dirty="0"/>
          </a:p>
        </p:txBody>
      </p:sp>
      <p:pic>
        <p:nvPicPr>
          <p:cNvPr id="26626" name="Picture 2" descr="C:\Users\Al\WTIS 2013\IMG_233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36230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Judging Begins</a:t>
            </a:r>
          </a:p>
        </p:txBody>
      </p:sp>
      <p:sp>
        <p:nvSpPr>
          <p:cNvPr id="4" name="Slide Number Placeholder 3"/>
          <p:cNvSpPr>
            <a:spLocks noGrp="1"/>
          </p:cNvSpPr>
          <p:nvPr>
            <p:ph type="sldNum" sz="quarter" idx="12"/>
          </p:nvPr>
        </p:nvSpPr>
        <p:spPr/>
        <p:txBody>
          <a:bodyPr/>
          <a:lstStyle/>
          <a:p>
            <a:fld id="{4F18EBFA-DC17-4203-9685-8ECDA8A965B5}" type="slidenum">
              <a:rPr lang="en-US" smtClean="0"/>
              <a:t>187</a:t>
            </a:fld>
            <a:endParaRPr lang="en-US" dirty="0"/>
          </a:p>
        </p:txBody>
      </p:sp>
      <p:pic>
        <p:nvPicPr>
          <p:cNvPr id="2050" name="Picture 2" descr="C:\Users\Al\AppData\Local\Microsoft\Windows\Temporary Internet Files\Content.IE5\2G2NLP0L\judge[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1752600"/>
            <a:ext cx="3920947" cy="396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758214"/>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Judging Begins (Pointers &amp; Hints)</a:t>
            </a:r>
            <a:endParaRPr lang="en-US" dirty="0"/>
          </a:p>
        </p:txBody>
      </p:sp>
      <p:sp>
        <p:nvSpPr>
          <p:cNvPr id="3" name="Subtitle 2"/>
          <p:cNvSpPr>
            <a:spLocks noGrp="1"/>
          </p:cNvSpPr>
          <p:nvPr>
            <p:ph type="subTitle" idx="1"/>
          </p:nvPr>
        </p:nvSpPr>
        <p:spPr/>
        <p:txBody>
          <a:bodyPr/>
          <a:lstStyle/>
          <a:p>
            <a:pPr marL="0" lvl="1"/>
            <a:r>
              <a:rPr lang="en-US" sz="2400" dirty="0" smtClean="0"/>
              <a:t>Judge slow and get out of Town fast.</a:t>
            </a:r>
          </a:p>
        </p:txBody>
      </p:sp>
      <p:sp>
        <p:nvSpPr>
          <p:cNvPr id="4" name="Slide Number Placeholder 3"/>
          <p:cNvSpPr>
            <a:spLocks noGrp="1"/>
          </p:cNvSpPr>
          <p:nvPr>
            <p:ph type="sldNum" sz="quarter" idx="12"/>
          </p:nvPr>
        </p:nvSpPr>
        <p:spPr/>
        <p:txBody>
          <a:bodyPr/>
          <a:lstStyle/>
          <a:p>
            <a:fld id="{4F18EBFA-DC17-4203-9685-8ECDA8A965B5}" type="slidenum">
              <a:rPr lang="en-US" smtClean="0"/>
              <a:t>188</a:t>
            </a:fld>
            <a:endParaRPr lang="en-US" dirty="0"/>
          </a:p>
        </p:txBody>
      </p:sp>
    </p:spTree>
    <p:extLst>
      <p:ext uri="{BB962C8B-B14F-4D97-AF65-F5344CB8AC3E}">
        <p14:creationId xmlns:p14="http://schemas.microsoft.com/office/powerpoint/2010/main" val="54548714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Judging Begins (Pointers &amp; Hints)</a:t>
            </a:r>
            <a:endParaRPr lang="en-US" sz="3600" dirty="0"/>
          </a:p>
        </p:txBody>
      </p:sp>
      <p:sp>
        <p:nvSpPr>
          <p:cNvPr id="3" name="Content Placeholder 2"/>
          <p:cNvSpPr>
            <a:spLocks noGrp="1"/>
          </p:cNvSpPr>
          <p:nvPr>
            <p:ph idx="1"/>
          </p:nvPr>
        </p:nvSpPr>
        <p:spPr/>
        <p:txBody>
          <a:bodyPr>
            <a:normAutofit/>
          </a:bodyPr>
          <a:lstStyle/>
          <a:p>
            <a:r>
              <a:rPr lang="en-US" dirty="0" smtClean="0"/>
              <a:t>Do not be afraid to express your opinion</a:t>
            </a:r>
          </a:p>
          <a:p>
            <a:r>
              <a:rPr lang="en-US" dirty="0" smtClean="0"/>
              <a:t>Accept the decisions of the panel even if they differ from your own</a:t>
            </a:r>
          </a:p>
          <a:p>
            <a:pPr lvl="1"/>
            <a:r>
              <a:rPr lang="en-US" dirty="0" smtClean="0"/>
              <a:t>Quietly concur</a:t>
            </a:r>
          </a:p>
          <a:p>
            <a:pPr marL="457200" lvl="1" indent="0">
              <a:buNone/>
            </a:pP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189</a:t>
            </a:fld>
            <a:endParaRPr lang="en-US" dirty="0"/>
          </a:p>
        </p:txBody>
      </p:sp>
    </p:spTree>
    <p:extLst>
      <p:ext uri="{BB962C8B-B14F-4D97-AF65-F5344CB8AC3E}">
        <p14:creationId xmlns:p14="http://schemas.microsoft.com/office/powerpoint/2010/main" val="2997325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Following photos were taken by Ken Fuchs</a:t>
            </a:r>
            <a:br>
              <a:rPr lang="en-US" sz="2800" dirty="0" smtClean="0"/>
            </a:br>
            <a:r>
              <a:rPr lang="en-US" sz="2800" dirty="0" smtClean="0"/>
              <a:t>Region 17 Convention, Aug 22-23, 2014, Amarillo, TX</a:t>
            </a:r>
            <a:endParaRPr lang="en-US" sz="2800" dirty="0"/>
          </a:p>
        </p:txBody>
      </p:sp>
      <p:sp>
        <p:nvSpPr>
          <p:cNvPr id="4" name="Slide Number Placeholder 3"/>
          <p:cNvSpPr>
            <a:spLocks noGrp="1"/>
          </p:cNvSpPr>
          <p:nvPr>
            <p:ph type="sldNum" sz="quarter" idx="12"/>
          </p:nvPr>
        </p:nvSpPr>
        <p:spPr/>
        <p:txBody>
          <a:bodyPr/>
          <a:lstStyle/>
          <a:p>
            <a:fld id="{4F18EBFA-DC17-4203-9685-8ECDA8A965B5}" type="slidenum">
              <a:rPr lang="en-US" smtClean="0"/>
              <a:t>19</a:t>
            </a:fld>
            <a:endParaRPr lang="en-US" dirty="0"/>
          </a:p>
        </p:txBody>
      </p:sp>
      <p:pic>
        <p:nvPicPr>
          <p:cNvPr id="5" name="Content Placeholder 4" descr="https://lh3.googleusercontent.com/-pdA7Ud2tiYU/U_4MCDuwd0I/AAAAAAAAAnY/sYVGIhEiVUc/s800/2014-08-22%2520Region17%2520014.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199396263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EXHIBITION </a:t>
            </a:r>
            <a:r>
              <a:rPr lang="en-US" dirty="0" smtClean="0"/>
              <a:t>JUDGING</a:t>
            </a:r>
            <a:endParaRPr lang="en-US" dirty="0"/>
          </a:p>
        </p:txBody>
      </p:sp>
      <p:sp>
        <p:nvSpPr>
          <p:cNvPr id="3" name="Content Placeholder 2"/>
          <p:cNvSpPr>
            <a:spLocks noGrp="1"/>
          </p:cNvSpPr>
          <p:nvPr>
            <p:ph idx="1"/>
          </p:nvPr>
        </p:nvSpPr>
        <p:spPr/>
        <p:txBody>
          <a:bodyPr>
            <a:normAutofit fontScale="77500" lnSpcReduction="20000"/>
          </a:bodyPr>
          <a:lstStyle/>
          <a:p>
            <a:pPr eaLnBrk="0"/>
            <a:r>
              <a:rPr lang="en-US" dirty="0" smtClean="0"/>
              <a:t>Exhibition </a:t>
            </a:r>
            <a:r>
              <a:rPr lang="en-US" dirty="0"/>
              <a:t>judging of irises is distinctly different from judging in the garden. </a:t>
            </a:r>
            <a:endParaRPr lang="en-US" dirty="0" smtClean="0"/>
          </a:p>
          <a:p>
            <a:pPr lvl="1" eaLnBrk="0"/>
            <a:r>
              <a:rPr lang="en-US" dirty="0" smtClean="0"/>
              <a:t>On </a:t>
            </a:r>
            <a:r>
              <a:rPr lang="en-US" dirty="0"/>
              <a:t>the show bench a judge is not trying to determine the qualities and attributes of a particular variety. </a:t>
            </a:r>
            <a:endParaRPr lang="en-US" dirty="0" smtClean="0"/>
          </a:p>
          <a:p>
            <a:pPr lvl="1" eaLnBrk="0"/>
            <a:r>
              <a:rPr lang="en-US" dirty="0" smtClean="0"/>
              <a:t>Rather</a:t>
            </a:r>
            <a:r>
              <a:rPr lang="en-US" dirty="0"/>
              <a:t>, the exhibition judge must pass judgment in two areas:</a:t>
            </a:r>
          </a:p>
          <a:p>
            <a:pPr marL="0" indent="0" eaLnBrk="0">
              <a:buNone/>
            </a:pPr>
            <a:endParaRPr lang="en-US" dirty="0"/>
          </a:p>
          <a:p>
            <a:pPr marL="0" indent="0" eaLnBrk="0">
              <a:buNone/>
            </a:pPr>
            <a:r>
              <a:rPr lang="en-US" dirty="0" smtClean="0"/>
              <a:t>1</a:t>
            </a:r>
            <a:r>
              <a:rPr lang="en-US" dirty="0"/>
              <a:t>.  </a:t>
            </a:r>
            <a:r>
              <a:rPr lang="en-US" b="1" dirty="0"/>
              <a:t>Cultural perfection</a:t>
            </a:r>
            <a:r>
              <a:rPr lang="en-US" dirty="0"/>
              <a:t> (how well the specimen is grown)</a:t>
            </a:r>
          </a:p>
          <a:p>
            <a:pPr marL="0" indent="0" eaLnBrk="0">
              <a:buNone/>
            </a:pPr>
            <a:r>
              <a:rPr lang="en-US" dirty="0" smtClean="0"/>
              <a:t>2</a:t>
            </a:r>
            <a:r>
              <a:rPr lang="en-US" dirty="0"/>
              <a:t>.  </a:t>
            </a:r>
            <a:r>
              <a:rPr lang="en-US" b="1" dirty="0"/>
              <a:t>Condition and Grooming</a:t>
            </a:r>
            <a:r>
              <a:rPr lang="en-US" dirty="0"/>
              <a:t> (how well the specimen was prepared for entry).</a:t>
            </a:r>
          </a:p>
          <a:p>
            <a:pPr marL="0" indent="0" eaLnBrk="0">
              <a:buNone/>
            </a:pPr>
            <a:r>
              <a:rPr lang="en-US" dirty="0"/>
              <a:t> </a:t>
            </a:r>
          </a:p>
          <a:p>
            <a:r>
              <a:rPr lang="en-US" dirty="0" smtClean="0"/>
              <a:t>Each </a:t>
            </a:r>
            <a:r>
              <a:rPr lang="en-US" dirty="0"/>
              <a:t>variety technically constitutes its own class. Each stalk is evaluated against the maximum typical performance of the variety being judged. </a:t>
            </a:r>
          </a:p>
        </p:txBody>
      </p:sp>
      <p:sp>
        <p:nvSpPr>
          <p:cNvPr id="4" name="Slide Number Placeholder 3"/>
          <p:cNvSpPr>
            <a:spLocks noGrp="1"/>
          </p:cNvSpPr>
          <p:nvPr>
            <p:ph type="sldNum" sz="quarter" idx="12"/>
          </p:nvPr>
        </p:nvSpPr>
        <p:spPr/>
        <p:txBody>
          <a:bodyPr/>
          <a:lstStyle/>
          <a:p>
            <a:fld id="{4F18EBFA-DC17-4203-9685-8ECDA8A965B5}" type="slidenum">
              <a:rPr lang="en-US" smtClean="0"/>
              <a:t>190</a:t>
            </a:fld>
            <a:endParaRPr lang="en-US" dirty="0"/>
          </a:p>
        </p:txBody>
      </p:sp>
    </p:spTree>
    <p:extLst>
      <p:ext uri="{BB962C8B-B14F-4D97-AF65-F5344CB8AC3E}">
        <p14:creationId xmlns:p14="http://schemas.microsoft.com/office/powerpoint/2010/main" val="262902691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Judging Begins (Pointers &amp; Hints)</a:t>
            </a:r>
            <a:endParaRPr lang="en-US"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dirty="0" smtClean="0"/>
              <a:t>OPEN DISCUSSION</a:t>
            </a:r>
          </a:p>
          <a:p>
            <a:r>
              <a:rPr lang="en-US" dirty="0" smtClean="0"/>
              <a:t>Judges of all levels must be given equal opportunity to express and explain opinions during judging deliberations</a:t>
            </a:r>
          </a:p>
          <a:p>
            <a:pPr lvl="1"/>
            <a:r>
              <a:rPr lang="en-US" dirty="0" smtClean="0"/>
              <a:t>Take turns discussion the iris and recommend the ribbon</a:t>
            </a:r>
          </a:p>
          <a:p>
            <a:pPr lvl="1"/>
            <a:r>
              <a:rPr lang="en-US" dirty="0" smtClean="0"/>
              <a:t>Don’t let one person dominate</a:t>
            </a:r>
            <a:endParaRPr lang="en-US" sz="2400" dirty="0" smtClean="0"/>
          </a:p>
          <a:p>
            <a:r>
              <a:rPr lang="en-US" dirty="0" smtClean="0"/>
              <a:t>Majority decisions always prevails</a:t>
            </a:r>
          </a:p>
          <a:p>
            <a:r>
              <a:rPr lang="en-US" dirty="0" smtClean="0"/>
              <a:t>One </a:t>
            </a:r>
            <a:r>
              <a:rPr lang="en-US" dirty="0"/>
              <a:t>front, one on back side</a:t>
            </a:r>
          </a:p>
          <a:p>
            <a:r>
              <a:rPr lang="en-US" dirty="0" smtClean="0"/>
              <a:t>Look </a:t>
            </a:r>
            <a:r>
              <a:rPr lang="en-US" dirty="0"/>
              <a:t>at point scores for each variety, they are not the same</a:t>
            </a:r>
            <a:r>
              <a:rPr lang="en-US" dirty="0" smtClean="0"/>
              <a:t>. </a:t>
            </a:r>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191</a:t>
            </a:fld>
            <a:endParaRPr lang="en-US" dirty="0"/>
          </a:p>
        </p:txBody>
      </p:sp>
    </p:spTree>
    <p:extLst>
      <p:ext uri="{BB962C8B-B14F-4D97-AF65-F5344CB8AC3E}">
        <p14:creationId xmlns:p14="http://schemas.microsoft.com/office/powerpoint/2010/main" val="57770510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192</a:t>
            </a:fld>
            <a:endParaRPr lang="en-US" dirty="0"/>
          </a:p>
        </p:txBody>
      </p:sp>
      <p:pic>
        <p:nvPicPr>
          <p:cNvPr id="5" name="Content Placeholder 4" descr="Photo"/>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2209800"/>
            <a:ext cx="6011570" cy="3378403"/>
          </a:xfrm>
          <a:prstGeom prst="rect">
            <a:avLst/>
          </a:prstGeom>
          <a:noFill/>
          <a:ln>
            <a:noFill/>
          </a:ln>
        </p:spPr>
      </p:pic>
    </p:spTree>
    <p:extLst>
      <p:ext uri="{BB962C8B-B14F-4D97-AF65-F5344CB8AC3E}">
        <p14:creationId xmlns:p14="http://schemas.microsoft.com/office/powerpoint/2010/main" val="52525038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193</a:t>
            </a:fld>
            <a:endParaRPr lang="en-US" dirty="0"/>
          </a:p>
        </p:txBody>
      </p:sp>
      <p:pic>
        <p:nvPicPr>
          <p:cNvPr id="5" name="Content Placeholder 4" descr="Photo"/>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2133600"/>
            <a:ext cx="5851931" cy="3295498"/>
          </a:xfrm>
          <a:prstGeom prst="rect">
            <a:avLst/>
          </a:prstGeom>
          <a:noFill/>
          <a:ln>
            <a:noFill/>
          </a:ln>
        </p:spPr>
      </p:pic>
    </p:spTree>
    <p:extLst>
      <p:ext uri="{BB962C8B-B14F-4D97-AF65-F5344CB8AC3E}">
        <p14:creationId xmlns:p14="http://schemas.microsoft.com/office/powerpoint/2010/main" val="354664485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Judging Begins (Pointers &amp; Hints)</a:t>
            </a:r>
            <a:endParaRPr lang="en-US" dirty="0"/>
          </a:p>
        </p:txBody>
      </p:sp>
      <p:sp>
        <p:nvSpPr>
          <p:cNvPr id="3" name="Content Placeholder 2"/>
          <p:cNvSpPr>
            <a:spLocks noGrp="1"/>
          </p:cNvSpPr>
          <p:nvPr>
            <p:ph idx="1"/>
          </p:nvPr>
        </p:nvSpPr>
        <p:spPr/>
        <p:txBody>
          <a:bodyPr>
            <a:normAutofit fontScale="85000" lnSpcReduction="20000"/>
          </a:bodyPr>
          <a:lstStyle/>
          <a:p>
            <a:pPr marL="0" indent="0" algn="ctr">
              <a:buNone/>
            </a:pPr>
            <a:r>
              <a:rPr lang="en-US" dirty="0" smtClean="0"/>
              <a:t>OPEN DISCUSSION</a:t>
            </a:r>
          </a:p>
          <a:p>
            <a:r>
              <a:rPr lang="en-US" dirty="0" smtClean="0"/>
              <a:t>If horticulture exhibit fails to meet AIS Show policy, judges must bring this to the attention of the Show Chair </a:t>
            </a:r>
          </a:p>
          <a:p>
            <a:pPr lvl="1"/>
            <a:r>
              <a:rPr lang="en-US" dirty="0" smtClean="0"/>
              <a:t>Exhibit is either eliminated from competition or re-judged by the original panel. </a:t>
            </a:r>
          </a:p>
          <a:p>
            <a:r>
              <a:rPr lang="en-US" dirty="0" smtClean="0"/>
              <a:t>If names and iris specimen do not match based on our experience then:</a:t>
            </a:r>
          </a:p>
          <a:p>
            <a:pPr lvl="1"/>
            <a:r>
              <a:rPr lang="en-US" dirty="0" smtClean="0"/>
              <a:t>Notify the Show Chair for a reevaluation in the R&amp;I checklist. </a:t>
            </a:r>
          </a:p>
          <a:p>
            <a:pPr lvl="1"/>
            <a:r>
              <a:rPr lang="en-US" dirty="0" smtClean="0"/>
              <a:t>Be carful on this one – growing conditions – weather, fertilizer, soil may impact the color and size. </a:t>
            </a:r>
          </a:p>
          <a:p>
            <a:pPr lvl="1"/>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194</a:t>
            </a:fld>
            <a:endParaRPr lang="en-US" dirty="0"/>
          </a:p>
        </p:txBody>
      </p:sp>
    </p:spTree>
    <p:extLst>
      <p:ext uri="{BB962C8B-B14F-4D97-AF65-F5344CB8AC3E}">
        <p14:creationId xmlns:p14="http://schemas.microsoft.com/office/powerpoint/2010/main" val="406226547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Judging Begins (Pointers &amp; Hints)</a:t>
            </a:r>
            <a:endParaRPr lang="en-US"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dirty="0" smtClean="0"/>
              <a:t>OPEN DISCUSSION</a:t>
            </a:r>
          </a:p>
          <a:p>
            <a:r>
              <a:rPr lang="en-US" dirty="0" smtClean="0"/>
              <a:t>No required distance that a judge must stand while judging the horticulture exhibit</a:t>
            </a:r>
          </a:p>
          <a:p>
            <a:r>
              <a:rPr lang="en-US" dirty="0" smtClean="0"/>
              <a:t>Judges no not touch exhibit with hands or other objects, such as a pencil</a:t>
            </a:r>
          </a:p>
          <a:p>
            <a:r>
              <a:rPr lang="en-US" dirty="0" smtClean="0"/>
              <a:t>Clerk may be asked to lift cut specimen from container or to move (rotate) specimen</a:t>
            </a:r>
          </a:p>
          <a:p>
            <a:r>
              <a:rPr lang="en-US" dirty="0" smtClean="0"/>
              <a:t>Aphids of other bugs may be a guest from another iris or ….</a:t>
            </a:r>
          </a:p>
          <a:p>
            <a:pPr lvl="1"/>
            <a:r>
              <a:rPr lang="en-US" dirty="0" smtClean="0"/>
              <a:t>Notify the Show Chair for proper disposal such as removal from the show area.</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195</a:t>
            </a:fld>
            <a:endParaRPr lang="en-US" dirty="0"/>
          </a:p>
        </p:txBody>
      </p:sp>
    </p:spTree>
    <p:extLst>
      <p:ext uri="{BB962C8B-B14F-4D97-AF65-F5344CB8AC3E}">
        <p14:creationId xmlns:p14="http://schemas.microsoft.com/office/powerpoint/2010/main" val="21775528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Point Scoring</a:t>
            </a:r>
            <a:endParaRPr lang="en-US" dirty="0"/>
          </a:p>
        </p:txBody>
      </p:sp>
      <p:sp>
        <p:nvSpPr>
          <p:cNvPr id="7" name="Content Placeholder 6"/>
          <p:cNvSpPr>
            <a:spLocks noGrp="1"/>
          </p:cNvSpPr>
          <p:nvPr>
            <p:ph idx="1"/>
          </p:nvPr>
        </p:nvSpPr>
        <p:spPr/>
        <p:txBody>
          <a:bodyPr>
            <a:normAutofit/>
          </a:bodyPr>
          <a:lstStyle/>
          <a:p>
            <a:r>
              <a:rPr lang="en-US" dirty="0" smtClean="0"/>
              <a:t>Used to encourage consistent evaluation</a:t>
            </a:r>
          </a:p>
          <a:p>
            <a:r>
              <a:rPr lang="en-US" dirty="0" smtClean="0"/>
              <a:t>Don’t have time to point score every specimen</a:t>
            </a:r>
          </a:p>
          <a:p>
            <a:r>
              <a:rPr lang="en-US" dirty="0" smtClean="0"/>
              <a:t>Judge can request it if </a:t>
            </a:r>
          </a:p>
          <a:p>
            <a:pPr lvl="1"/>
            <a:r>
              <a:rPr lang="en-US" dirty="0" smtClean="0"/>
              <a:t>A panel member over emphasizes certain  characteristics</a:t>
            </a:r>
          </a:p>
          <a:p>
            <a:pPr lvl="1"/>
            <a:r>
              <a:rPr lang="en-US" dirty="0" smtClean="0"/>
              <a:t>Verbally dominates panels deliberations</a:t>
            </a:r>
          </a:p>
          <a:p>
            <a:pPr lvl="1"/>
            <a:r>
              <a:rPr lang="en-US" dirty="0" smtClean="0"/>
              <a:t>Or if entries are nearly equal quality</a:t>
            </a:r>
          </a:p>
          <a:p>
            <a:r>
              <a:rPr lang="en-US" dirty="0" smtClean="0"/>
              <a:t>Excellent to use when selecting Best Specimen</a:t>
            </a:r>
            <a:endParaRPr lang="en-US" dirty="0"/>
          </a:p>
        </p:txBody>
      </p:sp>
      <p:sp>
        <p:nvSpPr>
          <p:cNvPr id="5" name="Slide Number Placeholder 4"/>
          <p:cNvSpPr>
            <a:spLocks noGrp="1"/>
          </p:cNvSpPr>
          <p:nvPr>
            <p:ph type="sldNum" sz="quarter" idx="12"/>
          </p:nvPr>
        </p:nvSpPr>
        <p:spPr/>
        <p:txBody>
          <a:bodyPr/>
          <a:lstStyle/>
          <a:p>
            <a:fld id="{4F18EBFA-DC17-4203-9685-8ECDA8A965B5}" type="slidenum">
              <a:rPr lang="en-US" smtClean="0"/>
              <a:t>196</a:t>
            </a:fld>
            <a:endParaRPr lang="en-US" dirty="0"/>
          </a:p>
        </p:txBody>
      </p:sp>
    </p:spTree>
    <p:extLst>
      <p:ext uri="{BB962C8B-B14F-4D97-AF65-F5344CB8AC3E}">
        <p14:creationId xmlns:p14="http://schemas.microsoft.com/office/powerpoint/2010/main" val="179981742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scoring</a:t>
            </a:r>
            <a:endParaRPr lang="en-US" dirty="0"/>
          </a:p>
        </p:txBody>
      </p:sp>
      <p:sp>
        <p:nvSpPr>
          <p:cNvPr id="7" name="Text Placeholder 6"/>
          <p:cNvSpPr>
            <a:spLocks noGrp="1"/>
          </p:cNvSpPr>
          <p:nvPr>
            <p:ph type="body" idx="1"/>
          </p:nvPr>
        </p:nvSpPr>
        <p:spPr/>
        <p:txBody>
          <a:bodyPr/>
          <a:lstStyle/>
          <a:p>
            <a:pPr algn="ctr"/>
            <a:r>
              <a:rPr lang="en-US" b="0" dirty="0" smtClean="0"/>
              <a:t>Tall </a:t>
            </a:r>
            <a:r>
              <a:rPr lang="en-US" b="0" dirty="0" smtClean="0"/>
              <a:t>Bearded </a:t>
            </a:r>
            <a:r>
              <a:rPr lang="en-US" sz="1800" b="0" dirty="0" smtClean="0"/>
              <a:t>(Page 66)</a:t>
            </a:r>
            <a:endParaRPr lang="en-US" sz="1800" b="0" dirty="0"/>
          </a:p>
        </p:txBody>
      </p:sp>
      <p:sp>
        <p:nvSpPr>
          <p:cNvPr id="8" name="Content Placeholder 7"/>
          <p:cNvSpPr>
            <a:spLocks noGrp="1"/>
          </p:cNvSpPr>
          <p:nvPr>
            <p:ph sz="half" idx="2"/>
          </p:nvPr>
        </p:nvSpPr>
        <p:spPr/>
        <p:txBody>
          <a:bodyPr>
            <a:normAutofit fontScale="85000" lnSpcReduction="20000"/>
          </a:bodyPr>
          <a:lstStyle/>
          <a:p>
            <a:pPr marL="457200" indent="-457200" eaLnBrk="0">
              <a:buAutoNum type="alphaUcPeriod"/>
            </a:pPr>
            <a:r>
              <a:rPr lang="en-US" dirty="0" smtClean="0"/>
              <a:t>Cultural </a:t>
            </a:r>
            <a:r>
              <a:rPr lang="en-US" dirty="0"/>
              <a:t>Perfection </a:t>
            </a:r>
            <a:r>
              <a:rPr lang="en-US" dirty="0" smtClean="0"/>
              <a:t>………..…… 75</a:t>
            </a:r>
          </a:p>
          <a:p>
            <a:pPr marL="0" indent="0" eaLnBrk="0">
              <a:buNone/>
            </a:pPr>
            <a:r>
              <a:rPr lang="en-US" dirty="0" smtClean="0"/>
              <a:t>     1. Flower …………………………45</a:t>
            </a:r>
            <a:endParaRPr lang="en-US" dirty="0"/>
          </a:p>
          <a:p>
            <a:pPr marL="0" indent="0" eaLnBrk="0">
              <a:buNone/>
            </a:pPr>
            <a:r>
              <a:rPr lang="en-US" dirty="0" smtClean="0"/>
              <a:t>           a</a:t>
            </a:r>
            <a:r>
              <a:rPr lang="en-US" dirty="0"/>
              <a:t>. Color </a:t>
            </a:r>
            <a:r>
              <a:rPr lang="en-US" dirty="0" smtClean="0"/>
              <a:t>……………….. </a:t>
            </a:r>
            <a:r>
              <a:rPr lang="en-US" dirty="0"/>
              <a:t>15	</a:t>
            </a:r>
          </a:p>
          <a:p>
            <a:pPr marL="0" indent="0" eaLnBrk="0">
              <a:buNone/>
            </a:pPr>
            <a:r>
              <a:rPr lang="en-US" dirty="0" smtClean="0"/>
              <a:t>           b</a:t>
            </a:r>
            <a:r>
              <a:rPr lang="en-US" dirty="0"/>
              <a:t>. Size </a:t>
            </a:r>
            <a:r>
              <a:rPr lang="en-US" dirty="0" smtClean="0"/>
              <a:t>………………..…  </a:t>
            </a:r>
            <a:r>
              <a:rPr lang="en-US" dirty="0"/>
              <a:t>5	</a:t>
            </a:r>
          </a:p>
          <a:p>
            <a:pPr marL="0" indent="0" eaLnBrk="0">
              <a:buNone/>
            </a:pPr>
            <a:r>
              <a:rPr lang="en-US" dirty="0" smtClean="0"/>
              <a:t>           c</a:t>
            </a:r>
            <a:r>
              <a:rPr lang="en-US" dirty="0"/>
              <a:t>. Substance </a:t>
            </a:r>
            <a:r>
              <a:rPr lang="en-US" dirty="0" smtClean="0"/>
              <a:t>………… </a:t>
            </a:r>
            <a:r>
              <a:rPr lang="en-US" dirty="0"/>
              <a:t>10	</a:t>
            </a:r>
          </a:p>
          <a:p>
            <a:pPr marL="0" indent="0" eaLnBrk="0">
              <a:buNone/>
            </a:pPr>
            <a:r>
              <a:rPr lang="en-US" dirty="0" smtClean="0"/>
              <a:t>           d</a:t>
            </a:r>
            <a:r>
              <a:rPr lang="en-US" dirty="0"/>
              <a:t>. Form </a:t>
            </a:r>
            <a:r>
              <a:rPr lang="en-US" dirty="0" smtClean="0"/>
              <a:t>……………….. </a:t>
            </a:r>
            <a:r>
              <a:rPr lang="en-US" dirty="0"/>
              <a:t>15	</a:t>
            </a:r>
          </a:p>
          <a:p>
            <a:pPr marL="0" indent="0" eaLnBrk="0">
              <a:buNone/>
            </a:pPr>
            <a:r>
              <a:rPr lang="en-US" dirty="0" smtClean="0"/>
              <a:t>     2</a:t>
            </a:r>
            <a:r>
              <a:rPr lang="en-US" dirty="0"/>
              <a:t>. Stalk </a:t>
            </a:r>
            <a:r>
              <a:rPr lang="en-US" dirty="0" smtClean="0"/>
              <a:t>……………………….… </a:t>
            </a:r>
            <a:r>
              <a:rPr lang="en-US" dirty="0"/>
              <a:t>30</a:t>
            </a:r>
          </a:p>
          <a:p>
            <a:pPr marL="0" indent="0" eaLnBrk="0">
              <a:buNone/>
            </a:pPr>
            <a:r>
              <a:rPr lang="en-US" dirty="0" smtClean="0"/>
              <a:t>         a</a:t>
            </a:r>
            <a:r>
              <a:rPr lang="en-US" dirty="0"/>
              <a:t>. Open Blooms </a:t>
            </a:r>
            <a:r>
              <a:rPr lang="en-US" dirty="0" smtClean="0"/>
              <a:t>…… </a:t>
            </a:r>
            <a:r>
              <a:rPr lang="en-US" dirty="0"/>
              <a:t>15 	</a:t>
            </a:r>
          </a:p>
          <a:p>
            <a:pPr marL="0" indent="0" eaLnBrk="0">
              <a:buNone/>
            </a:pPr>
            <a:r>
              <a:rPr lang="en-US" dirty="0" smtClean="0"/>
              <a:t>         b</a:t>
            </a:r>
            <a:r>
              <a:rPr lang="en-US" dirty="0"/>
              <a:t>. Branch Balance </a:t>
            </a:r>
          </a:p>
          <a:p>
            <a:pPr marL="0" indent="0" eaLnBrk="0">
              <a:buNone/>
            </a:pPr>
            <a:r>
              <a:rPr lang="en-US" dirty="0" smtClean="0"/>
              <a:t>              and </a:t>
            </a:r>
            <a:r>
              <a:rPr lang="en-US" dirty="0"/>
              <a:t>Bud Placement </a:t>
            </a:r>
            <a:r>
              <a:rPr lang="en-US" dirty="0" smtClean="0"/>
              <a:t>15</a:t>
            </a:r>
            <a:endParaRPr lang="en-US" dirty="0"/>
          </a:p>
          <a:p>
            <a:pPr marL="0" indent="0" eaLnBrk="0">
              <a:buNone/>
            </a:pPr>
            <a:r>
              <a:rPr lang="en-US" dirty="0"/>
              <a:t>B. Condition and Grooming </a:t>
            </a:r>
            <a:r>
              <a:rPr lang="en-US" dirty="0" smtClean="0"/>
              <a:t>……… 2</a:t>
            </a:r>
            <a:r>
              <a:rPr lang="en-US" u="sng" dirty="0" smtClean="0"/>
              <a:t>5</a:t>
            </a:r>
            <a:endParaRPr lang="en-US" dirty="0"/>
          </a:p>
          <a:p>
            <a:pPr marL="0" indent="0">
              <a:buNone/>
            </a:pPr>
            <a:r>
              <a:rPr lang="en-US" dirty="0"/>
              <a:t>                               </a:t>
            </a:r>
            <a:r>
              <a:rPr lang="en-US" dirty="0" smtClean="0"/>
              <a:t>                             </a:t>
            </a:r>
            <a:r>
              <a:rPr lang="en-US" dirty="0"/>
              <a:t>100</a:t>
            </a:r>
          </a:p>
        </p:txBody>
      </p:sp>
      <p:sp>
        <p:nvSpPr>
          <p:cNvPr id="9" name="Text Placeholder 8"/>
          <p:cNvSpPr>
            <a:spLocks noGrp="1"/>
          </p:cNvSpPr>
          <p:nvPr>
            <p:ph type="body" sz="quarter" idx="3"/>
          </p:nvPr>
        </p:nvSpPr>
        <p:spPr/>
        <p:txBody>
          <a:bodyPr/>
          <a:lstStyle/>
          <a:p>
            <a:pPr algn="ctr"/>
            <a:r>
              <a:rPr lang="en-US" b="0" dirty="0" smtClean="0"/>
              <a:t>BB and IB </a:t>
            </a:r>
            <a:r>
              <a:rPr lang="en-US" b="0" dirty="0" smtClean="0"/>
              <a:t>Bearded </a:t>
            </a:r>
            <a:r>
              <a:rPr lang="en-US" sz="1800" b="0" dirty="0" smtClean="0"/>
              <a:t>(Page 81/91)</a:t>
            </a:r>
            <a:endParaRPr lang="en-US" sz="1800" b="0" dirty="0"/>
          </a:p>
        </p:txBody>
      </p:sp>
      <p:sp>
        <p:nvSpPr>
          <p:cNvPr id="10" name="Content Placeholder 9"/>
          <p:cNvSpPr>
            <a:spLocks noGrp="1"/>
          </p:cNvSpPr>
          <p:nvPr>
            <p:ph sz="quarter" idx="4"/>
          </p:nvPr>
        </p:nvSpPr>
        <p:spPr/>
        <p:txBody>
          <a:bodyPr>
            <a:normAutofit/>
          </a:bodyPr>
          <a:lstStyle/>
          <a:p>
            <a:pPr marL="0" indent="0" eaLnBrk="0">
              <a:buNone/>
            </a:pPr>
            <a:r>
              <a:rPr lang="en-US" dirty="0" smtClean="0"/>
              <a:t>1</a:t>
            </a:r>
            <a:r>
              <a:rPr lang="en-US" dirty="0"/>
              <a:t>. Cultural Perfection	 75</a:t>
            </a:r>
          </a:p>
          <a:p>
            <a:pPr marL="0" indent="0" eaLnBrk="0">
              <a:buNone/>
            </a:pPr>
            <a:r>
              <a:rPr lang="en-US" dirty="0" smtClean="0"/>
              <a:t>     a</a:t>
            </a:r>
            <a:r>
              <a:rPr lang="en-US" dirty="0"/>
              <a:t>.  Flower </a:t>
            </a:r>
            <a:r>
              <a:rPr lang="en-US" dirty="0" smtClean="0"/>
              <a:t>…... </a:t>
            </a:r>
            <a:r>
              <a:rPr lang="en-US" dirty="0"/>
              <a:t>45*</a:t>
            </a:r>
          </a:p>
          <a:p>
            <a:pPr marL="0" indent="0" eaLnBrk="0">
              <a:buNone/>
            </a:pPr>
            <a:r>
              <a:rPr lang="en-US" dirty="0" smtClean="0"/>
              <a:t>      b</a:t>
            </a:r>
            <a:r>
              <a:rPr lang="en-US" dirty="0"/>
              <a:t>. Stalk </a:t>
            </a:r>
            <a:r>
              <a:rPr lang="en-US" dirty="0" smtClean="0"/>
              <a:t>……... </a:t>
            </a:r>
            <a:r>
              <a:rPr lang="en-US" dirty="0"/>
              <a:t>30*</a:t>
            </a:r>
          </a:p>
          <a:p>
            <a:pPr marL="0" indent="0" eaLnBrk="0">
              <a:spcBef>
                <a:spcPts val="0"/>
              </a:spcBef>
              <a:buNone/>
            </a:pPr>
            <a:r>
              <a:rPr lang="en-US" dirty="0"/>
              <a:t>2. Condition and </a:t>
            </a:r>
            <a:endParaRPr lang="en-US" dirty="0" smtClean="0"/>
          </a:p>
          <a:p>
            <a:pPr marL="0" indent="0" eaLnBrk="0">
              <a:spcBef>
                <a:spcPts val="0"/>
              </a:spcBef>
              <a:buNone/>
            </a:pPr>
            <a:r>
              <a:rPr lang="en-US" dirty="0"/>
              <a:t> </a:t>
            </a:r>
            <a:r>
              <a:rPr lang="en-US" dirty="0" smtClean="0"/>
              <a:t>     Grooming </a:t>
            </a:r>
            <a:r>
              <a:rPr lang="en-US" dirty="0"/>
              <a:t>	</a:t>
            </a:r>
            <a:r>
              <a:rPr lang="en-US" dirty="0" smtClean="0"/>
              <a:t>………….. </a:t>
            </a:r>
            <a:r>
              <a:rPr lang="en-US" u="sng" dirty="0"/>
              <a:t>25</a:t>
            </a:r>
            <a:endParaRPr lang="en-US" dirty="0"/>
          </a:p>
          <a:p>
            <a:pPr marL="0" indent="0" eaLnBrk="0">
              <a:buNone/>
            </a:pPr>
            <a:r>
              <a:rPr lang="en-US" dirty="0" smtClean="0"/>
              <a:t>                                         100</a:t>
            </a:r>
            <a:endParaRPr lang="en-US" dirty="0"/>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197</a:t>
            </a:fld>
            <a:endParaRPr lang="en-US" dirty="0"/>
          </a:p>
        </p:txBody>
      </p:sp>
    </p:spTree>
    <p:extLst>
      <p:ext uri="{BB962C8B-B14F-4D97-AF65-F5344CB8AC3E}">
        <p14:creationId xmlns:p14="http://schemas.microsoft.com/office/powerpoint/2010/main" val="340558258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scoring</a:t>
            </a:r>
            <a:endParaRPr lang="en-US" dirty="0"/>
          </a:p>
        </p:txBody>
      </p:sp>
      <p:sp>
        <p:nvSpPr>
          <p:cNvPr id="7" name="Text Placeholder 6"/>
          <p:cNvSpPr>
            <a:spLocks noGrp="1"/>
          </p:cNvSpPr>
          <p:nvPr>
            <p:ph type="body" idx="1"/>
          </p:nvPr>
        </p:nvSpPr>
        <p:spPr/>
        <p:txBody>
          <a:bodyPr/>
          <a:lstStyle/>
          <a:p>
            <a:pPr algn="ctr"/>
            <a:r>
              <a:rPr lang="en-US" b="0" dirty="0" smtClean="0"/>
              <a:t>Tall Bearded</a:t>
            </a:r>
            <a:endParaRPr lang="en-US" b="0" dirty="0"/>
          </a:p>
        </p:txBody>
      </p:sp>
      <p:sp>
        <p:nvSpPr>
          <p:cNvPr id="8" name="Content Placeholder 7"/>
          <p:cNvSpPr>
            <a:spLocks noGrp="1"/>
          </p:cNvSpPr>
          <p:nvPr>
            <p:ph sz="half" idx="2"/>
          </p:nvPr>
        </p:nvSpPr>
        <p:spPr/>
        <p:txBody>
          <a:bodyPr>
            <a:normAutofit fontScale="85000" lnSpcReduction="20000"/>
          </a:bodyPr>
          <a:lstStyle/>
          <a:p>
            <a:pPr marL="0" indent="0" eaLnBrk="0">
              <a:buNone/>
            </a:pPr>
            <a:r>
              <a:rPr lang="en-US" dirty="0"/>
              <a:t>A. Cultural Perfection </a:t>
            </a:r>
            <a:r>
              <a:rPr lang="en-US" dirty="0" smtClean="0"/>
              <a:t>………………… </a:t>
            </a:r>
            <a:r>
              <a:rPr lang="en-US" dirty="0"/>
              <a:t>75</a:t>
            </a:r>
          </a:p>
          <a:p>
            <a:pPr marL="0" indent="0" eaLnBrk="0">
              <a:buNone/>
            </a:pPr>
            <a:r>
              <a:rPr lang="en-US" dirty="0" smtClean="0"/>
              <a:t>     1. Flower …………………………45</a:t>
            </a:r>
            <a:endParaRPr lang="en-US" dirty="0"/>
          </a:p>
          <a:p>
            <a:pPr marL="0" indent="0" eaLnBrk="0">
              <a:buNone/>
            </a:pPr>
            <a:r>
              <a:rPr lang="en-US" dirty="0" smtClean="0"/>
              <a:t>           a</a:t>
            </a:r>
            <a:r>
              <a:rPr lang="en-US" dirty="0"/>
              <a:t>. Color </a:t>
            </a:r>
            <a:r>
              <a:rPr lang="en-US" dirty="0" smtClean="0"/>
              <a:t>……………….. </a:t>
            </a:r>
            <a:r>
              <a:rPr lang="en-US" dirty="0"/>
              <a:t>15	</a:t>
            </a:r>
          </a:p>
          <a:p>
            <a:pPr marL="0" indent="0" eaLnBrk="0">
              <a:buNone/>
            </a:pPr>
            <a:r>
              <a:rPr lang="en-US" dirty="0" smtClean="0"/>
              <a:t>           b</a:t>
            </a:r>
            <a:r>
              <a:rPr lang="en-US" dirty="0"/>
              <a:t>. Size </a:t>
            </a:r>
            <a:r>
              <a:rPr lang="en-US" dirty="0" smtClean="0"/>
              <a:t>………………..…  </a:t>
            </a:r>
            <a:r>
              <a:rPr lang="en-US" dirty="0"/>
              <a:t>5	</a:t>
            </a:r>
          </a:p>
          <a:p>
            <a:pPr marL="0" indent="0" eaLnBrk="0">
              <a:buNone/>
            </a:pPr>
            <a:r>
              <a:rPr lang="en-US" dirty="0" smtClean="0"/>
              <a:t>           c</a:t>
            </a:r>
            <a:r>
              <a:rPr lang="en-US" dirty="0"/>
              <a:t>. Substance </a:t>
            </a:r>
            <a:r>
              <a:rPr lang="en-US" dirty="0" smtClean="0"/>
              <a:t>………… </a:t>
            </a:r>
            <a:r>
              <a:rPr lang="en-US" dirty="0"/>
              <a:t>10	</a:t>
            </a:r>
          </a:p>
          <a:p>
            <a:pPr marL="0" indent="0" eaLnBrk="0">
              <a:buNone/>
            </a:pPr>
            <a:r>
              <a:rPr lang="en-US" dirty="0" smtClean="0"/>
              <a:t>           d</a:t>
            </a:r>
            <a:r>
              <a:rPr lang="en-US" dirty="0"/>
              <a:t>. Form </a:t>
            </a:r>
            <a:r>
              <a:rPr lang="en-US" dirty="0" smtClean="0"/>
              <a:t>……………….. </a:t>
            </a:r>
            <a:r>
              <a:rPr lang="en-US" dirty="0"/>
              <a:t>15	</a:t>
            </a:r>
          </a:p>
          <a:p>
            <a:pPr marL="0" indent="0" eaLnBrk="0">
              <a:buNone/>
            </a:pPr>
            <a:r>
              <a:rPr lang="en-US" dirty="0" smtClean="0"/>
              <a:t>     2</a:t>
            </a:r>
            <a:r>
              <a:rPr lang="en-US" dirty="0"/>
              <a:t>. Stalk </a:t>
            </a:r>
            <a:r>
              <a:rPr lang="en-US" dirty="0" smtClean="0"/>
              <a:t>…………………………… </a:t>
            </a:r>
            <a:r>
              <a:rPr lang="en-US" dirty="0"/>
              <a:t>30</a:t>
            </a:r>
          </a:p>
          <a:p>
            <a:pPr marL="0" indent="0" eaLnBrk="0">
              <a:buNone/>
            </a:pPr>
            <a:r>
              <a:rPr lang="en-US" dirty="0" smtClean="0"/>
              <a:t>         a</a:t>
            </a:r>
            <a:r>
              <a:rPr lang="en-US" dirty="0"/>
              <a:t>. Open Blooms </a:t>
            </a:r>
            <a:r>
              <a:rPr lang="en-US" dirty="0" smtClean="0"/>
              <a:t>……….15 </a:t>
            </a:r>
            <a:r>
              <a:rPr lang="en-US" dirty="0"/>
              <a:t>	</a:t>
            </a:r>
          </a:p>
          <a:p>
            <a:pPr marL="0" indent="0" eaLnBrk="0">
              <a:buNone/>
            </a:pPr>
            <a:r>
              <a:rPr lang="en-US" dirty="0" smtClean="0"/>
              <a:t>         b</a:t>
            </a:r>
            <a:r>
              <a:rPr lang="en-US" dirty="0"/>
              <a:t>. Branch Balance </a:t>
            </a:r>
          </a:p>
          <a:p>
            <a:pPr marL="0" indent="0" eaLnBrk="0">
              <a:buNone/>
            </a:pPr>
            <a:r>
              <a:rPr lang="en-US" dirty="0" smtClean="0"/>
              <a:t>              and </a:t>
            </a:r>
            <a:r>
              <a:rPr lang="en-US" dirty="0"/>
              <a:t>Bud Placement </a:t>
            </a:r>
            <a:r>
              <a:rPr lang="en-US" dirty="0" smtClean="0"/>
              <a:t> </a:t>
            </a:r>
            <a:r>
              <a:rPr lang="en-US" dirty="0"/>
              <a:t>15</a:t>
            </a:r>
          </a:p>
          <a:p>
            <a:pPr marL="0" indent="0" eaLnBrk="0">
              <a:buNone/>
            </a:pPr>
            <a:r>
              <a:rPr lang="en-US" dirty="0"/>
              <a:t>B. Condition and Grooming </a:t>
            </a:r>
            <a:r>
              <a:rPr lang="en-US" dirty="0" smtClean="0"/>
              <a:t>……… 2</a:t>
            </a:r>
            <a:r>
              <a:rPr lang="en-US" u="sng" dirty="0" smtClean="0"/>
              <a:t>5</a:t>
            </a:r>
            <a:endParaRPr lang="en-US" dirty="0"/>
          </a:p>
          <a:p>
            <a:pPr marL="0" indent="0">
              <a:buNone/>
            </a:pPr>
            <a:r>
              <a:rPr lang="en-US" dirty="0"/>
              <a:t>                               </a:t>
            </a:r>
            <a:r>
              <a:rPr lang="en-US" dirty="0" smtClean="0"/>
              <a:t>                             </a:t>
            </a:r>
            <a:r>
              <a:rPr lang="en-US" dirty="0"/>
              <a:t>100</a:t>
            </a:r>
          </a:p>
        </p:txBody>
      </p:sp>
      <p:sp>
        <p:nvSpPr>
          <p:cNvPr id="9" name="Text Placeholder 8"/>
          <p:cNvSpPr>
            <a:spLocks noGrp="1"/>
          </p:cNvSpPr>
          <p:nvPr>
            <p:ph type="body" sz="quarter" idx="3"/>
          </p:nvPr>
        </p:nvSpPr>
        <p:spPr>
          <a:xfrm>
            <a:off x="4495800" y="1295401"/>
            <a:ext cx="4343399" cy="762000"/>
          </a:xfrm>
        </p:spPr>
        <p:txBody>
          <a:bodyPr>
            <a:normAutofit/>
          </a:bodyPr>
          <a:lstStyle/>
          <a:p>
            <a:pPr algn="ctr"/>
            <a:r>
              <a:rPr lang="en-US" b="0" dirty="0" smtClean="0"/>
              <a:t>Miniature Dwarf </a:t>
            </a:r>
            <a:r>
              <a:rPr lang="en-US" b="0" dirty="0" smtClean="0"/>
              <a:t>Bearded</a:t>
            </a:r>
            <a:r>
              <a:rPr lang="en-US" sz="1700" b="0" dirty="0" smtClean="0"/>
              <a:t> </a:t>
            </a:r>
            <a:r>
              <a:rPr lang="en-US" sz="1600" b="0" dirty="0" smtClean="0"/>
              <a:t>(Page 115)</a:t>
            </a:r>
            <a:endParaRPr lang="en-US" sz="1600" b="0" dirty="0"/>
          </a:p>
        </p:txBody>
      </p:sp>
      <p:sp>
        <p:nvSpPr>
          <p:cNvPr id="10" name="Content Placeholder 9"/>
          <p:cNvSpPr>
            <a:spLocks noGrp="1"/>
          </p:cNvSpPr>
          <p:nvPr>
            <p:ph sz="quarter" idx="4"/>
          </p:nvPr>
        </p:nvSpPr>
        <p:spPr/>
        <p:txBody>
          <a:bodyPr>
            <a:normAutofit fontScale="85000" lnSpcReduction="10000"/>
          </a:bodyPr>
          <a:lstStyle/>
          <a:p>
            <a:pPr marL="0" indent="0" eaLnBrk="0">
              <a:spcBef>
                <a:spcPts val="0"/>
              </a:spcBef>
              <a:buNone/>
            </a:pPr>
            <a:r>
              <a:rPr lang="en-US" dirty="0"/>
              <a:t>CULTURAL PERFECTION </a:t>
            </a:r>
            <a:r>
              <a:rPr lang="en-US" dirty="0" smtClean="0"/>
              <a:t>……………. </a:t>
            </a:r>
            <a:r>
              <a:rPr lang="en-US" dirty="0"/>
              <a:t>75	</a:t>
            </a:r>
          </a:p>
          <a:p>
            <a:pPr marL="0" indent="0" eaLnBrk="0">
              <a:spcBef>
                <a:spcPts val="0"/>
              </a:spcBef>
              <a:buNone/>
            </a:pPr>
            <a:r>
              <a:rPr lang="en-US" dirty="0" smtClean="0"/>
              <a:t>1. Flower ……………………………… </a:t>
            </a:r>
            <a:r>
              <a:rPr lang="en-US" dirty="0"/>
              <a:t>35	</a:t>
            </a:r>
            <a:endParaRPr lang="en-US" dirty="0" smtClean="0"/>
          </a:p>
          <a:p>
            <a:pPr marL="0" indent="0" eaLnBrk="0">
              <a:spcBef>
                <a:spcPts val="0"/>
              </a:spcBef>
              <a:buNone/>
            </a:pPr>
            <a:r>
              <a:rPr lang="en-US" dirty="0" smtClean="0"/>
              <a:t>         a. Color …………………. 15	</a:t>
            </a:r>
          </a:p>
          <a:p>
            <a:pPr marL="0" indent="0" eaLnBrk="0">
              <a:spcBef>
                <a:spcPts val="0"/>
              </a:spcBef>
              <a:buNone/>
            </a:pPr>
            <a:r>
              <a:rPr lang="en-US" dirty="0" smtClean="0"/>
              <a:t>         b</a:t>
            </a:r>
            <a:r>
              <a:rPr lang="en-US" dirty="0"/>
              <a:t>. Form </a:t>
            </a:r>
            <a:r>
              <a:rPr lang="en-US" dirty="0" smtClean="0"/>
              <a:t>…………………. </a:t>
            </a:r>
            <a:r>
              <a:rPr lang="en-US" dirty="0"/>
              <a:t>10	</a:t>
            </a:r>
          </a:p>
          <a:p>
            <a:pPr marL="0" indent="0" eaLnBrk="0">
              <a:spcBef>
                <a:spcPts val="0"/>
              </a:spcBef>
              <a:buNone/>
            </a:pPr>
            <a:r>
              <a:rPr lang="en-US" dirty="0" smtClean="0"/>
              <a:t>          c</a:t>
            </a:r>
            <a:r>
              <a:rPr lang="en-US" dirty="0"/>
              <a:t>. Substance </a:t>
            </a:r>
            <a:r>
              <a:rPr lang="en-US" dirty="0" smtClean="0"/>
              <a:t>…………. </a:t>
            </a:r>
            <a:r>
              <a:rPr lang="en-US" dirty="0"/>
              <a:t>10	</a:t>
            </a:r>
            <a:endParaRPr lang="en-US" dirty="0" smtClean="0"/>
          </a:p>
          <a:p>
            <a:pPr marL="0" indent="0" eaLnBrk="0">
              <a:spcBef>
                <a:spcPts val="0"/>
              </a:spcBef>
              <a:buNone/>
            </a:pPr>
            <a:r>
              <a:rPr lang="en-US" dirty="0" smtClean="0"/>
              <a:t>2</a:t>
            </a:r>
            <a:r>
              <a:rPr lang="en-US" dirty="0"/>
              <a:t>. Stalk </a:t>
            </a:r>
            <a:r>
              <a:rPr lang="en-US" dirty="0" smtClean="0"/>
              <a:t>……………………….…….…. 10</a:t>
            </a:r>
            <a:endParaRPr lang="en-US" dirty="0"/>
          </a:p>
          <a:p>
            <a:pPr marL="0" indent="0" eaLnBrk="0">
              <a:spcBef>
                <a:spcPts val="0"/>
              </a:spcBef>
              <a:buNone/>
            </a:pPr>
            <a:r>
              <a:rPr lang="en-US" dirty="0"/>
              <a:t>3. Proportion </a:t>
            </a:r>
            <a:r>
              <a:rPr lang="en-US" dirty="0" smtClean="0"/>
              <a:t>………………………. </a:t>
            </a:r>
            <a:r>
              <a:rPr lang="en-US" dirty="0"/>
              <a:t>10	</a:t>
            </a:r>
          </a:p>
          <a:p>
            <a:pPr marL="0" indent="0" eaLnBrk="0">
              <a:spcBef>
                <a:spcPts val="0"/>
              </a:spcBef>
              <a:buNone/>
            </a:pPr>
            <a:r>
              <a:rPr lang="en-US" dirty="0"/>
              <a:t>4. Freedom from Damage </a:t>
            </a:r>
            <a:r>
              <a:rPr lang="en-US" dirty="0" smtClean="0"/>
              <a:t>……. </a:t>
            </a:r>
            <a:r>
              <a:rPr lang="en-US" dirty="0"/>
              <a:t>20		</a:t>
            </a:r>
          </a:p>
          <a:p>
            <a:pPr marL="0" indent="0" eaLnBrk="0">
              <a:spcBef>
                <a:spcPts val="0"/>
              </a:spcBef>
              <a:buNone/>
            </a:pPr>
            <a:r>
              <a:rPr lang="en-US" dirty="0"/>
              <a:t>CONDITION AND GROOMING </a:t>
            </a:r>
            <a:r>
              <a:rPr lang="en-US" dirty="0" smtClean="0"/>
              <a:t>…… 25</a:t>
            </a:r>
          </a:p>
          <a:p>
            <a:pPr marL="0" indent="0" eaLnBrk="0">
              <a:spcBef>
                <a:spcPts val="0"/>
              </a:spcBef>
              <a:buNone/>
            </a:pPr>
            <a:r>
              <a:rPr lang="en-US" dirty="0"/>
              <a:t> </a:t>
            </a:r>
            <a:r>
              <a:rPr lang="en-US" dirty="0" smtClean="0"/>
              <a:t>      a</a:t>
            </a:r>
            <a:r>
              <a:rPr lang="en-US" dirty="0"/>
              <a:t>. Grooming </a:t>
            </a:r>
            <a:r>
              <a:rPr lang="en-US" dirty="0" smtClean="0"/>
              <a:t>……………. </a:t>
            </a:r>
            <a:r>
              <a:rPr lang="en-US" dirty="0"/>
              <a:t>15	</a:t>
            </a:r>
            <a:endParaRPr lang="en-US" dirty="0" smtClean="0"/>
          </a:p>
          <a:p>
            <a:pPr marL="0" indent="0" eaLnBrk="0">
              <a:spcBef>
                <a:spcPts val="0"/>
              </a:spcBef>
              <a:buNone/>
            </a:pPr>
            <a:r>
              <a:rPr lang="en-US" dirty="0"/>
              <a:t> </a:t>
            </a:r>
            <a:r>
              <a:rPr lang="en-US" dirty="0" smtClean="0"/>
              <a:t>       b</a:t>
            </a:r>
            <a:r>
              <a:rPr lang="en-US" dirty="0"/>
              <a:t>. Age of Bloom </a:t>
            </a:r>
            <a:r>
              <a:rPr lang="en-US" dirty="0" smtClean="0"/>
              <a:t>……… 10			                            100</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198</a:t>
            </a:fld>
            <a:endParaRPr lang="en-US" dirty="0"/>
          </a:p>
        </p:txBody>
      </p:sp>
    </p:spTree>
    <p:extLst>
      <p:ext uri="{BB962C8B-B14F-4D97-AF65-F5344CB8AC3E}">
        <p14:creationId xmlns:p14="http://schemas.microsoft.com/office/powerpoint/2010/main" val="429412438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199</a:t>
            </a:fld>
            <a:endParaRPr lang="en-US" dirty="0"/>
          </a:p>
        </p:txBody>
      </p:sp>
      <p:pic>
        <p:nvPicPr>
          <p:cNvPr id="5" name="Content Placeholder 4" descr="https://lh6.googleusercontent.com/-ZOiAJNDqfAU/U0wiRtwr7eI/AAAAAAAAF9Y/QD3AjFEnDlo/s512/IMG_7385.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8960" y="1912461"/>
            <a:ext cx="2926080" cy="3901440"/>
          </a:xfrm>
          <a:prstGeom prst="rect">
            <a:avLst/>
          </a:prstGeom>
          <a:noFill/>
          <a:ln>
            <a:noFill/>
          </a:ln>
        </p:spPr>
      </p:pic>
    </p:spTree>
    <p:extLst>
      <p:ext uri="{BB962C8B-B14F-4D97-AF65-F5344CB8AC3E}">
        <p14:creationId xmlns:p14="http://schemas.microsoft.com/office/powerpoint/2010/main" val="1272150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Before Awarding the 1</a:t>
            </a:r>
            <a:r>
              <a:rPr lang="en-US" baseline="30000" dirty="0" smtClean="0"/>
              <a:t>st</a:t>
            </a:r>
            <a:r>
              <a:rPr lang="en-US" dirty="0" smtClean="0"/>
              <a:t> Ribbon</a:t>
            </a:r>
            <a:endParaRPr lang="en-US" dirty="0"/>
          </a:p>
        </p:txBody>
      </p:sp>
      <p:sp>
        <p:nvSpPr>
          <p:cNvPr id="3" name="Subtitle 2"/>
          <p:cNvSpPr>
            <a:spLocks noGrp="1"/>
          </p:cNvSpPr>
          <p:nvPr>
            <p:ph type="subTitle" idx="1"/>
          </p:nvPr>
        </p:nvSpPr>
        <p:spPr/>
        <p:txBody>
          <a:bodyPr/>
          <a:lstStyle/>
          <a:p>
            <a:r>
              <a:rPr lang="en-US" dirty="0" smtClean="0"/>
              <a:t>January 24, 2015</a:t>
            </a:r>
          </a:p>
          <a:p>
            <a:r>
              <a:rPr lang="en-US" dirty="0" smtClean="0"/>
              <a:t>3 Hours </a:t>
            </a:r>
          </a:p>
          <a:p>
            <a:r>
              <a:rPr lang="en-US" sz="1800" dirty="0" smtClean="0"/>
              <a:t>By Alverton A Elliott</a:t>
            </a:r>
            <a:endParaRPr lang="en-US" sz="1800" dirty="0"/>
          </a:p>
        </p:txBody>
      </p:sp>
      <p:sp>
        <p:nvSpPr>
          <p:cNvPr id="4" name="Slide Number Placeholder 3"/>
          <p:cNvSpPr>
            <a:spLocks noGrp="1"/>
          </p:cNvSpPr>
          <p:nvPr>
            <p:ph type="sldNum" sz="quarter" idx="12"/>
          </p:nvPr>
        </p:nvSpPr>
        <p:spPr/>
        <p:txBody>
          <a:bodyPr/>
          <a:lstStyle/>
          <a:p>
            <a:fld id="{4F18EBFA-DC17-4203-9685-8ECDA8A965B5}" type="slidenum">
              <a:rPr lang="en-US" smtClean="0"/>
              <a:t>2</a:t>
            </a:fld>
            <a:endParaRPr lang="en-US" dirty="0"/>
          </a:p>
        </p:txBody>
      </p:sp>
    </p:spTree>
    <p:extLst>
      <p:ext uri="{BB962C8B-B14F-4D97-AF65-F5344CB8AC3E}">
        <p14:creationId xmlns:p14="http://schemas.microsoft.com/office/powerpoint/2010/main" val="14672024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Dawn Boyer Region 17 RVP and Jim Landers</a:t>
            </a:r>
            <a:endParaRPr lang="en-US" sz="2800" dirty="0"/>
          </a:p>
        </p:txBody>
      </p:sp>
      <p:sp>
        <p:nvSpPr>
          <p:cNvPr id="4" name="Slide Number Placeholder 3"/>
          <p:cNvSpPr>
            <a:spLocks noGrp="1"/>
          </p:cNvSpPr>
          <p:nvPr>
            <p:ph type="sldNum" sz="quarter" idx="12"/>
          </p:nvPr>
        </p:nvSpPr>
        <p:spPr/>
        <p:txBody>
          <a:bodyPr/>
          <a:lstStyle/>
          <a:p>
            <a:fld id="{4F18EBFA-DC17-4203-9685-8ECDA8A965B5}" type="slidenum">
              <a:rPr lang="en-US" smtClean="0"/>
              <a:t>20</a:t>
            </a:fld>
            <a:endParaRPr lang="en-US" dirty="0"/>
          </a:p>
        </p:txBody>
      </p:sp>
      <p:pic>
        <p:nvPicPr>
          <p:cNvPr id="5" name="Content Placeholder 4" descr="https://lh3.googleusercontent.com/-pdA7Ud2tiYU/U_4MCDuwd0I/AAAAAAAAAnY/sYVGIhEiVUc/s800/2014-08-22%2520Region17%2520014.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392372171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200</a:t>
            </a:fld>
            <a:endParaRPr lang="en-US" dirty="0"/>
          </a:p>
        </p:txBody>
      </p:sp>
      <p:pic>
        <p:nvPicPr>
          <p:cNvPr id="5" name="Content Placeholder 4" descr="https://lh3.googleusercontent.com/-sRUbnKKBjJ4/UVmR9nTXL1I/AAAAAAAAEKY/5YYNuuORaC4/s512/2013-03-30%2520ISA%2520Show%2520114.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8960" y="1912461"/>
            <a:ext cx="2926080" cy="3901440"/>
          </a:xfrm>
          <a:prstGeom prst="rect">
            <a:avLst/>
          </a:prstGeom>
          <a:noFill/>
          <a:ln>
            <a:noFill/>
          </a:ln>
        </p:spPr>
      </p:pic>
    </p:spTree>
    <p:extLst>
      <p:ext uri="{BB962C8B-B14F-4D97-AF65-F5344CB8AC3E}">
        <p14:creationId xmlns:p14="http://schemas.microsoft.com/office/powerpoint/2010/main" val="39436911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Devil David</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201</a:t>
            </a:fld>
            <a:endParaRPr lang="en-US" dirty="0"/>
          </a:p>
        </p:txBody>
      </p:sp>
      <p:pic>
        <p:nvPicPr>
          <p:cNvPr id="5" name="Content Placeholder 4" descr="https://lh5.googleusercontent.com/-h3w4wz4vDxQ/SeNhknjvkzI/AAAAAAAAAII/361ZSyRyz6g/s512/2009-04-11%2520Show%2520--0122b.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4720" y="1912461"/>
            <a:ext cx="2194560" cy="3901440"/>
          </a:xfrm>
          <a:prstGeom prst="rect">
            <a:avLst/>
          </a:prstGeom>
          <a:noFill/>
          <a:ln>
            <a:noFill/>
          </a:ln>
        </p:spPr>
      </p:pic>
    </p:spTree>
    <p:extLst>
      <p:ext uri="{BB962C8B-B14F-4D97-AF65-F5344CB8AC3E}">
        <p14:creationId xmlns:p14="http://schemas.microsoft.com/office/powerpoint/2010/main" val="155701724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"Recurring Dream"</a:t>
            </a:r>
          </a:p>
        </p:txBody>
      </p:sp>
      <p:sp>
        <p:nvSpPr>
          <p:cNvPr id="4" name="Slide Number Placeholder 3"/>
          <p:cNvSpPr>
            <a:spLocks noGrp="1"/>
          </p:cNvSpPr>
          <p:nvPr>
            <p:ph type="sldNum" sz="quarter" idx="12"/>
          </p:nvPr>
        </p:nvSpPr>
        <p:spPr/>
        <p:txBody>
          <a:bodyPr/>
          <a:lstStyle/>
          <a:p>
            <a:fld id="{4F18EBFA-DC17-4203-9685-8ECDA8A965B5}" type="slidenum">
              <a:rPr lang="en-US" smtClean="0"/>
              <a:t>202</a:t>
            </a:fld>
            <a:endParaRPr lang="en-US" dirty="0"/>
          </a:p>
        </p:txBody>
      </p:sp>
      <p:pic>
        <p:nvPicPr>
          <p:cNvPr id="5" name="Content Placeholder 4" descr="https://lh4.googleusercontent.com/-S4W0hwHLsbw/S8sqRaXPsXI/AAAAAAAAAx0/pbcg9yoilBU/s512/2010-04-17%2520Iris%2520Show%2520-0107.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8960" y="1912461"/>
            <a:ext cx="2926080" cy="3901440"/>
          </a:xfrm>
          <a:prstGeom prst="rect">
            <a:avLst/>
          </a:prstGeom>
          <a:noFill/>
          <a:ln>
            <a:noFill/>
          </a:ln>
        </p:spPr>
      </p:pic>
    </p:spTree>
    <p:extLst>
      <p:ext uri="{BB962C8B-B14F-4D97-AF65-F5344CB8AC3E}">
        <p14:creationId xmlns:p14="http://schemas.microsoft.com/office/powerpoint/2010/main" val="115863933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203</a:t>
            </a:fld>
            <a:endParaRPr lang="en-US" dirty="0"/>
          </a:p>
        </p:txBody>
      </p:sp>
      <p:pic>
        <p:nvPicPr>
          <p:cNvPr id="2050" name="Picture 2" descr="C:\Users\Al\Pictures\WTIS shows\DSCF1317 Queen of the Show '11 Cactus Moo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747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80562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204</a:t>
            </a:fld>
            <a:endParaRPr lang="en-US" dirty="0"/>
          </a:p>
        </p:txBody>
      </p:sp>
      <p:pic>
        <p:nvPicPr>
          <p:cNvPr id="3074" name="Picture 2" descr="C:\Users\Al\Pictures\WTIS shows\IMG_173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667000" y="2133600"/>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59171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205</a:t>
            </a:fld>
            <a:endParaRPr lang="en-US" dirty="0"/>
          </a:p>
        </p:txBody>
      </p:sp>
      <p:pic>
        <p:nvPicPr>
          <p:cNvPr id="4098" name="Picture 2" descr="C:\Users\Al\Pictures\WTIS Show 2013-05-19\IMG_466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387600" y="2184400"/>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83318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206</a:t>
            </a:fld>
            <a:endParaRPr lang="en-US" dirty="0"/>
          </a:p>
        </p:txBody>
      </p:sp>
      <p:pic>
        <p:nvPicPr>
          <p:cNvPr id="5122" name="Picture 2" descr="C:\Users\Al\WTIS 2013\DSCF182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747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09456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207</a:t>
            </a:fld>
            <a:endParaRPr lang="en-US" dirty="0"/>
          </a:p>
        </p:txBody>
      </p:sp>
      <p:pic>
        <p:nvPicPr>
          <p:cNvPr id="6146" name="Picture 2" descr="C:\Users\Al\WTIS 2013\IMG_232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62200" y="2057400"/>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75958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208</a:t>
            </a:fld>
            <a:endParaRPr lang="en-US" dirty="0"/>
          </a:p>
        </p:txBody>
      </p:sp>
      <p:pic>
        <p:nvPicPr>
          <p:cNvPr id="7170" name="Picture 2" descr="C:\Users\Al\Documents\AIS\SFIS\IMG_035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700528" y="2023872"/>
            <a:ext cx="4608576" cy="345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35664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Braggon</a:t>
            </a:r>
            <a:r>
              <a:rPr lang="en-US" dirty="0" smtClean="0"/>
              <a:t> Rights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209</a:t>
            </a:fld>
            <a:endParaRPr lang="en-US" dirty="0"/>
          </a:p>
        </p:txBody>
      </p:sp>
      <p:pic>
        <p:nvPicPr>
          <p:cNvPr id="8194" name="Picture 2" descr="G:\Pictures\WTIS\IMG_139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463800" y="2336800"/>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177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Silent Auction</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21</a:t>
            </a:fld>
            <a:endParaRPr lang="en-US" dirty="0"/>
          </a:p>
        </p:txBody>
      </p:sp>
      <p:pic>
        <p:nvPicPr>
          <p:cNvPr id="5" name="Content Placeholder 4" descr="https://lh3.googleusercontent.com/-IcQScszE93Y/U_4MJbfrfAI/AAAAAAAAASQ/bhEj-Qti-tw/s800/2014-08-22%2520Region17%2520026.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326128254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Eastern Blush</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210</a:t>
            </a:fld>
            <a:endParaRPr lang="en-US" dirty="0"/>
          </a:p>
        </p:txBody>
      </p:sp>
      <p:pic>
        <p:nvPicPr>
          <p:cNvPr id="9218" name="Picture 2" descr="G:\Pictures\WTIS\IMG_139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870200" y="2311400"/>
            <a:ext cx="3251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67878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Acapalco</a:t>
            </a:r>
            <a:r>
              <a:rPr lang="en-US" dirty="0" smtClean="0"/>
              <a:t> Sunset</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211</a:t>
            </a:fld>
            <a:endParaRPr lang="en-US" dirty="0"/>
          </a:p>
        </p:txBody>
      </p:sp>
      <p:pic>
        <p:nvPicPr>
          <p:cNvPr id="10242" name="Picture 2" descr="G:\Pictures\Iris\ABQ Iris Shoe 5-10-2009\2009 05 10 0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357120" y="2214880"/>
            <a:ext cx="4307840" cy="323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02610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Capricious Candles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212</a:t>
            </a:fld>
            <a:endParaRPr lang="en-US" dirty="0"/>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74764" y="1600200"/>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45066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1229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779264" y="1600200"/>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4F18EBFA-DC17-4203-9685-8ECDA8A965B5}" type="slidenum">
              <a:rPr lang="en-US" smtClean="0"/>
              <a:t>213</a:t>
            </a:fld>
            <a:endParaRPr lang="en-US" dirty="0"/>
          </a:p>
        </p:txBody>
      </p:sp>
      <p:pic>
        <p:nvPicPr>
          <p:cNvPr id="12291"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637654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lvl="0"/>
            <a:r>
              <a:rPr lang="en-US" dirty="0" smtClean="0"/>
              <a:t>Selection of Best of:</a:t>
            </a:r>
            <a:br>
              <a:rPr lang="en-US" dirty="0" smtClean="0"/>
            </a:br>
            <a:r>
              <a:rPr lang="en-US" dirty="0" smtClean="0"/>
              <a:t>Section and Show</a:t>
            </a:r>
            <a:endParaRPr lang="en-US" dirty="0"/>
          </a:p>
        </p:txBody>
      </p:sp>
      <p:sp>
        <p:nvSpPr>
          <p:cNvPr id="3" name="Subtitle 2"/>
          <p:cNvSpPr>
            <a:spLocks noGrp="1"/>
          </p:cNvSpPr>
          <p:nvPr>
            <p:ph type="subTitle" idx="1"/>
          </p:nvPr>
        </p:nvSpPr>
        <p:spPr/>
        <p:txBody>
          <a:bodyPr/>
          <a:lstStyle/>
          <a:p>
            <a:r>
              <a:rPr lang="en-US" dirty="0" smtClean="0"/>
              <a:t>Pointers &amp; Hints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214</a:t>
            </a:fld>
            <a:endParaRPr lang="en-US" dirty="0"/>
          </a:p>
        </p:txBody>
      </p:sp>
    </p:spTree>
    <p:extLst>
      <p:ext uri="{BB962C8B-B14F-4D97-AF65-F5344CB8AC3E}">
        <p14:creationId xmlns:p14="http://schemas.microsoft.com/office/powerpoint/2010/main" val="261008402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Selection of Best of:</a:t>
            </a:r>
            <a:br>
              <a:rPr lang="en-US" dirty="0" smtClean="0"/>
            </a:br>
            <a:r>
              <a:rPr lang="en-US" dirty="0" smtClean="0"/>
              <a:t>“Section and Show”</a:t>
            </a:r>
            <a:endParaRPr lang="en-US" dirty="0"/>
          </a:p>
        </p:txBody>
      </p:sp>
      <p:sp>
        <p:nvSpPr>
          <p:cNvPr id="3" name="Subtitle 2"/>
          <p:cNvSpPr>
            <a:spLocks noGrp="1"/>
          </p:cNvSpPr>
          <p:nvPr>
            <p:ph idx="1"/>
          </p:nvPr>
        </p:nvSpPr>
        <p:spPr/>
        <p:txBody>
          <a:bodyPr/>
          <a:lstStyle/>
          <a:p>
            <a:pPr marL="0" indent="0" algn="ctr">
              <a:buNone/>
            </a:pPr>
            <a:r>
              <a:rPr lang="en-US" dirty="0" smtClean="0"/>
              <a:t>Pointers &amp; Hints</a:t>
            </a:r>
          </a:p>
          <a:p>
            <a:pPr marL="0" indent="0" algn="ctr">
              <a:buNone/>
            </a:pPr>
            <a:endParaRPr lang="en-US" dirty="0" smtClean="0"/>
          </a:p>
          <a:p>
            <a:r>
              <a:rPr lang="en-US" dirty="0" smtClean="0"/>
              <a:t>Discuss your techniques on how to you make this determination</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215</a:t>
            </a:fld>
            <a:endParaRPr lang="en-US" dirty="0"/>
          </a:p>
        </p:txBody>
      </p:sp>
    </p:spTree>
    <p:extLst>
      <p:ext uri="{BB962C8B-B14F-4D97-AF65-F5344CB8AC3E}">
        <p14:creationId xmlns:p14="http://schemas.microsoft.com/office/powerpoint/2010/main" val="147974611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216</a:t>
            </a:fld>
            <a:endParaRPr lang="en-US" dirty="0"/>
          </a:p>
        </p:txBody>
      </p:sp>
      <p:pic>
        <p:nvPicPr>
          <p:cNvPr id="5" name="Content Placeholder 4" descr="Phot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27960" y="2826861"/>
            <a:ext cx="3688080" cy="2072640"/>
          </a:xfrm>
          <a:prstGeom prst="rect">
            <a:avLst/>
          </a:prstGeom>
          <a:noFill/>
          <a:ln>
            <a:noFill/>
          </a:ln>
        </p:spPr>
      </p:pic>
    </p:spTree>
    <p:extLst>
      <p:ext uri="{BB962C8B-B14F-4D97-AF65-F5344CB8AC3E}">
        <p14:creationId xmlns:p14="http://schemas.microsoft.com/office/powerpoint/2010/main" val="299879201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OPEN DISCUSSION</a:t>
            </a:r>
          </a:p>
          <a:p>
            <a:r>
              <a:rPr lang="en-US" dirty="0" smtClean="0"/>
              <a:t>Low blue is not a bad term or expression</a:t>
            </a:r>
          </a:p>
          <a:p>
            <a:r>
              <a:rPr lang="en-US" dirty="0" smtClean="0"/>
              <a:t>Pull </a:t>
            </a:r>
            <a:r>
              <a:rPr lang="en-US" dirty="0"/>
              <a:t>potential blue to front</a:t>
            </a:r>
          </a:p>
          <a:p>
            <a:r>
              <a:rPr lang="en-US" dirty="0"/>
              <a:t>Put potential on separate table</a:t>
            </a:r>
          </a:p>
          <a:p>
            <a:r>
              <a:rPr lang="en-US" dirty="0"/>
              <a:t>Paper Ballot</a:t>
            </a:r>
          </a:p>
          <a:p>
            <a:r>
              <a:rPr lang="en-US" dirty="0"/>
              <a:t>Apprentice does not vote</a:t>
            </a:r>
          </a:p>
          <a:p>
            <a:r>
              <a:rPr lang="en-US" dirty="0"/>
              <a:t>May need to point score</a:t>
            </a:r>
          </a:p>
          <a:p>
            <a:r>
              <a:rPr lang="en-US" dirty="0"/>
              <a:t>Select the top iris that the public will look up to</a:t>
            </a:r>
          </a:p>
          <a:p>
            <a:r>
              <a:rPr lang="en-US" dirty="0"/>
              <a:t>Does not require terminal bloom</a:t>
            </a:r>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217</a:t>
            </a:fld>
            <a:endParaRPr lang="en-US" dirty="0"/>
          </a:p>
        </p:txBody>
      </p:sp>
    </p:spTree>
    <p:extLst>
      <p:ext uri="{BB962C8B-B14F-4D97-AF65-F5344CB8AC3E}">
        <p14:creationId xmlns:p14="http://schemas.microsoft.com/office/powerpoint/2010/main" val="305810593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 up - The show is over</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218</a:t>
            </a:fld>
            <a:endParaRPr lang="en-US" dirty="0"/>
          </a:p>
        </p:txBody>
      </p:sp>
      <p:pic>
        <p:nvPicPr>
          <p:cNvPr id="5" name="Content Placeholder 4" descr="https://lh4.googleusercontent.com/-B1BrvlmcfIE/UZzO_8zAUDI/AAAAAAAAAWQ/Y024PIWGqj0/s640/2013-04-06%2520Belton%2520Show%2520179.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034381"/>
            <a:ext cx="4876800" cy="3657600"/>
          </a:xfrm>
          <a:prstGeom prst="rect">
            <a:avLst/>
          </a:prstGeom>
          <a:noFill/>
          <a:ln>
            <a:noFill/>
          </a:ln>
        </p:spPr>
      </p:pic>
    </p:spTree>
    <p:extLst>
      <p:ext uri="{BB962C8B-B14F-4D97-AF65-F5344CB8AC3E}">
        <p14:creationId xmlns:p14="http://schemas.microsoft.com/office/powerpoint/2010/main" val="4132804188"/>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 Test</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219</a:t>
            </a:fld>
            <a:endParaRPr lang="en-US" dirty="0"/>
          </a:p>
        </p:txBody>
      </p:sp>
      <p:pic>
        <p:nvPicPr>
          <p:cNvPr id="13314" name="Picture 2" descr="G:\Pictures\Christmas 2007\IMG_781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073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Breakfast</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22</a:t>
            </a:fld>
            <a:endParaRPr lang="en-US" dirty="0"/>
          </a:p>
        </p:txBody>
      </p:sp>
      <p:pic>
        <p:nvPicPr>
          <p:cNvPr id="5" name="Content Placeholder 4" descr="https://lh4.googleusercontent.com/-_Kr0TYSgqOg/U_4Msad0MZI/AAAAAAAABN8/RNsRKGPQXhs/s800/2014-08-22%2520Region17%2520069.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39760566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 That Iris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23</a:t>
            </a:fld>
            <a:endParaRPr lang="en-US" dirty="0"/>
          </a:p>
        </p:txBody>
      </p:sp>
      <p:pic>
        <p:nvPicPr>
          <p:cNvPr id="5" name="Content Placeholder 4" descr="https://lh3.googleusercontent.com/-wQDW2Z8YGMQ/U_4M4gaeUII/AAAAAAAABOg/WqiSZhP18Q8/s800/2014-08-22%2520Region17%2520082.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1201017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Judges Training</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24</a:t>
            </a:fld>
            <a:endParaRPr lang="en-US" dirty="0"/>
          </a:p>
        </p:txBody>
      </p:sp>
      <p:pic>
        <p:nvPicPr>
          <p:cNvPr id="5" name="Content Placeholder 4" descr="https://lh3.googleusercontent.com/-71OcvRSbGkM/U_4NFwM9EdI/AAAAAAAAA0Y/UFBpW3pEX0U/s800/2014-08-22%2520Region17%2520095.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1593993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Auction Iris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25</a:t>
            </a:fld>
            <a:endParaRPr lang="en-US" dirty="0"/>
          </a:p>
        </p:txBody>
      </p:sp>
      <p:pic>
        <p:nvPicPr>
          <p:cNvPr id="5" name="Content Placeholder 4" descr="https://lh3.googleusercontent.com/-3quDX-hXAtU/U_4N4c3fRFI/AAAAAAAAA4Q/wz6mX7CElPk/s800/2014-08-22%2520Region17%2520228.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13945382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Paying for the iris and silent auction items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26</a:t>
            </a:fld>
            <a:endParaRPr lang="en-US" dirty="0"/>
          </a:p>
        </p:txBody>
      </p:sp>
      <p:pic>
        <p:nvPicPr>
          <p:cNvPr id="5" name="Content Placeholder 4" descr="https://lh4.googleusercontent.com/-9ztJnMGI3jA/U_4OQbQcomI/AAAAAAAAA5E/matDihCTT38/s800/2014-08-22%2520Region17%252025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1450563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Banquet</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27</a:t>
            </a:fld>
            <a:endParaRPr lang="en-US" dirty="0"/>
          </a:p>
        </p:txBody>
      </p:sp>
      <p:pic>
        <p:nvPicPr>
          <p:cNvPr id="5" name="Content Placeholder 4" descr="https://lh3.googleusercontent.com/-auop30ntLNg/U_4O4o-ajaI/AAAAAAAABPM/coXZSGeEb4M/s800/2014-08-22%2520Region17%252031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24468723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Space Age Innovations and More by Craig Edwards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28</a:t>
            </a:fld>
            <a:endParaRPr lang="en-US" dirty="0"/>
          </a:p>
        </p:txBody>
      </p:sp>
      <p:pic>
        <p:nvPicPr>
          <p:cNvPr id="5" name="Content Placeholder 4" descr="https://lh6.googleusercontent.com/-iZuATsuWXIU/U_4PD4wIl1I/AAAAAAAABPs/8q4EkfKLKg0/s800/2014-08-22%2520Region17%252032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30507436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Farwell Breakfast</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29</a:t>
            </a:fld>
            <a:endParaRPr lang="en-US" dirty="0"/>
          </a:p>
        </p:txBody>
      </p:sp>
      <p:pic>
        <p:nvPicPr>
          <p:cNvPr id="5" name="Content Placeholder 4" descr="https://lh6.googleusercontent.com/-Jw9TEaNDxiM/U_4PTrKd4WI/AAAAAAAABQo/KnS2d8UpexA/s800/2014-08-22%2520Region17%2520342.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3802936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of this Presentation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We all must participate by sharing our:</a:t>
            </a:r>
          </a:p>
          <a:p>
            <a:pPr lvl="1"/>
            <a:r>
              <a:rPr lang="en-US" dirty="0" smtClean="0"/>
              <a:t>Experiences, </a:t>
            </a:r>
          </a:p>
          <a:p>
            <a:pPr lvl="1"/>
            <a:r>
              <a:rPr lang="en-US" dirty="0" smtClean="0"/>
              <a:t>Successes,</a:t>
            </a:r>
          </a:p>
          <a:p>
            <a:pPr lvl="1"/>
            <a:r>
              <a:rPr lang="en-US" dirty="0" smtClean="0"/>
              <a:t>Failures, </a:t>
            </a:r>
          </a:p>
          <a:p>
            <a:pPr lvl="1"/>
            <a:r>
              <a:rPr lang="en-US" dirty="0" smtClean="0"/>
              <a:t>Hints, and</a:t>
            </a:r>
          </a:p>
          <a:p>
            <a:pPr lvl="1"/>
            <a:r>
              <a:rPr lang="en-US" dirty="0" smtClean="0"/>
              <a:t>Techniques that can make all of us better judges</a:t>
            </a:r>
          </a:p>
          <a:p>
            <a:r>
              <a:rPr lang="en-US" dirty="0" smtClean="0"/>
              <a:t>Neither you </a:t>
            </a:r>
            <a:r>
              <a:rPr lang="en-US" dirty="0" smtClean="0"/>
              <a:t>nor </a:t>
            </a:r>
            <a:r>
              <a:rPr lang="en-US" dirty="0" smtClean="0"/>
              <a:t>I have all the answers to be that perfect judge, but we have ideas on what has worked and has not worked.</a:t>
            </a:r>
          </a:p>
          <a:p>
            <a:r>
              <a:rPr lang="en-US" dirty="0" smtClean="0"/>
              <a:t>Interrupt at any time to share an idea.</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3</a:t>
            </a:fld>
            <a:endParaRPr lang="en-US" dirty="0"/>
          </a:p>
        </p:txBody>
      </p:sp>
    </p:spTree>
    <p:extLst>
      <p:ext uri="{BB962C8B-B14F-4D97-AF65-F5344CB8AC3E}">
        <p14:creationId xmlns:p14="http://schemas.microsoft.com/office/powerpoint/2010/main" val="6350868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Did you vote and return on time your AIS Ballot? </a:t>
            </a:r>
            <a:endParaRPr lang="en-US" dirty="0"/>
          </a:p>
        </p:txBody>
      </p:sp>
      <p:sp>
        <p:nvSpPr>
          <p:cNvPr id="3" name="Content Placeholder 2"/>
          <p:cNvSpPr>
            <a:spLocks noGrp="1"/>
          </p:cNvSpPr>
          <p:nvPr>
            <p:ph idx="1"/>
          </p:nvPr>
        </p:nvSpPr>
        <p:spPr/>
        <p:txBody>
          <a:bodyPr>
            <a:normAutofit/>
          </a:bodyPr>
          <a:lstStyle/>
          <a:p>
            <a:r>
              <a:rPr lang="en-US" dirty="0" smtClean="0"/>
              <a:t>This </a:t>
            </a:r>
            <a:r>
              <a:rPr lang="en-US" dirty="0"/>
              <a:t>is primary purpose of the AIS Judges</a:t>
            </a:r>
          </a:p>
          <a:p>
            <a:r>
              <a:rPr lang="en-US" dirty="0" smtClean="0"/>
              <a:t>1,893 Varieties listed in 2015 Ballot</a:t>
            </a:r>
          </a:p>
          <a:p>
            <a:pPr lvl="1"/>
            <a:r>
              <a:rPr lang="en-US" dirty="0" smtClean="0"/>
              <a:t>1,058 TB listed and you vote for 102 TB</a:t>
            </a:r>
          </a:p>
          <a:p>
            <a:pPr lvl="1"/>
            <a:r>
              <a:rPr lang="en-US" dirty="0" smtClean="0"/>
              <a:t>And vote for 108 other varieties</a:t>
            </a:r>
            <a:endParaRPr lang="en-US" dirty="0"/>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30</a:t>
            </a:fld>
            <a:endParaRPr lang="en-US" dirty="0"/>
          </a:p>
        </p:txBody>
      </p:sp>
    </p:spTree>
    <p:extLst>
      <p:ext uri="{BB962C8B-B14F-4D97-AF65-F5344CB8AC3E}">
        <p14:creationId xmlns:p14="http://schemas.microsoft.com/office/powerpoint/2010/main" val="16329732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Did you vote and return on time your AIS Ballot?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Do </a:t>
            </a:r>
            <a:r>
              <a:rPr lang="en-US" dirty="0"/>
              <a:t>you vote by observing three years </a:t>
            </a:r>
            <a:r>
              <a:rPr lang="en-US" dirty="0" smtClean="0"/>
              <a:t>growth</a:t>
            </a:r>
          </a:p>
          <a:p>
            <a:pPr lvl="1"/>
            <a:r>
              <a:rPr lang="en-US" dirty="0" smtClean="0"/>
              <a:t>or </a:t>
            </a:r>
            <a:r>
              <a:rPr lang="en-US" dirty="0"/>
              <a:t>by </a:t>
            </a:r>
            <a:r>
              <a:rPr lang="en-US" dirty="0" smtClean="0"/>
              <a:t>pictures,</a:t>
            </a:r>
          </a:p>
          <a:p>
            <a:pPr lvl="1"/>
            <a:r>
              <a:rPr lang="en-US" dirty="0" smtClean="0"/>
              <a:t>or name,</a:t>
            </a:r>
          </a:p>
          <a:p>
            <a:pPr lvl="1"/>
            <a:r>
              <a:rPr lang="en-US" dirty="0" smtClean="0"/>
              <a:t>or hybridizer, </a:t>
            </a:r>
          </a:p>
          <a:p>
            <a:pPr lvl="1"/>
            <a:r>
              <a:rPr lang="en-US" dirty="0" smtClean="0"/>
              <a:t>or what </a:t>
            </a:r>
            <a:r>
              <a:rPr lang="en-US" dirty="0"/>
              <a:t>you saw at the regional or AIS convention</a:t>
            </a:r>
            <a:r>
              <a:rPr lang="en-US" dirty="0" smtClean="0"/>
              <a:t>?</a:t>
            </a:r>
          </a:p>
          <a:p>
            <a:pPr lvl="2"/>
            <a:r>
              <a:rPr lang="en-US" dirty="0" smtClean="0"/>
              <a:t>Few years back a beautiful iris that was registered, but never introduced got three write in votes. Hybridizer had lost it to disease (?) and never recovered.</a:t>
            </a:r>
          </a:p>
          <a:p>
            <a:pPr lvl="2"/>
            <a:r>
              <a:rPr lang="en-US" dirty="0" smtClean="0"/>
              <a:t>One year, some early voting was from areas that still had </a:t>
            </a:r>
            <a:r>
              <a:rPr lang="en-US" dirty="0" smtClean="0"/>
              <a:t>deep freeze and snow </a:t>
            </a:r>
            <a:r>
              <a:rPr lang="en-US" dirty="0" smtClean="0"/>
              <a:t>on the ground </a:t>
            </a:r>
            <a:endParaRPr lang="en-US" dirty="0"/>
          </a:p>
          <a:p>
            <a:r>
              <a:rPr lang="en-US" dirty="0" smtClean="0"/>
              <a:t>Ok </a:t>
            </a:r>
            <a:r>
              <a:rPr lang="en-US" dirty="0"/>
              <a:t>to observe grow in someone else’s garden as you are consistent in viewing and </a:t>
            </a:r>
            <a:r>
              <a:rPr lang="en-US" dirty="0" smtClean="0"/>
              <a:t>documenting</a:t>
            </a:r>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31</a:t>
            </a:fld>
            <a:endParaRPr lang="en-US" dirty="0"/>
          </a:p>
        </p:txBody>
      </p:sp>
    </p:spTree>
    <p:extLst>
      <p:ext uri="{BB962C8B-B14F-4D97-AF65-F5344CB8AC3E}">
        <p14:creationId xmlns:p14="http://schemas.microsoft.com/office/powerpoint/2010/main" val="13811549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Did you vote and return on time your AIS Ballot? </a:t>
            </a:r>
            <a:endParaRPr lang="en-US" dirty="0"/>
          </a:p>
        </p:txBody>
      </p:sp>
      <p:sp>
        <p:nvSpPr>
          <p:cNvPr id="3" name="Content Placeholder 2"/>
          <p:cNvSpPr>
            <a:spLocks noGrp="1"/>
          </p:cNvSpPr>
          <p:nvPr>
            <p:ph idx="1"/>
          </p:nvPr>
        </p:nvSpPr>
        <p:spPr/>
        <p:txBody>
          <a:bodyPr>
            <a:normAutofit/>
          </a:bodyPr>
          <a:lstStyle/>
          <a:p>
            <a:pPr marL="0" indent="0">
              <a:buNone/>
            </a:pPr>
            <a:r>
              <a:rPr lang="en-US" dirty="0"/>
              <a:t>BEFORE we answer the </a:t>
            </a:r>
            <a:r>
              <a:rPr lang="en-US" dirty="0" smtClean="0"/>
              <a:t>following questions </a:t>
            </a:r>
            <a:r>
              <a:rPr lang="en-US" dirty="0"/>
              <a:t>– let’s look at the entries for the 2015 ballot</a:t>
            </a:r>
          </a:p>
          <a:p>
            <a:r>
              <a:rPr lang="en-US" dirty="0" smtClean="0"/>
              <a:t>What is your biggest challenge in voting the ballot?</a:t>
            </a:r>
          </a:p>
          <a:p>
            <a:r>
              <a:rPr lang="en-US" dirty="0" smtClean="0"/>
              <a:t>How do you ensure growing a representative sampling of the iris on the ballot or do you?</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32</a:t>
            </a:fld>
            <a:endParaRPr lang="en-US" dirty="0"/>
          </a:p>
        </p:txBody>
      </p:sp>
    </p:spTree>
    <p:extLst>
      <p:ext uri="{BB962C8B-B14F-4D97-AF65-F5344CB8AC3E}">
        <p14:creationId xmlns:p14="http://schemas.microsoft.com/office/powerpoint/2010/main" val="3677627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2015 Draft AIS Ballot? </a:t>
            </a:r>
            <a:r>
              <a:rPr lang="en-US" sz="3600" dirty="0"/>
              <a:t>THE DYKES MEDAL all irises, 53 entries. You may vote for 1</a:t>
            </a:r>
            <a:r>
              <a:rPr lang="en-US" sz="3600" dirty="0" smtClean="0"/>
              <a:t>.</a:t>
            </a:r>
            <a:endParaRPr lang="en-US" sz="3600" dirty="0"/>
          </a:p>
        </p:txBody>
      </p:sp>
      <p:sp>
        <p:nvSpPr>
          <p:cNvPr id="3" name="Content Placeholder 2"/>
          <p:cNvSpPr>
            <a:spLocks noGrp="1"/>
          </p:cNvSpPr>
          <p:nvPr>
            <p:ph sz="half" idx="1"/>
          </p:nvPr>
        </p:nvSpPr>
        <p:spPr/>
        <p:txBody>
          <a:bodyPr>
            <a:normAutofit fontScale="62500" lnSpcReduction="20000"/>
          </a:bodyPr>
          <a:lstStyle/>
          <a:p>
            <a:pPr marL="0" indent="0">
              <a:buNone/>
            </a:pPr>
            <a:r>
              <a:rPr lang="en-US" dirty="0" smtClean="0"/>
              <a:t>Which ones do you grow or is there a garden you can view them?</a:t>
            </a:r>
          </a:p>
          <a:p>
            <a:pPr marL="0" indent="0">
              <a:buNone/>
            </a:pPr>
            <a:endParaRPr lang="en-US" dirty="0"/>
          </a:p>
          <a:p>
            <a:pPr marL="0" indent="0">
              <a:buNone/>
            </a:pPr>
            <a:endParaRPr lang="en-US" dirty="0" smtClean="0"/>
          </a:p>
          <a:p>
            <a:pPr marL="0" indent="0">
              <a:buNone/>
            </a:pPr>
            <a:r>
              <a:rPr lang="en-US" dirty="0" smtClean="0"/>
              <a:t>__</a:t>
            </a:r>
            <a:r>
              <a:rPr lang="en-US" dirty="0"/>
              <a:t>ABSOLUTE TREASURE</a:t>
            </a:r>
          </a:p>
          <a:p>
            <a:pPr marL="0" indent="0">
              <a:buNone/>
            </a:pPr>
            <a:r>
              <a:rPr lang="en-US" dirty="0"/>
              <a:t>__BEWITCHING TWILIGHT</a:t>
            </a:r>
          </a:p>
          <a:p>
            <a:pPr marL="0" indent="0">
              <a:buNone/>
            </a:pPr>
            <a:r>
              <a:rPr lang="en-US" dirty="0"/>
              <a:t>__BLACK MAGIC WOMAN</a:t>
            </a:r>
          </a:p>
          <a:p>
            <a:pPr marL="0" indent="0">
              <a:buNone/>
            </a:pPr>
            <a:r>
              <a:rPr lang="en-US" dirty="0"/>
              <a:t>__BLUE PLATE SPECIAL	</a:t>
            </a:r>
          </a:p>
          <a:p>
            <a:pPr marL="0" indent="0">
              <a:buNone/>
            </a:pPr>
            <a:r>
              <a:rPr lang="en-US" dirty="0"/>
              <a:t>__BLUEBEARD'S GHOST</a:t>
            </a:r>
          </a:p>
          <a:p>
            <a:pPr marL="0" indent="0">
              <a:buNone/>
            </a:pPr>
            <a:r>
              <a:rPr lang="en-US" dirty="0"/>
              <a:t>__BUNDLE OF LOVE</a:t>
            </a:r>
          </a:p>
          <a:p>
            <a:pPr marL="0" indent="0">
              <a:buNone/>
            </a:pPr>
            <a:r>
              <a:rPr lang="en-US" dirty="0"/>
              <a:t>__CAITLIN'S SMILE</a:t>
            </a:r>
          </a:p>
          <a:p>
            <a:pPr marL="0" indent="0">
              <a:buNone/>
            </a:pPr>
            <a:r>
              <a:rPr lang="en-US" dirty="0"/>
              <a:t>__CHIEF JOHN JOLLY </a:t>
            </a:r>
          </a:p>
          <a:p>
            <a:pPr marL="0" indent="0">
              <a:buNone/>
            </a:pPr>
            <a:r>
              <a:rPr lang="en-US" dirty="0"/>
              <a:t>__COHO-</a:t>
            </a:r>
          </a:p>
          <a:p>
            <a:pPr marL="0" indent="0">
              <a:buNone/>
            </a:pPr>
            <a:r>
              <a:rPr lang="en-US" dirty="0"/>
              <a:t>__CROW'S FEET 	</a:t>
            </a:r>
          </a:p>
          <a:p>
            <a:pPr marL="0" indent="0">
              <a:buNone/>
            </a:pPr>
            <a:r>
              <a:rPr lang="en-US" dirty="0"/>
              <a:t>__DAZZLING 		</a:t>
            </a:r>
          </a:p>
          <a:p>
            <a:pPr marL="0" indent="0">
              <a:buNone/>
            </a:pPr>
            <a:r>
              <a:rPr lang="en-US" dirty="0"/>
              <a:t>__DOLLOP OF CREAM 	</a:t>
            </a:r>
          </a:p>
        </p:txBody>
      </p:sp>
      <p:sp>
        <p:nvSpPr>
          <p:cNvPr id="4" name="Content Placeholder 3"/>
          <p:cNvSpPr>
            <a:spLocks noGrp="1"/>
          </p:cNvSpPr>
          <p:nvPr>
            <p:ph sz="half" idx="2"/>
          </p:nvPr>
        </p:nvSpPr>
        <p:spPr/>
        <p:txBody>
          <a:bodyPr>
            <a:normAutofit fontScale="62500" lnSpcReduction="20000"/>
          </a:bodyPr>
          <a:lstStyle/>
          <a:p>
            <a:pPr marL="0" indent="0">
              <a:buNone/>
            </a:pPr>
            <a:endParaRPr lang="en-US" dirty="0" smtClean="0"/>
          </a:p>
          <a:p>
            <a:pPr marL="0" indent="0">
              <a:buNone/>
            </a:pPr>
            <a:endParaRPr lang="en-US" dirty="0"/>
          </a:p>
          <a:p>
            <a:pPr marL="0" indent="0">
              <a:buNone/>
            </a:pPr>
            <a:r>
              <a:rPr lang="en-US" dirty="0" smtClean="0"/>
              <a:t>__EDNA CLAUNCH 	</a:t>
            </a:r>
          </a:p>
          <a:p>
            <a:pPr marL="0" indent="0">
              <a:buNone/>
            </a:pPr>
            <a:r>
              <a:rPr lang="en-US" dirty="0" smtClean="0"/>
              <a:t>__EGYPTIAN QUEEN </a:t>
            </a:r>
          </a:p>
          <a:p>
            <a:pPr marL="0" indent="0">
              <a:buNone/>
            </a:pPr>
            <a:r>
              <a:rPr lang="en-US" dirty="0" smtClean="0"/>
              <a:t>__ELIZABETHAN AGE 	</a:t>
            </a:r>
          </a:p>
          <a:p>
            <a:pPr marL="0" indent="0">
              <a:buNone/>
            </a:pPr>
            <a:r>
              <a:rPr lang="en-US" dirty="0" smtClean="0"/>
              <a:t>__EYE OF THE TIGER</a:t>
            </a:r>
          </a:p>
          <a:p>
            <a:pPr marL="0" indent="0">
              <a:buNone/>
            </a:pPr>
            <a:r>
              <a:rPr lang="en-US" dirty="0" smtClean="0"/>
              <a:t>__FOR JAY		</a:t>
            </a:r>
          </a:p>
          <a:p>
            <a:pPr marL="0" indent="0">
              <a:buNone/>
            </a:pPr>
            <a:r>
              <a:rPr lang="en-US" dirty="0" smtClean="0"/>
              <a:t>__GINNY'S CHOICE</a:t>
            </a:r>
          </a:p>
          <a:p>
            <a:pPr marL="0" indent="0">
              <a:buNone/>
            </a:pPr>
            <a:r>
              <a:rPr lang="en-US" dirty="0" smtClean="0"/>
              <a:t>__GOLDEN DUCAT</a:t>
            </a:r>
          </a:p>
          <a:p>
            <a:pPr marL="0" indent="0">
              <a:buNone/>
            </a:pPr>
            <a:r>
              <a:rPr lang="en-US" dirty="0" smtClean="0"/>
              <a:t>__HIDDEN ASSET 	</a:t>
            </a:r>
          </a:p>
          <a:p>
            <a:pPr marL="0" indent="0">
              <a:buNone/>
            </a:pPr>
            <a:r>
              <a:rPr lang="en-US" dirty="0" smtClean="0"/>
              <a:t>__ICON</a:t>
            </a:r>
          </a:p>
          <a:p>
            <a:pPr marL="0" indent="0">
              <a:buNone/>
            </a:pPr>
            <a:r>
              <a:rPr lang="en-US" dirty="0" smtClean="0"/>
              <a:t>__INK PATTERNS 		</a:t>
            </a:r>
          </a:p>
          <a:p>
            <a:pPr marL="0" indent="0">
              <a:buNone/>
            </a:pPr>
            <a:r>
              <a:rPr lang="en-US" dirty="0" smtClean="0"/>
              <a:t>__JAMES FAITH 		</a:t>
            </a:r>
          </a:p>
          <a:p>
            <a:pPr marL="0" indent="0">
              <a:buNone/>
            </a:pPr>
            <a:r>
              <a:rPr lang="en-US" dirty="0" smtClean="0"/>
              <a:t>__KALIFA'S JOY		</a:t>
            </a:r>
          </a:p>
          <a:p>
            <a:pPr marL="0" indent="0">
              <a:buNone/>
            </a:pPr>
            <a:r>
              <a:rPr lang="en-US" dirty="0" smtClean="0"/>
              <a:t>__KATHY CHILTON	 </a:t>
            </a:r>
          </a:p>
          <a:p>
            <a:pPr marL="0" indent="0">
              <a:buNone/>
            </a:pPr>
            <a:r>
              <a:rPr lang="en-US" dirty="0" smtClean="0"/>
              <a:t>__LADY IN PINK  		</a:t>
            </a:r>
          </a:p>
          <a:p>
            <a:pPr marL="0" indent="0">
              <a:buNone/>
            </a:pPr>
            <a:endParaRPr lang="en-US" dirty="0" smtClean="0"/>
          </a:p>
        </p:txBody>
      </p:sp>
      <p:sp>
        <p:nvSpPr>
          <p:cNvPr id="5" name="Slide Number Placeholder 4"/>
          <p:cNvSpPr>
            <a:spLocks noGrp="1"/>
          </p:cNvSpPr>
          <p:nvPr>
            <p:ph type="sldNum" sz="quarter" idx="12"/>
          </p:nvPr>
        </p:nvSpPr>
        <p:spPr/>
        <p:txBody>
          <a:bodyPr/>
          <a:lstStyle/>
          <a:p>
            <a:fld id="{4F18EBFA-DC17-4203-9685-8ECDA8A965B5}" type="slidenum">
              <a:rPr lang="en-US" smtClean="0"/>
              <a:t>33</a:t>
            </a:fld>
            <a:endParaRPr lang="en-US" dirty="0"/>
          </a:p>
        </p:txBody>
      </p:sp>
    </p:spTree>
    <p:extLst>
      <p:ext uri="{BB962C8B-B14F-4D97-AF65-F5344CB8AC3E}">
        <p14:creationId xmlns:p14="http://schemas.microsoft.com/office/powerpoint/2010/main" val="30710283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2015 Draft AIS Ballot? THE DYKES MEDAL all irises, 53 entries. You may vote for </a:t>
            </a:r>
            <a:r>
              <a:rPr lang="en-US" sz="3600" dirty="0" smtClean="0"/>
              <a:t>1.</a:t>
            </a:r>
            <a:endParaRPr lang="en-US" sz="3600" dirty="0"/>
          </a:p>
        </p:txBody>
      </p:sp>
      <p:sp>
        <p:nvSpPr>
          <p:cNvPr id="3" name="Content Placeholder 2"/>
          <p:cNvSpPr>
            <a:spLocks noGrp="1"/>
          </p:cNvSpPr>
          <p:nvPr>
            <p:ph sz="half" idx="1"/>
          </p:nvPr>
        </p:nvSpPr>
        <p:spPr/>
        <p:txBody>
          <a:bodyPr>
            <a:normAutofit fontScale="70000" lnSpcReduction="20000"/>
          </a:bodyPr>
          <a:lstStyle/>
          <a:p>
            <a:pPr marL="0" indent="0">
              <a:buNone/>
            </a:pPr>
            <a:r>
              <a:rPr lang="en-US" dirty="0" smtClean="0"/>
              <a:t>__LADY OF THE NIGHT</a:t>
            </a:r>
          </a:p>
          <a:p>
            <a:pPr marL="0" indent="0">
              <a:buNone/>
            </a:pPr>
            <a:r>
              <a:rPr lang="en-US" dirty="0" smtClean="0"/>
              <a:t>__LINES THAT RHYME 	</a:t>
            </a:r>
          </a:p>
          <a:p>
            <a:pPr marL="0" indent="0">
              <a:buNone/>
            </a:pPr>
            <a:r>
              <a:rPr lang="en-US" dirty="0" smtClean="0"/>
              <a:t>__MAGICAL 		</a:t>
            </a:r>
          </a:p>
          <a:p>
            <a:pPr marL="0" indent="0">
              <a:buNone/>
            </a:pPr>
            <a:r>
              <a:rPr lang="en-US" dirty="0" smtClean="0"/>
              <a:t>__MISSOURI ORCHID 	</a:t>
            </a:r>
          </a:p>
          <a:p>
            <a:pPr marL="0" indent="0">
              <a:buNone/>
            </a:pPr>
            <a:r>
              <a:rPr lang="en-US" dirty="0" smtClean="0"/>
              <a:t>__MONTMARTRE 		</a:t>
            </a:r>
          </a:p>
          <a:p>
            <a:pPr marL="0" indent="0">
              <a:buNone/>
            </a:pPr>
            <a:r>
              <a:rPr lang="en-US" dirty="0" smtClean="0"/>
              <a:t>__NICKEL</a:t>
            </a:r>
          </a:p>
          <a:p>
            <a:pPr marL="0" indent="0">
              <a:buNone/>
            </a:pPr>
            <a:r>
              <a:rPr lang="en-US" dirty="0" smtClean="0"/>
              <a:t>__NOBLE WARRIOR 	</a:t>
            </a:r>
          </a:p>
          <a:p>
            <a:pPr marL="0" indent="0">
              <a:buNone/>
            </a:pPr>
            <a:r>
              <a:rPr lang="en-US" dirty="0" smtClean="0"/>
              <a:t>__OCEAN BLUE 		</a:t>
            </a:r>
          </a:p>
          <a:p>
            <a:pPr marL="0" indent="0">
              <a:buNone/>
            </a:pPr>
            <a:r>
              <a:rPr lang="en-US" dirty="0" smtClean="0"/>
              <a:t>__OCTAVE 		</a:t>
            </a:r>
          </a:p>
          <a:p>
            <a:pPr marL="0" indent="0">
              <a:buNone/>
            </a:pPr>
            <a:r>
              <a:rPr lang="en-US" dirty="0" smtClean="0"/>
              <a:t>__PEEBEE AND JAY 	</a:t>
            </a:r>
          </a:p>
          <a:p>
            <a:pPr marL="0" indent="0">
              <a:buNone/>
            </a:pPr>
            <a:r>
              <a:rPr lang="en-US" dirty="0" smtClean="0"/>
              <a:t>__PLUM QUIRKY 		</a:t>
            </a:r>
          </a:p>
          <a:p>
            <a:pPr marL="0" indent="0">
              <a:buNone/>
            </a:pPr>
            <a:r>
              <a:rPr lang="en-US" dirty="0" smtClean="0"/>
              <a:t>__RAYOS ADENTRO 	</a:t>
            </a:r>
          </a:p>
        </p:txBody>
      </p:sp>
      <p:sp>
        <p:nvSpPr>
          <p:cNvPr id="4" name="Content Placeholder 3"/>
          <p:cNvSpPr>
            <a:spLocks noGrp="1"/>
          </p:cNvSpPr>
          <p:nvPr>
            <p:ph sz="half" idx="2"/>
          </p:nvPr>
        </p:nvSpPr>
        <p:spPr/>
        <p:txBody>
          <a:bodyPr>
            <a:normAutofit fontScale="70000" lnSpcReduction="20000"/>
          </a:bodyPr>
          <a:lstStyle/>
          <a:p>
            <a:pPr marL="0" indent="0">
              <a:buNone/>
            </a:pPr>
            <a:r>
              <a:rPr lang="en-US" dirty="0" smtClean="0"/>
              <a:t>__REFINER'S FIRE</a:t>
            </a:r>
          </a:p>
          <a:p>
            <a:pPr marL="0" indent="0">
              <a:buNone/>
            </a:pPr>
            <a:r>
              <a:rPr lang="en-US" dirty="0" smtClean="0"/>
              <a:t>__RIMAROUND</a:t>
            </a:r>
          </a:p>
          <a:p>
            <a:pPr marL="0" indent="0">
              <a:buNone/>
            </a:pPr>
            <a:r>
              <a:rPr lang="en-US" dirty="0" smtClean="0"/>
              <a:t> __RODEO GULCH</a:t>
            </a:r>
          </a:p>
          <a:p>
            <a:pPr marL="0" indent="0">
              <a:buNone/>
            </a:pPr>
            <a:r>
              <a:rPr lang="en-US" dirty="0" smtClean="0"/>
              <a:t>__ROY'S REPEATER</a:t>
            </a:r>
          </a:p>
          <a:p>
            <a:pPr marL="0" indent="0">
              <a:buNone/>
            </a:pPr>
            <a:r>
              <a:rPr lang="en-US" dirty="0" smtClean="0"/>
              <a:t>__SO VAN GOGH</a:t>
            </a:r>
          </a:p>
          <a:p>
            <a:pPr marL="0" indent="0">
              <a:buNone/>
            </a:pPr>
            <a:r>
              <a:rPr lang="en-US" dirty="0" smtClean="0"/>
              <a:t>__SOLAR FUSION</a:t>
            </a:r>
          </a:p>
          <a:p>
            <a:pPr marL="0" indent="0">
              <a:buNone/>
            </a:pPr>
            <a:r>
              <a:rPr lang="en-US" dirty="0" smtClean="0"/>
              <a:t>__SUSPECT</a:t>
            </a:r>
          </a:p>
          <a:p>
            <a:pPr marL="0" indent="0">
              <a:buNone/>
            </a:pPr>
            <a:r>
              <a:rPr lang="en-US" dirty="0" smtClean="0"/>
              <a:t> __SWANS IN FLIGHT</a:t>
            </a:r>
          </a:p>
          <a:p>
            <a:pPr marL="0" indent="0">
              <a:buNone/>
            </a:pPr>
            <a:r>
              <a:rPr lang="en-US" dirty="0" smtClean="0"/>
              <a:t>__TREE OF SONGS</a:t>
            </a:r>
          </a:p>
          <a:p>
            <a:pPr marL="0" indent="0">
              <a:buNone/>
            </a:pPr>
            <a:r>
              <a:rPr lang="en-US" dirty="0" smtClean="0"/>
              <a:t>__TRIMMED VELVET</a:t>
            </a:r>
          </a:p>
          <a:p>
            <a:pPr marL="0" indent="0">
              <a:buNone/>
            </a:pPr>
            <a:r>
              <a:rPr lang="en-US" dirty="0" smtClean="0"/>
              <a:t>__WISH UPON A STAR</a:t>
            </a:r>
          </a:p>
          <a:p>
            <a:pPr marL="0" indent="0">
              <a:buNone/>
            </a:pPr>
            <a:r>
              <a:rPr lang="en-US" dirty="0" smtClean="0"/>
              <a:t>__WOOLONG</a:t>
            </a:r>
          </a:p>
          <a:p>
            <a:pPr marL="0" indent="0">
              <a:buNone/>
            </a:pPr>
            <a:r>
              <a:rPr lang="en-US" dirty="0" smtClean="0"/>
              <a:t>__WOOLY BULLY</a:t>
            </a:r>
          </a:p>
          <a:p>
            <a:pPr marL="0" indent="0">
              <a:buNone/>
            </a:pPr>
            <a:r>
              <a:rPr lang="en-US" dirty="0" smtClean="0"/>
              <a:t>__Z </a:t>
            </a:r>
            <a:r>
              <a:rPr lang="en-US" dirty="0" err="1" smtClean="0"/>
              <a:t>Z</a:t>
            </a:r>
            <a:r>
              <a:rPr lang="en-US" dirty="0" smtClean="0"/>
              <a:t> ZANZIBAR</a:t>
            </a:r>
          </a:p>
          <a:p>
            <a:endParaRPr lang="en-US" dirty="0"/>
          </a:p>
        </p:txBody>
      </p:sp>
      <p:sp>
        <p:nvSpPr>
          <p:cNvPr id="5" name="Slide Number Placeholder 4"/>
          <p:cNvSpPr>
            <a:spLocks noGrp="1"/>
          </p:cNvSpPr>
          <p:nvPr>
            <p:ph type="sldNum" sz="quarter" idx="12"/>
          </p:nvPr>
        </p:nvSpPr>
        <p:spPr/>
        <p:txBody>
          <a:bodyPr/>
          <a:lstStyle/>
          <a:p>
            <a:fld id="{4F18EBFA-DC17-4203-9685-8ECDA8A965B5}" type="slidenum">
              <a:rPr lang="en-US" smtClean="0"/>
              <a:t>34</a:t>
            </a:fld>
            <a:endParaRPr lang="en-US" dirty="0"/>
          </a:p>
        </p:txBody>
      </p:sp>
    </p:spTree>
    <p:extLst>
      <p:ext uri="{BB962C8B-B14F-4D97-AF65-F5344CB8AC3E}">
        <p14:creationId xmlns:p14="http://schemas.microsoft.com/office/powerpoint/2010/main" val="15304282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2015 AIS</a:t>
            </a:r>
            <a:r>
              <a:rPr lang="en-US" dirty="0" smtClean="0"/>
              <a:t> </a:t>
            </a:r>
            <a:r>
              <a:rPr lang="en-US" dirty="0" smtClean="0"/>
              <a:t>Ballot? </a:t>
            </a:r>
            <a:endParaRPr lang="en-US" dirty="0"/>
          </a:p>
        </p:txBody>
      </p:sp>
      <p:sp>
        <p:nvSpPr>
          <p:cNvPr id="3" name="Content Placeholder 2"/>
          <p:cNvSpPr>
            <a:spLocks noGrp="1"/>
          </p:cNvSpPr>
          <p:nvPr>
            <p:ph idx="1"/>
          </p:nvPr>
        </p:nvSpPr>
        <p:spPr/>
        <p:txBody>
          <a:bodyPr>
            <a:normAutofit fontScale="55000" lnSpcReduction="20000"/>
          </a:bodyPr>
          <a:lstStyle/>
          <a:p>
            <a:pPr marL="0" indent="0">
              <a:spcBef>
                <a:spcPts val="0"/>
              </a:spcBef>
              <a:buNone/>
            </a:pPr>
            <a:r>
              <a:rPr lang="en-US" dirty="0"/>
              <a:t> THE JOHN C. WISTER </a:t>
            </a:r>
            <a:r>
              <a:rPr lang="en-US" dirty="0" smtClean="0"/>
              <a:t>MEDAL:  TB </a:t>
            </a:r>
            <a:r>
              <a:rPr lang="en-US" dirty="0"/>
              <a:t>irises, 73 entries. You may vote for up to 3.</a:t>
            </a:r>
          </a:p>
          <a:p>
            <a:pPr marL="0" indent="0">
              <a:spcBef>
                <a:spcPts val="0"/>
              </a:spcBef>
              <a:buNone/>
            </a:pPr>
            <a:r>
              <a:rPr lang="en-US" dirty="0"/>
              <a:t> </a:t>
            </a:r>
          </a:p>
          <a:p>
            <a:pPr marL="0" indent="0">
              <a:spcBef>
                <a:spcPts val="0"/>
              </a:spcBef>
              <a:buNone/>
            </a:pPr>
            <a:r>
              <a:rPr lang="en-US" dirty="0"/>
              <a:t>THE KNOWLTON </a:t>
            </a:r>
            <a:r>
              <a:rPr lang="en-US" dirty="0" smtClean="0"/>
              <a:t>MEDAL:  BB </a:t>
            </a:r>
            <a:r>
              <a:rPr lang="en-US" dirty="0"/>
              <a:t>irises, 4 entries. You may vote for 1.   </a:t>
            </a:r>
          </a:p>
          <a:p>
            <a:pPr marL="0" indent="0">
              <a:spcBef>
                <a:spcPts val="0"/>
              </a:spcBef>
              <a:buNone/>
            </a:pPr>
            <a:r>
              <a:rPr lang="en-US" dirty="0"/>
              <a:t> </a:t>
            </a:r>
          </a:p>
          <a:p>
            <a:pPr marL="0" indent="0">
              <a:spcBef>
                <a:spcPts val="0"/>
              </a:spcBef>
              <a:buNone/>
            </a:pPr>
            <a:r>
              <a:rPr lang="en-US" dirty="0"/>
              <a:t>THE HANS AND JACOB SASS </a:t>
            </a:r>
            <a:r>
              <a:rPr lang="en-US" dirty="0" smtClean="0"/>
              <a:t>MEDAL:   IB </a:t>
            </a:r>
            <a:r>
              <a:rPr lang="en-US" dirty="0"/>
              <a:t>irises, 4 entries. You may vote for 1.   </a:t>
            </a:r>
          </a:p>
          <a:p>
            <a:pPr marL="0" indent="0">
              <a:spcBef>
                <a:spcPts val="0"/>
              </a:spcBef>
              <a:buNone/>
            </a:pPr>
            <a:r>
              <a:rPr lang="en-US" dirty="0"/>
              <a:t> </a:t>
            </a:r>
          </a:p>
          <a:p>
            <a:pPr marL="0" indent="0">
              <a:spcBef>
                <a:spcPts val="0"/>
              </a:spcBef>
              <a:buNone/>
            </a:pPr>
            <a:r>
              <a:rPr lang="en-US" dirty="0"/>
              <a:t>THE WILLIAMSON-WHITE </a:t>
            </a:r>
            <a:r>
              <a:rPr lang="en-US" dirty="0" smtClean="0"/>
              <a:t>MEDAL: MTB </a:t>
            </a:r>
            <a:r>
              <a:rPr lang="en-US" dirty="0"/>
              <a:t>irises, 4 entries. You may vote for 1.   </a:t>
            </a:r>
          </a:p>
          <a:p>
            <a:pPr marL="0" indent="0">
              <a:spcBef>
                <a:spcPts val="0"/>
              </a:spcBef>
              <a:buNone/>
            </a:pPr>
            <a:r>
              <a:rPr lang="en-US" dirty="0"/>
              <a:t> </a:t>
            </a:r>
          </a:p>
          <a:p>
            <a:pPr marL="0" indent="0">
              <a:spcBef>
                <a:spcPts val="0"/>
              </a:spcBef>
              <a:buNone/>
            </a:pPr>
            <a:r>
              <a:rPr lang="en-US" dirty="0"/>
              <a:t>THE COOK-DOUGLAS </a:t>
            </a:r>
            <a:r>
              <a:rPr lang="en-US" dirty="0" smtClean="0"/>
              <a:t>MEDAL: SDB </a:t>
            </a:r>
            <a:r>
              <a:rPr lang="en-US" dirty="0"/>
              <a:t>irises, 18 entries. You may vote for 1.   </a:t>
            </a:r>
          </a:p>
          <a:p>
            <a:pPr marL="0" indent="0">
              <a:spcBef>
                <a:spcPts val="0"/>
              </a:spcBef>
              <a:buNone/>
            </a:pPr>
            <a:r>
              <a:rPr lang="en-US" dirty="0"/>
              <a:t> </a:t>
            </a:r>
          </a:p>
          <a:p>
            <a:pPr marL="0" indent="0">
              <a:spcBef>
                <a:spcPts val="0"/>
              </a:spcBef>
              <a:buNone/>
            </a:pPr>
            <a:r>
              <a:rPr lang="en-US" dirty="0"/>
              <a:t>THE CAPARNE-WELCH </a:t>
            </a:r>
            <a:r>
              <a:rPr lang="en-US" dirty="0" smtClean="0"/>
              <a:t>MEDAL: MDB </a:t>
            </a:r>
            <a:r>
              <a:rPr lang="en-US" dirty="0"/>
              <a:t>irises, 4 entries. You may vote for 1.   </a:t>
            </a:r>
          </a:p>
          <a:p>
            <a:pPr marL="0" indent="0">
              <a:spcBef>
                <a:spcPts val="0"/>
              </a:spcBef>
              <a:buNone/>
            </a:pPr>
            <a:r>
              <a:rPr lang="en-US" dirty="0"/>
              <a:t> </a:t>
            </a:r>
          </a:p>
          <a:p>
            <a:pPr marL="0" indent="0">
              <a:spcBef>
                <a:spcPts val="0"/>
              </a:spcBef>
              <a:buNone/>
            </a:pPr>
            <a:r>
              <a:rPr lang="en-US" dirty="0"/>
              <a:t>THE CLARENCE G. WHITE </a:t>
            </a:r>
            <a:r>
              <a:rPr lang="en-US" dirty="0" smtClean="0"/>
              <a:t>MEDAL: Pure </a:t>
            </a:r>
            <a:r>
              <a:rPr lang="en-US" dirty="0"/>
              <a:t>aril and </a:t>
            </a:r>
            <a:r>
              <a:rPr lang="en-US" dirty="0" err="1"/>
              <a:t>arilbred</a:t>
            </a:r>
            <a:r>
              <a:rPr lang="en-US" dirty="0"/>
              <a:t> irises with at least 50% aril content</a:t>
            </a:r>
          </a:p>
          <a:p>
            <a:pPr marL="0" indent="0">
              <a:spcBef>
                <a:spcPts val="0"/>
              </a:spcBef>
              <a:buNone/>
            </a:pPr>
            <a:r>
              <a:rPr lang="en-US" dirty="0"/>
              <a:t>AR &amp; AB irises, 6 entries. You may vote for 1.</a:t>
            </a:r>
          </a:p>
          <a:p>
            <a:pPr marL="0" indent="0">
              <a:spcBef>
                <a:spcPts val="0"/>
              </a:spcBef>
              <a:buNone/>
            </a:pPr>
            <a:r>
              <a:rPr lang="en-US" dirty="0"/>
              <a:t> </a:t>
            </a:r>
          </a:p>
          <a:p>
            <a:pPr marL="0" indent="0">
              <a:spcBef>
                <a:spcPts val="0"/>
              </a:spcBef>
              <a:buNone/>
            </a:pPr>
            <a:r>
              <a:rPr lang="en-US" dirty="0"/>
              <a:t>THE WILLIAM MOHR </a:t>
            </a:r>
            <a:r>
              <a:rPr lang="en-US" dirty="0" smtClean="0"/>
              <a:t>MEDAL: Arilbred </a:t>
            </a:r>
            <a:r>
              <a:rPr lang="en-US" dirty="0"/>
              <a:t>irises with at least 25% but less than 50% aril content</a:t>
            </a:r>
          </a:p>
          <a:p>
            <a:pPr marL="0" indent="0">
              <a:spcBef>
                <a:spcPts val="0"/>
              </a:spcBef>
              <a:buNone/>
            </a:pPr>
            <a:r>
              <a:rPr lang="en-US" dirty="0"/>
              <a:t>AB irises, 2 entries. You may vote for 1.</a:t>
            </a:r>
          </a:p>
          <a:p>
            <a:pPr marL="0" indent="0">
              <a:spcBef>
                <a:spcPts val="0"/>
              </a:spcBef>
              <a:buNone/>
            </a:pP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35</a:t>
            </a:fld>
            <a:endParaRPr lang="en-US" dirty="0"/>
          </a:p>
        </p:txBody>
      </p:sp>
    </p:spTree>
    <p:extLst>
      <p:ext uri="{BB962C8B-B14F-4D97-AF65-F5344CB8AC3E}">
        <p14:creationId xmlns:p14="http://schemas.microsoft.com/office/powerpoint/2010/main" val="24124888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2015 AIS Ballot</a:t>
            </a:r>
            <a:endParaRPr lang="en-US" dirty="0"/>
          </a:p>
        </p:txBody>
      </p:sp>
      <p:sp>
        <p:nvSpPr>
          <p:cNvPr id="3" name="Content Placeholder 2"/>
          <p:cNvSpPr>
            <a:spLocks noGrp="1"/>
          </p:cNvSpPr>
          <p:nvPr>
            <p:ph idx="1"/>
          </p:nvPr>
        </p:nvSpPr>
        <p:spPr/>
        <p:txBody>
          <a:bodyPr>
            <a:normAutofit fontScale="62500" lnSpcReduction="20000"/>
          </a:bodyPr>
          <a:lstStyle/>
          <a:p>
            <a:pPr marL="0" indent="0">
              <a:spcBef>
                <a:spcPts val="0"/>
              </a:spcBef>
              <a:buNone/>
            </a:pPr>
            <a:r>
              <a:rPr lang="en-US" dirty="0"/>
              <a:t> THE FOUNDERS OF SIGNA </a:t>
            </a:r>
            <a:r>
              <a:rPr lang="en-US" dirty="0" smtClean="0"/>
              <a:t>MEDAL:  SPEC </a:t>
            </a:r>
            <a:r>
              <a:rPr lang="en-US" dirty="0"/>
              <a:t>irises, 5 entries. You may vote for 1.   </a:t>
            </a:r>
          </a:p>
          <a:p>
            <a:pPr marL="0" indent="0">
              <a:spcBef>
                <a:spcPts val="0"/>
              </a:spcBef>
              <a:buNone/>
            </a:pPr>
            <a:r>
              <a:rPr lang="en-US" dirty="0"/>
              <a:t> </a:t>
            </a:r>
          </a:p>
          <a:p>
            <a:pPr marL="0" indent="0">
              <a:spcBef>
                <a:spcPts val="0"/>
              </a:spcBef>
              <a:buNone/>
            </a:pPr>
            <a:r>
              <a:rPr lang="en-US" dirty="0"/>
              <a:t>THE RANDOLPH PERRY </a:t>
            </a:r>
            <a:r>
              <a:rPr lang="en-US" dirty="0" smtClean="0"/>
              <a:t>MEDAL:  SPEC-X </a:t>
            </a:r>
            <a:r>
              <a:rPr lang="en-US" dirty="0"/>
              <a:t>irises, 5 entries. You may vote for 1.   </a:t>
            </a:r>
          </a:p>
          <a:p>
            <a:pPr marL="0" indent="0">
              <a:spcBef>
                <a:spcPts val="0"/>
              </a:spcBef>
              <a:buNone/>
            </a:pPr>
            <a:r>
              <a:rPr lang="en-US" dirty="0"/>
              <a:t> </a:t>
            </a:r>
          </a:p>
          <a:p>
            <a:pPr marL="0" indent="0">
              <a:spcBef>
                <a:spcPts val="0"/>
              </a:spcBef>
              <a:buNone/>
            </a:pPr>
            <a:r>
              <a:rPr lang="en-US" dirty="0"/>
              <a:t>THE SYDNEY B. MITCHELL </a:t>
            </a:r>
            <a:r>
              <a:rPr lang="en-US" dirty="0" smtClean="0"/>
              <a:t>MEDAL:  CA </a:t>
            </a:r>
            <a:r>
              <a:rPr lang="en-US" dirty="0"/>
              <a:t>irises, 7 entries. You may vote for 1.   </a:t>
            </a:r>
          </a:p>
          <a:p>
            <a:pPr marL="0" indent="0">
              <a:spcBef>
                <a:spcPts val="0"/>
              </a:spcBef>
              <a:buNone/>
            </a:pPr>
            <a:r>
              <a:rPr lang="en-US" dirty="0"/>
              <a:t> </a:t>
            </a:r>
          </a:p>
          <a:p>
            <a:pPr marL="0" indent="0">
              <a:spcBef>
                <a:spcPts val="0"/>
              </a:spcBef>
              <a:buNone/>
            </a:pPr>
            <a:r>
              <a:rPr lang="en-US" dirty="0"/>
              <a:t>THE MARY SWORDS DEBAILLON </a:t>
            </a:r>
            <a:r>
              <a:rPr lang="en-US" dirty="0" smtClean="0"/>
              <a:t>MEDAL:  LA </a:t>
            </a:r>
            <a:r>
              <a:rPr lang="en-US" dirty="0"/>
              <a:t>irises, 7 entries. You may vote for 1.   </a:t>
            </a:r>
          </a:p>
          <a:p>
            <a:pPr marL="0" indent="0">
              <a:spcBef>
                <a:spcPts val="0"/>
              </a:spcBef>
              <a:buNone/>
            </a:pPr>
            <a:r>
              <a:rPr lang="en-US" dirty="0"/>
              <a:t> </a:t>
            </a:r>
          </a:p>
          <a:p>
            <a:pPr marL="0" indent="0">
              <a:spcBef>
                <a:spcPts val="0"/>
              </a:spcBef>
              <a:buNone/>
            </a:pPr>
            <a:r>
              <a:rPr lang="en-US" dirty="0"/>
              <a:t>THE MORGAN-WOOD </a:t>
            </a:r>
            <a:r>
              <a:rPr lang="en-US" dirty="0" smtClean="0"/>
              <a:t>MEDAL: SIB </a:t>
            </a:r>
            <a:r>
              <a:rPr lang="en-US" dirty="0"/>
              <a:t>irises, 6 entries. You may vote for 1.   </a:t>
            </a:r>
          </a:p>
          <a:p>
            <a:pPr marL="0" indent="0">
              <a:spcBef>
                <a:spcPts val="0"/>
              </a:spcBef>
              <a:buNone/>
            </a:pPr>
            <a:r>
              <a:rPr lang="en-US" dirty="0"/>
              <a:t> </a:t>
            </a:r>
          </a:p>
          <a:p>
            <a:pPr marL="0" indent="0">
              <a:spcBef>
                <a:spcPts val="0"/>
              </a:spcBef>
              <a:buNone/>
            </a:pPr>
            <a:r>
              <a:rPr lang="en-US" dirty="0"/>
              <a:t>THE ERIC NIES </a:t>
            </a:r>
            <a:r>
              <a:rPr lang="en-US" dirty="0" smtClean="0"/>
              <a:t>MEDAL: SPU </a:t>
            </a:r>
            <a:r>
              <a:rPr lang="en-US" dirty="0"/>
              <a:t>irises, 4 entries. You may vote for 1.   </a:t>
            </a:r>
          </a:p>
          <a:p>
            <a:pPr marL="0" indent="0">
              <a:spcBef>
                <a:spcPts val="0"/>
              </a:spcBef>
              <a:buNone/>
            </a:pPr>
            <a:r>
              <a:rPr lang="en-US" dirty="0"/>
              <a:t> </a:t>
            </a:r>
          </a:p>
          <a:p>
            <a:pPr marL="0" indent="0">
              <a:spcBef>
                <a:spcPts val="0"/>
              </a:spcBef>
              <a:buNone/>
            </a:pPr>
            <a:r>
              <a:rPr lang="en-US" dirty="0"/>
              <a:t>THE PAYNE </a:t>
            </a:r>
            <a:r>
              <a:rPr lang="en-US" dirty="0" smtClean="0"/>
              <a:t>MEDAL: JI </a:t>
            </a:r>
            <a:r>
              <a:rPr lang="en-US" dirty="0"/>
              <a:t>irises, 5 entries. You may vote for 1.   </a:t>
            </a:r>
          </a:p>
          <a:p>
            <a:pPr marL="0" indent="0">
              <a:spcBef>
                <a:spcPts val="0"/>
              </a:spcBef>
              <a:buNone/>
            </a:pPr>
            <a:r>
              <a:rPr lang="en-US" dirty="0"/>
              <a:t> </a:t>
            </a:r>
          </a:p>
          <a:p>
            <a:pPr marL="0" indent="0">
              <a:spcBef>
                <a:spcPts val="0"/>
              </a:spcBef>
              <a:buNone/>
            </a:pPr>
            <a:r>
              <a:rPr lang="en-US" dirty="0"/>
              <a:t>TB AWARD OF </a:t>
            </a:r>
            <a:r>
              <a:rPr lang="en-US" dirty="0" smtClean="0"/>
              <a:t>MERIT: TB </a:t>
            </a:r>
            <a:r>
              <a:rPr lang="en-US" dirty="0"/>
              <a:t>irises, 200 entries. You may vote for up to 20.</a:t>
            </a:r>
          </a:p>
          <a:p>
            <a:pPr marL="0" indent="0">
              <a:buNone/>
            </a:pP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36</a:t>
            </a:fld>
            <a:endParaRPr lang="en-US" dirty="0"/>
          </a:p>
        </p:txBody>
      </p:sp>
    </p:spTree>
    <p:extLst>
      <p:ext uri="{BB962C8B-B14F-4D97-AF65-F5344CB8AC3E}">
        <p14:creationId xmlns:p14="http://schemas.microsoft.com/office/powerpoint/2010/main" val="25426502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2015 AIS Ballot</a:t>
            </a:r>
            <a:endParaRPr lang="en-US" dirty="0"/>
          </a:p>
        </p:txBody>
      </p:sp>
      <p:sp>
        <p:nvSpPr>
          <p:cNvPr id="3" name="Content Placeholder 2"/>
          <p:cNvSpPr>
            <a:spLocks noGrp="1"/>
          </p:cNvSpPr>
          <p:nvPr>
            <p:ph idx="1"/>
          </p:nvPr>
        </p:nvSpPr>
        <p:spPr/>
        <p:txBody>
          <a:bodyPr>
            <a:normAutofit fontScale="55000" lnSpcReduction="20000"/>
          </a:bodyPr>
          <a:lstStyle/>
          <a:p>
            <a:pPr marL="0" indent="0">
              <a:spcBef>
                <a:spcPts val="0"/>
              </a:spcBef>
              <a:buNone/>
            </a:pPr>
            <a:r>
              <a:rPr lang="en-US" dirty="0" smtClean="0"/>
              <a:t>BB </a:t>
            </a:r>
            <a:r>
              <a:rPr lang="en-US" dirty="0"/>
              <a:t>AWARD OF </a:t>
            </a:r>
            <a:r>
              <a:rPr lang="en-US" dirty="0" smtClean="0"/>
              <a:t>MERIT: BB </a:t>
            </a:r>
            <a:r>
              <a:rPr lang="en-US" dirty="0"/>
              <a:t>irises, 12 entries. You may vote for up to 2.   </a:t>
            </a:r>
          </a:p>
          <a:p>
            <a:pPr marL="0" indent="0">
              <a:spcBef>
                <a:spcPts val="0"/>
              </a:spcBef>
              <a:buNone/>
            </a:pPr>
            <a:r>
              <a:rPr lang="en-US" dirty="0"/>
              <a:t> </a:t>
            </a:r>
          </a:p>
          <a:p>
            <a:pPr marL="0" indent="0">
              <a:spcBef>
                <a:spcPts val="0"/>
              </a:spcBef>
              <a:buNone/>
            </a:pPr>
            <a:r>
              <a:rPr lang="en-US" dirty="0"/>
              <a:t>IB AWARD OF </a:t>
            </a:r>
            <a:r>
              <a:rPr lang="en-US" dirty="0" smtClean="0"/>
              <a:t>MERIT: IB </a:t>
            </a:r>
            <a:r>
              <a:rPr lang="en-US" dirty="0"/>
              <a:t>irises, 15 entries. You may vote for up to 2.   </a:t>
            </a:r>
          </a:p>
          <a:p>
            <a:pPr marL="0" indent="0">
              <a:spcBef>
                <a:spcPts val="0"/>
              </a:spcBef>
              <a:buNone/>
            </a:pPr>
            <a:r>
              <a:rPr lang="en-US" dirty="0"/>
              <a:t> </a:t>
            </a:r>
          </a:p>
          <a:p>
            <a:pPr marL="0" indent="0">
              <a:spcBef>
                <a:spcPts val="0"/>
              </a:spcBef>
              <a:buNone/>
            </a:pPr>
            <a:r>
              <a:rPr lang="en-US" dirty="0"/>
              <a:t>MTB AWARD OF </a:t>
            </a:r>
            <a:r>
              <a:rPr lang="en-US" dirty="0" smtClean="0"/>
              <a:t>MERIT: MTB </a:t>
            </a:r>
            <a:r>
              <a:rPr lang="en-US" dirty="0"/>
              <a:t>irises, 9 entries. You may vote for up to 2.   </a:t>
            </a:r>
          </a:p>
          <a:p>
            <a:pPr marL="0" indent="0">
              <a:spcBef>
                <a:spcPts val="0"/>
              </a:spcBef>
              <a:buNone/>
            </a:pPr>
            <a:r>
              <a:rPr lang="en-US" dirty="0"/>
              <a:t> </a:t>
            </a:r>
          </a:p>
          <a:p>
            <a:pPr marL="0" indent="0">
              <a:spcBef>
                <a:spcPts val="0"/>
              </a:spcBef>
              <a:buNone/>
            </a:pPr>
            <a:r>
              <a:rPr lang="en-US" dirty="0"/>
              <a:t>SDB AWARD OF </a:t>
            </a:r>
            <a:r>
              <a:rPr lang="en-US" dirty="0" smtClean="0"/>
              <a:t>MERIT: SDB </a:t>
            </a:r>
            <a:r>
              <a:rPr lang="en-US" dirty="0"/>
              <a:t>irises, 45 entries. You may vote for up to 5.   </a:t>
            </a:r>
          </a:p>
          <a:p>
            <a:pPr marL="0" indent="0">
              <a:spcBef>
                <a:spcPts val="0"/>
              </a:spcBef>
              <a:buNone/>
            </a:pPr>
            <a:r>
              <a:rPr lang="en-US" dirty="0"/>
              <a:t> </a:t>
            </a:r>
          </a:p>
          <a:p>
            <a:pPr marL="0" indent="0">
              <a:spcBef>
                <a:spcPts val="0"/>
              </a:spcBef>
              <a:buNone/>
            </a:pPr>
            <a:r>
              <a:rPr lang="en-US" dirty="0"/>
              <a:t>MDB AWARD OF </a:t>
            </a:r>
            <a:r>
              <a:rPr lang="en-US" dirty="0" smtClean="0"/>
              <a:t>MERIT: MDB </a:t>
            </a:r>
            <a:r>
              <a:rPr lang="en-US" dirty="0"/>
              <a:t>irises, 4 entries. You may vote for up to 2.   </a:t>
            </a:r>
          </a:p>
          <a:p>
            <a:pPr marL="0" indent="0">
              <a:spcBef>
                <a:spcPts val="0"/>
              </a:spcBef>
              <a:buNone/>
            </a:pPr>
            <a:r>
              <a:rPr lang="en-US" dirty="0"/>
              <a:t> </a:t>
            </a:r>
          </a:p>
          <a:p>
            <a:pPr marL="0" indent="0">
              <a:spcBef>
                <a:spcPts val="0"/>
              </a:spcBef>
              <a:buNone/>
            </a:pPr>
            <a:r>
              <a:rPr lang="en-US" dirty="0"/>
              <a:t>AR &amp; AB AWARD OF </a:t>
            </a:r>
            <a:r>
              <a:rPr lang="en-US" dirty="0" smtClean="0"/>
              <a:t>MERIT: Pure </a:t>
            </a:r>
            <a:r>
              <a:rPr lang="en-US" dirty="0"/>
              <a:t>aril and </a:t>
            </a:r>
            <a:r>
              <a:rPr lang="en-US" dirty="0" err="1"/>
              <a:t>arilbred</a:t>
            </a:r>
            <a:r>
              <a:rPr lang="en-US" dirty="0"/>
              <a:t> irises with at least 50% aril content</a:t>
            </a:r>
          </a:p>
          <a:p>
            <a:pPr marL="0" indent="0">
              <a:spcBef>
                <a:spcPts val="0"/>
              </a:spcBef>
              <a:buNone/>
            </a:pPr>
            <a:r>
              <a:rPr lang="en-US" dirty="0"/>
              <a:t>AR &amp; AB irises, 8 entries. You may vote for up to 2.</a:t>
            </a:r>
          </a:p>
          <a:p>
            <a:pPr marL="0" indent="0">
              <a:spcBef>
                <a:spcPts val="0"/>
              </a:spcBef>
              <a:buNone/>
            </a:pPr>
            <a:r>
              <a:rPr lang="en-US" dirty="0"/>
              <a:t> </a:t>
            </a:r>
          </a:p>
          <a:p>
            <a:pPr marL="0" indent="0">
              <a:spcBef>
                <a:spcPts val="0"/>
              </a:spcBef>
              <a:buNone/>
            </a:pPr>
            <a:r>
              <a:rPr lang="en-US" dirty="0"/>
              <a:t>AB AWARD OF </a:t>
            </a:r>
            <a:r>
              <a:rPr lang="en-US" dirty="0" smtClean="0"/>
              <a:t>MERIT: Arilbred </a:t>
            </a:r>
            <a:r>
              <a:rPr lang="en-US" dirty="0"/>
              <a:t>irises with at least 25% but less than 50% aril content</a:t>
            </a:r>
          </a:p>
          <a:p>
            <a:pPr marL="0" indent="0">
              <a:spcBef>
                <a:spcPts val="0"/>
              </a:spcBef>
              <a:buNone/>
            </a:pPr>
            <a:r>
              <a:rPr lang="en-US" dirty="0"/>
              <a:t>AB irises, 4 entries. You may vote for up to 2</a:t>
            </a:r>
            <a:r>
              <a:rPr lang="en-US" dirty="0" smtClean="0"/>
              <a:t>. </a:t>
            </a:r>
          </a:p>
          <a:p>
            <a:pPr marL="0" indent="0">
              <a:spcBef>
                <a:spcPts val="0"/>
              </a:spcBef>
              <a:buNone/>
            </a:pPr>
            <a:endParaRPr lang="en-US" dirty="0"/>
          </a:p>
          <a:p>
            <a:pPr marL="0" indent="0">
              <a:spcBef>
                <a:spcPts val="0"/>
              </a:spcBef>
              <a:buNone/>
            </a:pPr>
            <a:r>
              <a:rPr lang="en-US" dirty="0" smtClean="0"/>
              <a:t>SPECIES AWARD OF MERIT: SPEC irises, 4 entries. You may vote for up to 2.   </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37</a:t>
            </a:fld>
            <a:endParaRPr lang="en-US" dirty="0"/>
          </a:p>
        </p:txBody>
      </p:sp>
    </p:spTree>
    <p:extLst>
      <p:ext uri="{BB962C8B-B14F-4D97-AF65-F5344CB8AC3E}">
        <p14:creationId xmlns:p14="http://schemas.microsoft.com/office/powerpoint/2010/main" val="40704410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2015 AIS Ballot </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a:t> </a:t>
            </a:r>
          </a:p>
          <a:p>
            <a:pPr marL="0" indent="0">
              <a:spcBef>
                <a:spcPts val="0"/>
              </a:spcBef>
              <a:buNone/>
            </a:pPr>
            <a:r>
              <a:rPr lang="en-US" dirty="0"/>
              <a:t>INTERSPECIES AWARD OF </a:t>
            </a:r>
            <a:r>
              <a:rPr lang="en-US" dirty="0" smtClean="0"/>
              <a:t>MERIT: SPEC-X </a:t>
            </a:r>
            <a:r>
              <a:rPr lang="en-US" dirty="0"/>
              <a:t>irises, 4 entries. You may vote for up to 2.   </a:t>
            </a:r>
          </a:p>
          <a:p>
            <a:pPr marL="0" indent="0">
              <a:spcBef>
                <a:spcPts val="0"/>
              </a:spcBef>
              <a:buNone/>
            </a:pPr>
            <a:r>
              <a:rPr lang="en-US" dirty="0"/>
              <a:t> </a:t>
            </a:r>
          </a:p>
          <a:p>
            <a:pPr marL="0" indent="0">
              <a:spcBef>
                <a:spcPts val="0"/>
              </a:spcBef>
              <a:buNone/>
            </a:pPr>
            <a:r>
              <a:rPr lang="en-US" dirty="0"/>
              <a:t>CA AWARD OF </a:t>
            </a:r>
            <a:r>
              <a:rPr lang="en-US" dirty="0" smtClean="0"/>
              <a:t>MERIT: CA </a:t>
            </a:r>
            <a:r>
              <a:rPr lang="en-US" dirty="0"/>
              <a:t>irises, 12 entries. You may vote for up to 2.   </a:t>
            </a:r>
          </a:p>
          <a:p>
            <a:pPr marL="0" indent="0">
              <a:spcBef>
                <a:spcPts val="0"/>
              </a:spcBef>
              <a:buNone/>
            </a:pPr>
            <a:r>
              <a:rPr lang="en-US" dirty="0"/>
              <a:t> </a:t>
            </a:r>
          </a:p>
          <a:p>
            <a:pPr marL="0" indent="0">
              <a:spcBef>
                <a:spcPts val="0"/>
              </a:spcBef>
              <a:buNone/>
            </a:pPr>
            <a:r>
              <a:rPr lang="en-US" dirty="0"/>
              <a:t>LA AWARD OF </a:t>
            </a:r>
            <a:r>
              <a:rPr lang="en-US" dirty="0" smtClean="0"/>
              <a:t>MERIT: LA </a:t>
            </a:r>
            <a:r>
              <a:rPr lang="en-US" dirty="0"/>
              <a:t>irises, 21 entries. You may vote for up to 3.   </a:t>
            </a:r>
          </a:p>
          <a:p>
            <a:pPr marL="0" indent="0">
              <a:spcBef>
                <a:spcPts val="0"/>
              </a:spcBef>
              <a:buNone/>
            </a:pPr>
            <a:r>
              <a:rPr lang="en-US" dirty="0"/>
              <a:t> </a:t>
            </a:r>
          </a:p>
          <a:p>
            <a:pPr marL="0" indent="0">
              <a:spcBef>
                <a:spcPts val="0"/>
              </a:spcBef>
              <a:buNone/>
            </a:pPr>
            <a:r>
              <a:rPr lang="en-US" dirty="0"/>
              <a:t>SIB AWARD OF </a:t>
            </a:r>
            <a:r>
              <a:rPr lang="en-US" dirty="0" smtClean="0"/>
              <a:t>MERIT: SIB </a:t>
            </a:r>
            <a:r>
              <a:rPr lang="en-US" dirty="0"/>
              <a:t>irises, 18 entries. You may vote for up to 2.   </a:t>
            </a:r>
          </a:p>
          <a:p>
            <a:pPr marL="0" indent="0">
              <a:spcBef>
                <a:spcPts val="0"/>
              </a:spcBef>
              <a:buNone/>
            </a:pPr>
            <a:r>
              <a:rPr lang="en-US" dirty="0"/>
              <a:t> </a:t>
            </a:r>
          </a:p>
          <a:p>
            <a:pPr marL="0" indent="0">
              <a:spcBef>
                <a:spcPts val="0"/>
              </a:spcBef>
              <a:buNone/>
            </a:pPr>
            <a:r>
              <a:rPr lang="en-US" dirty="0"/>
              <a:t>SPU AWARD OF </a:t>
            </a:r>
            <a:r>
              <a:rPr lang="en-US" dirty="0" smtClean="0"/>
              <a:t>MERIT: SPU </a:t>
            </a:r>
            <a:r>
              <a:rPr lang="en-US" dirty="0"/>
              <a:t>irises, 10 entries. You may vote for up to 2.   </a:t>
            </a:r>
          </a:p>
          <a:p>
            <a:pPr marL="0" indent="0">
              <a:spcBef>
                <a:spcPts val="0"/>
              </a:spcBef>
              <a:buNone/>
            </a:pPr>
            <a:r>
              <a:rPr lang="en-US" dirty="0"/>
              <a:t> </a:t>
            </a:r>
          </a:p>
          <a:p>
            <a:pPr marL="0" indent="0">
              <a:spcBef>
                <a:spcPts val="0"/>
              </a:spcBef>
              <a:buNone/>
            </a:pPr>
            <a:r>
              <a:rPr lang="en-US" dirty="0"/>
              <a:t>JI AWARD OF </a:t>
            </a:r>
            <a:r>
              <a:rPr lang="en-US" dirty="0" smtClean="0"/>
              <a:t>MERIT: JI </a:t>
            </a:r>
            <a:r>
              <a:rPr lang="en-US" dirty="0"/>
              <a:t>irises, 11 entries. You may vote for up to 2.  </a:t>
            </a:r>
            <a:endParaRPr lang="en-US" dirty="0" smtClean="0"/>
          </a:p>
          <a:p>
            <a:pPr marL="0" indent="0">
              <a:spcBef>
                <a:spcPts val="0"/>
              </a:spcBef>
              <a:buNone/>
            </a:pPr>
            <a:r>
              <a:rPr lang="en-US" dirty="0" smtClean="0"/>
              <a:t> </a:t>
            </a:r>
          </a:p>
          <a:p>
            <a:pPr marL="0" indent="0">
              <a:spcBef>
                <a:spcPts val="0"/>
              </a:spcBef>
              <a:buNone/>
            </a:pPr>
            <a:r>
              <a:rPr lang="en-US" dirty="0"/>
              <a:t>TB HONORABLE </a:t>
            </a:r>
            <a:r>
              <a:rPr lang="en-US" dirty="0" smtClean="0"/>
              <a:t>MENTION: TB </a:t>
            </a:r>
            <a:r>
              <a:rPr lang="en-US" dirty="0"/>
              <a:t>irises, 785 entries. You may vote for up to 79</a:t>
            </a:r>
            <a:r>
              <a:rPr lang="en-US" dirty="0" smtClean="0"/>
              <a:t>.</a:t>
            </a:r>
          </a:p>
          <a:p>
            <a:pPr marL="0" indent="0">
              <a:spcBef>
                <a:spcPts val="0"/>
              </a:spcBef>
              <a:buNone/>
            </a:pPr>
            <a:endParaRPr lang="en-US" dirty="0" smtClean="0"/>
          </a:p>
          <a:p>
            <a:pPr marL="0" indent="0">
              <a:spcBef>
                <a:spcPts val="0"/>
              </a:spcBef>
              <a:buNone/>
            </a:pPr>
            <a:r>
              <a:rPr lang="en-US" dirty="0" smtClean="0"/>
              <a:t>BB HONORABLE MENTION:  BB irises, 39 entries. You may vote for up to 4.</a:t>
            </a:r>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38</a:t>
            </a:fld>
            <a:endParaRPr lang="en-US" dirty="0"/>
          </a:p>
        </p:txBody>
      </p:sp>
    </p:spTree>
    <p:extLst>
      <p:ext uri="{BB962C8B-B14F-4D97-AF65-F5344CB8AC3E}">
        <p14:creationId xmlns:p14="http://schemas.microsoft.com/office/powerpoint/2010/main" val="37275468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smtClean="0"/>
              <a:t>2015 AIS Ballot</a:t>
            </a:r>
            <a:endParaRPr lang="en-US" dirty="0"/>
          </a:p>
        </p:txBody>
      </p:sp>
      <p:sp>
        <p:nvSpPr>
          <p:cNvPr id="3" name="Content Placeholder 2"/>
          <p:cNvSpPr>
            <a:spLocks noGrp="1"/>
          </p:cNvSpPr>
          <p:nvPr>
            <p:ph idx="1"/>
          </p:nvPr>
        </p:nvSpPr>
        <p:spPr/>
        <p:txBody>
          <a:bodyPr>
            <a:normAutofit fontScale="25000" lnSpcReduction="20000"/>
          </a:bodyPr>
          <a:lstStyle/>
          <a:p>
            <a:pPr marL="0" indent="0">
              <a:spcBef>
                <a:spcPts val="0"/>
              </a:spcBef>
              <a:buNone/>
            </a:pPr>
            <a:r>
              <a:rPr lang="en-US" dirty="0"/>
              <a:t> </a:t>
            </a:r>
          </a:p>
          <a:p>
            <a:pPr marL="0" indent="0">
              <a:spcBef>
                <a:spcPts val="0"/>
              </a:spcBef>
              <a:buNone/>
            </a:pPr>
            <a:r>
              <a:rPr lang="en-US" sz="7200" dirty="0"/>
              <a:t>IB HONORABLE </a:t>
            </a:r>
            <a:r>
              <a:rPr lang="en-US" sz="7200" dirty="0" smtClean="0"/>
              <a:t>MENTION: IB </a:t>
            </a:r>
            <a:r>
              <a:rPr lang="en-US" sz="7200" dirty="0"/>
              <a:t>irises, 43 entries. You may vote for up to 5.   </a:t>
            </a:r>
          </a:p>
          <a:p>
            <a:pPr marL="0" indent="0">
              <a:spcBef>
                <a:spcPts val="0"/>
              </a:spcBef>
              <a:buNone/>
            </a:pPr>
            <a:r>
              <a:rPr lang="en-US" sz="7200" dirty="0"/>
              <a:t> </a:t>
            </a:r>
          </a:p>
          <a:p>
            <a:pPr marL="0" indent="0">
              <a:spcBef>
                <a:spcPts val="0"/>
              </a:spcBef>
              <a:buNone/>
            </a:pPr>
            <a:r>
              <a:rPr lang="en-US" sz="7200" dirty="0"/>
              <a:t>MTB HONORABLE </a:t>
            </a:r>
            <a:r>
              <a:rPr lang="en-US" sz="7200" dirty="0" smtClean="0"/>
              <a:t>MENTION: MTB </a:t>
            </a:r>
            <a:r>
              <a:rPr lang="en-US" sz="7200" dirty="0"/>
              <a:t>irises, 24 entries. You may vote for up to 3.   </a:t>
            </a:r>
          </a:p>
          <a:p>
            <a:pPr marL="0" indent="0">
              <a:spcBef>
                <a:spcPts val="0"/>
              </a:spcBef>
              <a:buNone/>
            </a:pPr>
            <a:r>
              <a:rPr lang="en-US" sz="7200" dirty="0"/>
              <a:t> </a:t>
            </a:r>
          </a:p>
          <a:p>
            <a:pPr marL="0" indent="0">
              <a:spcBef>
                <a:spcPts val="0"/>
              </a:spcBef>
              <a:buNone/>
            </a:pPr>
            <a:r>
              <a:rPr lang="en-US" sz="7200" dirty="0"/>
              <a:t>SDB HONORABLE </a:t>
            </a:r>
            <a:r>
              <a:rPr lang="en-US" sz="7200" dirty="0" smtClean="0"/>
              <a:t>MENTION: SDB </a:t>
            </a:r>
            <a:r>
              <a:rPr lang="en-US" sz="7200" dirty="0"/>
              <a:t>irises, 173 entries. You may vote for up to 18.   </a:t>
            </a:r>
          </a:p>
          <a:p>
            <a:pPr marL="0" indent="0">
              <a:spcBef>
                <a:spcPts val="0"/>
              </a:spcBef>
              <a:buNone/>
            </a:pPr>
            <a:r>
              <a:rPr lang="en-US" sz="7200" dirty="0"/>
              <a:t> </a:t>
            </a:r>
          </a:p>
          <a:p>
            <a:pPr marL="0" indent="0">
              <a:spcBef>
                <a:spcPts val="0"/>
              </a:spcBef>
              <a:buNone/>
            </a:pPr>
            <a:r>
              <a:rPr lang="en-US" sz="7200" dirty="0"/>
              <a:t>MDB HONORABLE </a:t>
            </a:r>
            <a:r>
              <a:rPr lang="en-US" sz="7200" dirty="0" smtClean="0"/>
              <a:t>MENTION: MDB </a:t>
            </a:r>
            <a:r>
              <a:rPr lang="en-US" sz="7200" dirty="0"/>
              <a:t>irises, 19 entries. You may vote for up to 2.   </a:t>
            </a:r>
          </a:p>
          <a:p>
            <a:pPr marL="0" indent="0">
              <a:spcBef>
                <a:spcPts val="0"/>
              </a:spcBef>
              <a:buNone/>
            </a:pPr>
            <a:r>
              <a:rPr lang="en-US" sz="7200" dirty="0"/>
              <a:t> </a:t>
            </a:r>
          </a:p>
          <a:p>
            <a:pPr marL="0" indent="0">
              <a:spcBef>
                <a:spcPts val="0"/>
              </a:spcBef>
              <a:buNone/>
            </a:pPr>
            <a:r>
              <a:rPr lang="en-US" sz="7200" dirty="0"/>
              <a:t>AR &amp; AB HONORABLE </a:t>
            </a:r>
            <a:r>
              <a:rPr lang="en-US" sz="7200" dirty="0" smtClean="0"/>
              <a:t>MENTION: Pure </a:t>
            </a:r>
            <a:r>
              <a:rPr lang="en-US" sz="7200" dirty="0"/>
              <a:t>aril and </a:t>
            </a:r>
            <a:r>
              <a:rPr lang="en-US" sz="7200" dirty="0" err="1"/>
              <a:t>arilbred</a:t>
            </a:r>
            <a:r>
              <a:rPr lang="en-US" sz="7200" dirty="0"/>
              <a:t> irises with at least 50% aril content</a:t>
            </a:r>
          </a:p>
          <a:p>
            <a:pPr marL="0" indent="0">
              <a:spcBef>
                <a:spcPts val="0"/>
              </a:spcBef>
              <a:buNone/>
            </a:pPr>
            <a:r>
              <a:rPr lang="en-US" sz="7200" dirty="0"/>
              <a:t>AR &amp; AB irises, 8 entries. You may vote for up to 2.</a:t>
            </a:r>
          </a:p>
          <a:p>
            <a:pPr marL="0" indent="0">
              <a:spcBef>
                <a:spcPts val="0"/>
              </a:spcBef>
              <a:buNone/>
            </a:pPr>
            <a:r>
              <a:rPr lang="en-US" sz="7200" dirty="0"/>
              <a:t> </a:t>
            </a:r>
          </a:p>
          <a:p>
            <a:pPr marL="0" indent="0">
              <a:spcBef>
                <a:spcPts val="0"/>
              </a:spcBef>
              <a:buNone/>
            </a:pPr>
            <a:r>
              <a:rPr lang="en-US" sz="7200" dirty="0"/>
              <a:t>AB HONORABLE </a:t>
            </a:r>
            <a:r>
              <a:rPr lang="en-US" sz="7200" dirty="0" smtClean="0"/>
              <a:t>MENTION: Arilbred </a:t>
            </a:r>
            <a:r>
              <a:rPr lang="en-US" sz="7200" dirty="0"/>
              <a:t>irises with at least 25% but less than 50% aril content</a:t>
            </a:r>
          </a:p>
          <a:p>
            <a:pPr marL="0" indent="0">
              <a:spcBef>
                <a:spcPts val="0"/>
              </a:spcBef>
              <a:buNone/>
            </a:pPr>
            <a:r>
              <a:rPr lang="en-US" sz="7200" dirty="0"/>
              <a:t>AB irises, 2 entries. You may vote for 1.</a:t>
            </a:r>
          </a:p>
          <a:p>
            <a:pPr marL="0" indent="0">
              <a:spcBef>
                <a:spcPts val="0"/>
              </a:spcBef>
              <a:buNone/>
            </a:pPr>
            <a:endParaRPr lang="en-US" sz="7200" dirty="0" smtClean="0"/>
          </a:p>
          <a:p>
            <a:pPr marL="0" indent="0">
              <a:spcBef>
                <a:spcPts val="0"/>
              </a:spcBef>
              <a:buNone/>
            </a:pPr>
            <a:r>
              <a:rPr lang="en-US" sz="7200" dirty="0" smtClean="0"/>
              <a:t>SPECIES </a:t>
            </a:r>
            <a:r>
              <a:rPr lang="en-US" sz="7200" dirty="0"/>
              <a:t>HONORABLE </a:t>
            </a:r>
            <a:r>
              <a:rPr lang="en-US" sz="7200" dirty="0" smtClean="0"/>
              <a:t>MENTION: SPEC </a:t>
            </a:r>
            <a:r>
              <a:rPr lang="en-US" sz="7200" dirty="0"/>
              <a:t>irises, 12 entries. You may vote for up to 2.   </a:t>
            </a:r>
          </a:p>
          <a:p>
            <a:pPr marL="0" indent="0">
              <a:spcBef>
                <a:spcPts val="0"/>
              </a:spcBef>
              <a:buNone/>
            </a:pPr>
            <a:endParaRPr lang="en-US" sz="7200" dirty="0" smtClean="0"/>
          </a:p>
          <a:p>
            <a:pPr marL="0" indent="0">
              <a:spcBef>
                <a:spcPts val="0"/>
              </a:spcBef>
              <a:buNone/>
            </a:pPr>
            <a:r>
              <a:rPr lang="en-US" sz="7200" dirty="0" smtClean="0"/>
              <a:t>INTERSPECIES </a:t>
            </a:r>
            <a:r>
              <a:rPr lang="en-US" sz="7200" dirty="0"/>
              <a:t>HONORABLE </a:t>
            </a:r>
            <a:r>
              <a:rPr lang="en-US" sz="7200" dirty="0" smtClean="0"/>
              <a:t>MENTION: SPEC-X </a:t>
            </a:r>
            <a:r>
              <a:rPr lang="en-US" sz="7200" dirty="0"/>
              <a:t>irises, 26 entries. You may vote for up to 3.   </a:t>
            </a:r>
          </a:p>
        </p:txBody>
      </p:sp>
      <p:sp>
        <p:nvSpPr>
          <p:cNvPr id="4" name="Slide Number Placeholder 3"/>
          <p:cNvSpPr>
            <a:spLocks noGrp="1"/>
          </p:cNvSpPr>
          <p:nvPr>
            <p:ph type="sldNum" sz="quarter" idx="12"/>
          </p:nvPr>
        </p:nvSpPr>
        <p:spPr/>
        <p:txBody>
          <a:bodyPr/>
          <a:lstStyle/>
          <a:p>
            <a:fld id="{4F18EBFA-DC17-4203-9685-8ECDA8A965B5}" type="slidenum">
              <a:rPr lang="en-US" smtClean="0"/>
              <a:t>39</a:t>
            </a:fld>
            <a:endParaRPr lang="en-US" dirty="0"/>
          </a:p>
        </p:txBody>
      </p:sp>
    </p:spTree>
    <p:extLst>
      <p:ext uri="{BB962C8B-B14F-4D97-AF65-F5344CB8AC3E}">
        <p14:creationId xmlns:p14="http://schemas.microsoft.com/office/powerpoint/2010/main" val="3847084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Judging Iris</a:t>
            </a:r>
            <a:endParaRPr lang="en-US" dirty="0"/>
          </a:p>
        </p:txBody>
      </p:sp>
      <p:sp>
        <p:nvSpPr>
          <p:cNvPr id="3" name="Content Placeholder 2"/>
          <p:cNvSpPr>
            <a:spLocks noGrp="1"/>
          </p:cNvSpPr>
          <p:nvPr>
            <p:ph idx="1"/>
          </p:nvPr>
        </p:nvSpPr>
        <p:spPr/>
        <p:txBody>
          <a:bodyPr>
            <a:normAutofit/>
          </a:bodyPr>
          <a:lstStyle/>
          <a:p>
            <a:pPr algn="ctr"/>
            <a:r>
              <a:rPr lang="en-US" sz="2400" dirty="0"/>
              <a:t>If you want to Judge </a:t>
            </a:r>
            <a:r>
              <a:rPr lang="en-US" sz="2400" dirty="0" smtClean="0"/>
              <a:t>them</a:t>
            </a:r>
          </a:p>
          <a:p>
            <a:pPr lvl="1" algn="ctr"/>
            <a:r>
              <a:rPr lang="en-US" sz="2400" dirty="0" smtClean="0"/>
              <a:t>Then </a:t>
            </a:r>
            <a:r>
              <a:rPr lang="en-US" sz="2400" dirty="0"/>
              <a:t>you must Show Them</a:t>
            </a:r>
          </a:p>
          <a:p>
            <a:pPr algn="ctr"/>
            <a:r>
              <a:rPr lang="en-US" sz="2400" dirty="0"/>
              <a:t>If you want to Show </a:t>
            </a:r>
            <a:r>
              <a:rPr lang="en-US" sz="2400" dirty="0" smtClean="0"/>
              <a:t>them</a:t>
            </a:r>
          </a:p>
          <a:p>
            <a:pPr lvl="1" algn="ctr"/>
            <a:r>
              <a:rPr lang="en-US" sz="2400" dirty="0" smtClean="0"/>
              <a:t>Then </a:t>
            </a:r>
            <a:r>
              <a:rPr lang="en-US" sz="2400" dirty="0"/>
              <a:t>you must </a:t>
            </a:r>
            <a:r>
              <a:rPr lang="en-US" sz="2400" dirty="0" smtClean="0"/>
              <a:t>Grow </a:t>
            </a:r>
            <a:r>
              <a:rPr lang="en-US" sz="2400" dirty="0"/>
              <a:t>them</a:t>
            </a:r>
          </a:p>
          <a:p>
            <a:pPr algn="ctr"/>
            <a:r>
              <a:rPr lang="en-US" sz="2400" dirty="0"/>
              <a:t>If you want to </a:t>
            </a:r>
            <a:r>
              <a:rPr lang="en-US" sz="2400" dirty="0" smtClean="0"/>
              <a:t>Grow </a:t>
            </a:r>
            <a:r>
              <a:rPr lang="en-US" sz="2400" dirty="0" smtClean="0"/>
              <a:t>them</a:t>
            </a:r>
          </a:p>
          <a:p>
            <a:pPr lvl="1" algn="ctr"/>
            <a:r>
              <a:rPr lang="en-US" sz="2400" dirty="0" smtClean="0"/>
              <a:t>then </a:t>
            </a:r>
            <a:r>
              <a:rPr lang="en-US" sz="2400" dirty="0"/>
              <a:t>you must </a:t>
            </a:r>
            <a:r>
              <a:rPr lang="en-US" sz="2400" dirty="0" smtClean="0"/>
              <a:t>Know </a:t>
            </a:r>
            <a:r>
              <a:rPr lang="en-US" sz="2400" dirty="0" smtClean="0"/>
              <a:t>them</a:t>
            </a:r>
          </a:p>
          <a:p>
            <a:pPr algn="ctr"/>
            <a:r>
              <a:rPr lang="en-US" sz="2400" dirty="0" smtClean="0"/>
              <a:t>If you want to be the </a:t>
            </a:r>
            <a:r>
              <a:rPr lang="en-US" sz="2400" dirty="0" smtClean="0"/>
              <a:t>Best </a:t>
            </a:r>
            <a:r>
              <a:rPr lang="en-US" sz="2400" dirty="0" smtClean="0"/>
              <a:t>Judge</a:t>
            </a:r>
          </a:p>
          <a:p>
            <a:pPr lvl="1" algn="ctr"/>
            <a:r>
              <a:rPr lang="en-US" sz="2400" dirty="0" smtClean="0"/>
              <a:t>Then you must </a:t>
            </a:r>
            <a:r>
              <a:rPr lang="en-US" sz="2400" dirty="0" smtClean="0"/>
              <a:t>Know</a:t>
            </a:r>
            <a:r>
              <a:rPr lang="en-US" sz="2400" dirty="0" smtClean="0"/>
              <a:t>:</a:t>
            </a:r>
          </a:p>
          <a:p>
            <a:pPr marL="457200" lvl="1" indent="0" algn="ctr">
              <a:buNone/>
            </a:pPr>
            <a:r>
              <a:rPr lang="en-US" sz="2400" dirty="0" smtClean="0"/>
              <a:t>the Iris, </a:t>
            </a:r>
            <a:r>
              <a:rPr lang="en-US" sz="2400" dirty="0" smtClean="0"/>
              <a:t>Judging Requirements</a:t>
            </a:r>
            <a:r>
              <a:rPr lang="en-US" sz="2400" dirty="0" smtClean="0"/>
              <a:t>, and </a:t>
            </a:r>
            <a:r>
              <a:rPr lang="en-US" sz="2400" dirty="0" smtClean="0"/>
              <a:t>Judging Techniques</a:t>
            </a:r>
            <a:endParaRPr lang="en-US" sz="2400" dirty="0"/>
          </a:p>
        </p:txBody>
      </p:sp>
      <p:sp>
        <p:nvSpPr>
          <p:cNvPr id="4" name="Slide Number Placeholder 3"/>
          <p:cNvSpPr>
            <a:spLocks noGrp="1"/>
          </p:cNvSpPr>
          <p:nvPr>
            <p:ph type="sldNum" sz="quarter" idx="12"/>
          </p:nvPr>
        </p:nvSpPr>
        <p:spPr/>
        <p:txBody>
          <a:bodyPr/>
          <a:lstStyle/>
          <a:p>
            <a:fld id="{4F18EBFA-DC17-4203-9685-8ECDA8A965B5}" type="slidenum">
              <a:rPr lang="en-US" smtClean="0"/>
              <a:t>4</a:t>
            </a:fld>
            <a:endParaRPr lang="en-US" dirty="0"/>
          </a:p>
        </p:txBody>
      </p:sp>
    </p:spTree>
    <p:extLst>
      <p:ext uri="{BB962C8B-B14F-4D97-AF65-F5344CB8AC3E}">
        <p14:creationId xmlns:p14="http://schemas.microsoft.com/office/powerpoint/2010/main" val="3663979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2015 AIS Ballot </a:t>
            </a:r>
            <a:endParaRPr lang="en-US" dirty="0"/>
          </a:p>
        </p:txBody>
      </p:sp>
      <p:sp>
        <p:nvSpPr>
          <p:cNvPr id="3" name="Content Placeholder 2"/>
          <p:cNvSpPr>
            <a:spLocks noGrp="1"/>
          </p:cNvSpPr>
          <p:nvPr>
            <p:ph idx="1"/>
          </p:nvPr>
        </p:nvSpPr>
        <p:spPr/>
        <p:txBody>
          <a:bodyPr>
            <a:normAutofit fontScale="32500" lnSpcReduction="20000"/>
          </a:bodyPr>
          <a:lstStyle/>
          <a:p>
            <a:pPr marL="0" indent="0">
              <a:spcBef>
                <a:spcPts val="0"/>
              </a:spcBef>
              <a:buNone/>
            </a:pPr>
            <a:r>
              <a:rPr lang="en-US" dirty="0"/>
              <a:t> </a:t>
            </a:r>
            <a:r>
              <a:rPr lang="en-US" sz="5500" dirty="0"/>
              <a:t>CA HONORABLE </a:t>
            </a:r>
            <a:r>
              <a:rPr lang="en-US" sz="5500" dirty="0" smtClean="0"/>
              <a:t>MENTION: CA </a:t>
            </a:r>
            <a:r>
              <a:rPr lang="en-US" sz="5500" dirty="0"/>
              <a:t>irises, 31 entries. You may vote for up to 4.   </a:t>
            </a:r>
          </a:p>
          <a:p>
            <a:pPr marL="0" indent="0">
              <a:spcBef>
                <a:spcPts val="0"/>
              </a:spcBef>
              <a:buNone/>
            </a:pPr>
            <a:r>
              <a:rPr lang="en-US" sz="5500" dirty="0"/>
              <a:t> </a:t>
            </a:r>
          </a:p>
          <a:p>
            <a:pPr marL="0" indent="0">
              <a:spcBef>
                <a:spcPts val="0"/>
              </a:spcBef>
              <a:buNone/>
            </a:pPr>
            <a:r>
              <a:rPr lang="en-US" sz="5500" dirty="0"/>
              <a:t>LA Honorable </a:t>
            </a:r>
            <a:r>
              <a:rPr lang="en-US" sz="5500" dirty="0" smtClean="0"/>
              <a:t>Mention: LA </a:t>
            </a:r>
            <a:r>
              <a:rPr lang="en-US" sz="5500" dirty="0"/>
              <a:t>irises, 54 entries. You may vote for up to 6.   </a:t>
            </a:r>
          </a:p>
          <a:p>
            <a:pPr marL="0" indent="0">
              <a:spcBef>
                <a:spcPts val="0"/>
              </a:spcBef>
              <a:buNone/>
            </a:pPr>
            <a:r>
              <a:rPr lang="en-US" sz="5500" dirty="0"/>
              <a:t> </a:t>
            </a:r>
          </a:p>
          <a:p>
            <a:pPr marL="0" indent="0">
              <a:spcBef>
                <a:spcPts val="0"/>
              </a:spcBef>
              <a:buNone/>
            </a:pPr>
            <a:r>
              <a:rPr lang="en-US" sz="5500" dirty="0"/>
              <a:t>SIB HONORABLE </a:t>
            </a:r>
            <a:r>
              <a:rPr lang="en-US" sz="5500" dirty="0" smtClean="0"/>
              <a:t>MENTION: SIB </a:t>
            </a:r>
            <a:r>
              <a:rPr lang="en-US" sz="5500" dirty="0"/>
              <a:t>irises, 49 entries. You may vote for up to 5.   </a:t>
            </a:r>
          </a:p>
          <a:p>
            <a:pPr marL="0" indent="0">
              <a:spcBef>
                <a:spcPts val="0"/>
              </a:spcBef>
              <a:buNone/>
            </a:pPr>
            <a:r>
              <a:rPr lang="en-US" sz="5500" dirty="0"/>
              <a:t> </a:t>
            </a:r>
          </a:p>
          <a:p>
            <a:pPr marL="0" indent="0">
              <a:spcBef>
                <a:spcPts val="0"/>
              </a:spcBef>
              <a:buNone/>
            </a:pPr>
            <a:r>
              <a:rPr lang="en-US" sz="5500" dirty="0"/>
              <a:t>SPU HONORABLE </a:t>
            </a:r>
            <a:r>
              <a:rPr lang="en-US" sz="5500" dirty="0" smtClean="0"/>
              <a:t>MENTION: SPU </a:t>
            </a:r>
            <a:r>
              <a:rPr lang="en-US" sz="5500" dirty="0"/>
              <a:t>irises, 30 entries. You may vote for up to 3.   </a:t>
            </a:r>
          </a:p>
          <a:p>
            <a:pPr marL="0" indent="0">
              <a:spcBef>
                <a:spcPts val="0"/>
              </a:spcBef>
              <a:buNone/>
            </a:pPr>
            <a:r>
              <a:rPr lang="en-US" sz="5500" dirty="0"/>
              <a:t> </a:t>
            </a:r>
          </a:p>
          <a:p>
            <a:pPr marL="0" indent="0">
              <a:spcBef>
                <a:spcPts val="0"/>
              </a:spcBef>
              <a:buNone/>
            </a:pPr>
            <a:r>
              <a:rPr lang="en-US" sz="5500" dirty="0"/>
              <a:t>JI HONORABLE </a:t>
            </a:r>
            <a:r>
              <a:rPr lang="en-US" sz="5500" dirty="0" smtClean="0"/>
              <a:t>MENTION: JI </a:t>
            </a:r>
            <a:r>
              <a:rPr lang="en-US" sz="5500" dirty="0"/>
              <a:t>irises, 29 entries. You may vote for up to 3.   </a:t>
            </a:r>
          </a:p>
          <a:p>
            <a:pPr marL="0" indent="0">
              <a:spcBef>
                <a:spcPts val="0"/>
              </a:spcBef>
              <a:buNone/>
            </a:pPr>
            <a:endParaRPr lang="en-US" sz="5500" dirty="0" smtClean="0"/>
          </a:p>
          <a:p>
            <a:pPr marL="0" indent="0">
              <a:spcBef>
                <a:spcPts val="0"/>
              </a:spcBef>
              <a:buNone/>
            </a:pPr>
            <a:r>
              <a:rPr lang="en-US" sz="5500" dirty="0" smtClean="0"/>
              <a:t>HC </a:t>
            </a:r>
            <a:r>
              <a:rPr lang="en-US" sz="5500" dirty="0"/>
              <a:t>-- High Commendation</a:t>
            </a:r>
          </a:p>
          <a:p>
            <a:pPr marL="0" indent="0">
              <a:buNone/>
            </a:pPr>
            <a:r>
              <a:rPr lang="en-US" sz="3700" dirty="0"/>
              <a:t>The HC Award is restricted to non-introduced irises only. An iris may be registered and named, but it must </a:t>
            </a:r>
            <a:r>
              <a:rPr lang="en-US" sz="3700" dirty="0" smtClean="0"/>
              <a:t>not have </a:t>
            </a:r>
            <a:r>
              <a:rPr lang="en-US" sz="3700" dirty="0"/>
              <a:t>been introduced into commerce. You are permitted to vote an HC for as many as eight (8) Tall </a:t>
            </a:r>
            <a:r>
              <a:rPr lang="en-US" sz="3700" dirty="0" smtClean="0"/>
              <a:t>Bearded iris</a:t>
            </a:r>
            <a:r>
              <a:rPr lang="en-US" sz="3700" dirty="0"/>
              <a:t>. All other classes are limited to three (3) votes in each class. You must provide all of the </a:t>
            </a:r>
            <a:r>
              <a:rPr lang="en-US" sz="3700" dirty="0" smtClean="0"/>
              <a:t>following information</a:t>
            </a:r>
            <a:r>
              <a:rPr lang="en-US" sz="3700" dirty="0"/>
              <a:t>: name or seedling number exactly as designated by the hybridizer; the hybridizer’s full name; </a:t>
            </a:r>
            <a:r>
              <a:rPr lang="en-US" sz="3700" dirty="0" smtClean="0"/>
              <a:t>and the </a:t>
            </a:r>
            <a:r>
              <a:rPr lang="en-US" sz="3700" dirty="0"/>
              <a:t>AIS Region of the hybridizer. PLEASE PRINT all of this information. Illegible or incomplete entries </a:t>
            </a:r>
            <a:r>
              <a:rPr lang="en-US" sz="3700" dirty="0" smtClean="0"/>
              <a:t>cannot be </a:t>
            </a:r>
            <a:r>
              <a:rPr lang="en-US" sz="3700" dirty="0"/>
              <a:t>counted.</a:t>
            </a:r>
          </a:p>
          <a:p>
            <a:pPr marL="0" indent="0">
              <a:buNone/>
            </a:pPr>
            <a:r>
              <a:rPr lang="en-US" dirty="0"/>
              <a:t>TB-1</a:t>
            </a:r>
          </a:p>
          <a:p>
            <a:pPr marL="0" indent="0">
              <a:buNone/>
            </a:pPr>
            <a:r>
              <a:rPr lang="en-US" dirty="0"/>
              <a:t>Reg._____ </a:t>
            </a:r>
            <a:r>
              <a:rPr lang="en-US" dirty="0" err="1"/>
              <a:t>Hyb</a:t>
            </a:r>
            <a:r>
              <a:rPr lang="en-US" dirty="0"/>
              <a:t>. ____________________________</a:t>
            </a:r>
          </a:p>
          <a:p>
            <a:pPr marL="0" indent="0">
              <a:buNone/>
            </a:pPr>
            <a:r>
              <a:rPr lang="en-US" dirty="0"/>
              <a:t>Seedling </a:t>
            </a:r>
            <a:r>
              <a:rPr lang="en-US" dirty="0" smtClean="0"/>
              <a:t>__________________________________</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40</a:t>
            </a:fld>
            <a:endParaRPr lang="en-US" dirty="0"/>
          </a:p>
        </p:txBody>
      </p:sp>
    </p:spTree>
    <p:extLst>
      <p:ext uri="{BB962C8B-B14F-4D97-AF65-F5344CB8AC3E}">
        <p14:creationId xmlns:p14="http://schemas.microsoft.com/office/powerpoint/2010/main" val="7557881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Did you vote and return on time your AIS Ballot? </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Now </a:t>
            </a:r>
            <a:r>
              <a:rPr lang="en-US" dirty="0"/>
              <a:t>lets </a:t>
            </a:r>
            <a:r>
              <a:rPr lang="en-US" dirty="0" smtClean="0"/>
              <a:t>discuss how </a:t>
            </a:r>
            <a:r>
              <a:rPr lang="en-US" dirty="0"/>
              <a:t>we can view those many iris for </a:t>
            </a:r>
            <a:r>
              <a:rPr lang="en-US" dirty="0" smtClean="0"/>
              <a:t>the AIS ballot</a:t>
            </a:r>
            <a:endParaRPr lang="en-US" dirty="0"/>
          </a:p>
          <a:p>
            <a:endParaRPr lang="en-US" dirty="0" smtClean="0"/>
          </a:p>
          <a:p>
            <a:r>
              <a:rPr lang="en-US" dirty="0" smtClean="0"/>
              <a:t>What is your biggest challenge in voting the ballot?</a:t>
            </a:r>
          </a:p>
          <a:p>
            <a:r>
              <a:rPr lang="en-US" dirty="0" smtClean="0"/>
              <a:t>How do you ensure growing a representative sampling of the iris on the ballot or do you?</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41</a:t>
            </a:fld>
            <a:endParaRPr lang="en-US" dirty="0"/>
          </a:p>
        </p:txBody>
      </p:sp>
    </p:spTree>
    <p:extLst>
      <p:ext uri="{BB962C8B-B14F-4D97-AF65-F5344CB8AC3E}">
        <p14:creationId xmlns:p14="http://schemas.microsoft.com/office/powerpoint/2010/main" val="25698072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Did </a:t>
            </a:r>
            <a:r>
              <a:rPr lang="en-US" dirty="0"/>
              <a:t>you attend the 2014 AIS Convention in Dallas, Texas? </a:t>
            </a:r>
          </a:p>
        </p:txBody>
      </p:sp>
      <p:sp>
        <p:nvSpPr>
          <p:cNvPr id="3" name="Content Placeholder 2"/>
          <p:cNvSpPr>
            <a:spLocks noGrp="1"/>
          </p:cNvSpPr>
          <p:nvPr>
            <p:ph idx="1"/>
          </p:nvPr>
        </p:nvSpPr>
        <p:spPr/>
        <p:txBody>
          <a:bodyPr>
            <a:normAutofit/>
          </a:bodyPr>
          <a:lstStyle/>
          <a:p>
            <a:pPr marL="0" indent="0" algn="ctr">
              <a:buNone/>
            </a:pPr>
            <a:r>
              <a:rPr lang="en-US" dirty="0" smtClean="0"/>
              <a:t>Discussion</a:t>
            </a:r>
          </a:p>
          <a:p>
            <a:r>
              <a:rPr lang="en-US" dirty="0" smtClean="0"/>
              <a:t>Did you attend the convention or any of the past five years?  </a:t>
            </a:r>
            <a:r>
              <a:rPr lang="en-US" dirty="0" smtClean="0"/>
              <a:t>WHY or why not?</a:t>
            </a:r>
            <a:endParaRPr lang="en-US" dirty="0" smtClean="0"/>
          </a:p>
          <a:p>
            <a:r>
              <a:rPr lang="en-US" dirty="0" smtClean="0"/>
              <a:t>What did you get out of attending the convention?</a:t>
            </a:r>
          </a:p>
          <a:p>
            <a:r>
              <a:rPr lang="en-US" dirty="0" smtClean="0"/>
              <a:t>Why would you recommend it to fellow iris lovers?</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42</a:t>
            </a:fld>
            <a:endParaRPr lang="en-US" dirty="0"/>
          </a:p>
        </p:txBody>
      </p:sp>
    </p:spTree>
    <p:extLst>
      <p:ext uri="{BB962C8B-B14F-4D97-AF65-F5344CB8AC3E}">
        <p14:creationId xmlns:p14="http://schemas.microsoft.com/office/powerpoint/2010/main" val="7151323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Did </a:t>
            </a:r>
            <a:r>
              <a:rPr lang="en-US" dirty="0"/>
              <a:t>you attend the 2014 AIS Convention in Dallas, Texas? </a:t>
            </a:r>
          </a:p>
        </p:txBody>
      </p:sp>
      <p:sp>
        <p:nvSpPr>
          <p:cNvPr id="3" name="Content Placeholder 2"/>
          <p:cNvSpPr>
            <a:spLocks noGrp="1"/>
          </p:cNvSpPr>
          <p:nvPr>
            <p:ph idx="1"/>
          </p:nvPr>
        </p:nvSpPr>
        <p:spPr/>
        <p:txBody>
          <a:bodyPr>
            <a:normAutofit fontScale="77500" lnSpcReduction="20000"/>
          </a:bodyPr>
          <a:lstStyle/>
          <a:p>
            <a:pPr marL="0" indent="0" algn="ctr">
              <a:buNone/>
            </a:pPr>
            <a:r>
              <a:rPr lang="en-US" dirty="0" smtClean="0"/>
              <a:t>Discussion</a:t>
            </a:r>
          </a:p>
          <a:p>
            <a:r>
              <a:rPr lang="en-US" dirty="0" smtClean="0"/>
              <a:t>Learn what is going on in the rest of the AIS</a:t>
            </a:r>
          </a:p>
          <a:p>
            <a:r>
              <a:rPr lang="en-US" dirty="0" smtClean="0"/>
              <a:t>Attend Training sessions</a:t>
            </a:r>
          </a:p>
          <a:p>
            <a:r>
              <a:rPr lang="en-US" dirty="0" smtClean="0"/>
              <a:t>Listen to guest speaker and learn something new</a:t>
            </a:r>
          </a:p>
          <a:p>
            <a:r>
              <a:rPr lang="en-US" dirty="0" smtClean="0"/>
              <a:t>Exchange of Iris information</a:t>
            </a:r>
          </a:p>
          <a:p>
            <a:r>
              <a:rPr lang="en-US" dirty="0" smtClean="0"/>
              <a:t>Social time at banquets and board meetings</a:t>
            </a:r>
          </a:p>
          <a:p>
            <a:pPr lvl="1"/>
            <a:r>
              <a:rPr lang="en-US" dirty="0" smtClean="0"/>
              <a:t>Board meetings are usually open to any member</a:t>
            </a:r>
          </a:p>
          <a:p>
            <a:r>
              <a:rPr lang="en-US" dirty="0" smtClean="0"/>
              <a:t>Meet and talk with hybridizers</a:t>
            </a:r>
          </a:p>
          <a:p>
            <a:r>
              <a:rPr lang="en-US" dirty="0" smtClean="0"/>
              <a:t>Observe Flower Show</a:t>
            </a:r>
          </a:p>
          <a:p>
            <a:r>
              <a:rPr lang="en-US" dirty="0" smtClean="0"/>
              <a:t>Garden Tours</a:t>
            </a:r>
          </a:p>
          <a:p>
            <a:pPr lvl="1"/>
            <a:r>
              <a:rPr lang="en-US" dirty="0" smtClean="0"/>
              <a:t>Listen to others comments about the varieties</a:t>
            </a:r>
          </a:p>
          <a:p>
            <a:pPr lvl="1"/>
            <a:r>
              <a:rPr lang="en-US" dirty="0" smtClean="0"/>
              <a:t>See new seedlings  and latest introductions</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43</a:t>
            </a:fld>
            <a:endParaRPr lang="en-US" dirty="0"/>
          </a:p>
        </p:txBody>
      </p:sp>
    </p:spTree>
    <p:extLst>
      <p:ext uri="{BB962C8B-B14F-4D97-AF65-F5344CB8AC3E}">
        <p14:creationId xmlns:p14="http://schemas.microsoft.com/office/powerpoint/2010/main" val="3555312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2011 AIS Convention</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9E5A0CD2-287C-4E78-B2D8-6255B2EB1816}" type="slidenum">
              <a:rPr lang="en-US" smtClean="0"/>
              <a:t>44</a:t>
            </a:fld>
            <a:endParaRPr lang="en-US" dirty="0"/>
          </a:p>
        </p:txBody>
      </p:sp>
    </p:spTree>
    <p:extLst>
      <p:ext uri="{BB962C8B-B14F-4D97-AF65-F5344CB8AC3E}">
        <p14:creationId xmlns:p14="http://schemas.microsoft.com/office/powerpoint/2010/main" val="19332973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Convention Tours</a:t>
            </a:r>
            <a:endParaRPr lang="en-US" dirty="0"/>
          </a:p>
        </p:txBody>
      </p:sp>
      <p:sp>
        <p:nvSpPr>
          <p:cNvPr id="13" name="Text Placeholder 12"/>
          <p:cNvSpPr>
            <a:spLocks noGrp="1"/>
          </p:cNvSpPr>
          <p:nvPr>
            <p:ph type="body" idx="1"/>
          </p:nvPr>
        </p:nvSpPr>
        <p:spPr/>
        <p:txBody>
          <a:bodyPr/>
          <a:lstStyle/>
          <a:p>
            <a:pPr algn="ctr"/>
            <a:r>
              <a:rPr lang="en-US" dirty="0" smtClean="0"/>
              <a:t>2013</a:t>
            </a:r>
            <a:endParaRPr lang="en-US" dirty="0"/>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59379" y="2637602"/>
            <a:ext cx="4035829" cy="3025833"/>
          </a:xfrm>
        </p:spPr>
      </p:pic>
      <p:sp>
        <p:nvSpPr>
          <p:cNvPr id="14" name="Text Placeholder 13"/>
          <p:cNvSpPr>
            <a:spLocks noGrp="1"/>
          </p:cNvSpPr>
          <p:nvPr>
            <p:ph type="body" sz="quarter" idx="3"/>
          </p:nvPr>
        </p:nvSpPr>
        <p:spPr/>
        <p:txBody>
          <a:bodyPr/>
          <a:lstStyle/>
          <a:p>
            <a:pPr algn="ctr"/>
            <a:r>
              <a:rPr lang="en-US" dirty="0" smtClean="0"/>
              <a:t>2007</a:t>
            </a:r>
            <a:endParaRPr lang="en-US" dirty="0"/>
          </a:p>
        </p:txBody>
      </p:sp>
      <p:pic>
        <p:nvPicPr>
          <p:cNvPr id="12" name="Content Placeholder 11"/>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920" y="2635524"/>
            <a:ext cx="4039985" cy="3029989"/>
          </a:xfrm>
        </p:spPr>
      </p:pic>
      <p:sp>
        <p:nvSpPr>
          <p:cNvPr id="7" name="Slide Number Placeholder 6"/>
          <p:cNvSpPr>
            <a:spLocks noGrp="1"/>
          </p:cNvSpPr>
          <p:nvPr>
            <p:ph type="sldNum" sz="quarter" idx="12"/>
          </p:nvPr>
        </p:nvSpPr>
        <p:spPr/>
        <p:txBody>
          <a:bodyPr/>
          <a:lstStyle/>
          <a:p>
            <a:fld id="{9E5A0CD2-287C-4E78-B2D8-6255B2EB1816}" type="slidenum">
              <a:rPr lang="en-US" smtClean="0"/>
              <a:t>45</a:t>
            </a:fld>
            <a:endParaRPr lang="en-US" dirty="0"/>
          </a:p>
        </p:txBody>
      </p:sp>
    </p:spTree>
    <p:extLst>
      <p:ext uri="{BB962C8B-B14F-4D97-AF65-F5344CB8AC3E}">
        <p14:creationId xmlns:p14="http://schemas.microsoft.com/office/powerpoint/2010/main" val="6103766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Hybridizer Family - Tom Burseen</a:t>
            </a:r>
            <a:endParaRPr lang="en-US" dirty="0"/>
          </a:p>
        </p:txBody>
      </p:sp>
      <p:sp>
        <p:nvSpPr>
          <p:cNvPr id="4" name="Slide Number Placeholder 3"/>
          <p:cNvSpPr>
            <a:spLocks noGrp="1"/>
          </p:cNvSpPr>
          <p:nvPr>
            <p:ph type="sldNum" sz="quarter" idx="12"/>
          </p:nvPr>
        </p:nvSpPr>
        <p:spPr/>
        <p:txBody>
          <a:bodyPr/>
          <a:lstStyle/>
          <a:p>
            <a:fld id="{9E5A0CD2-287C-4E78-B2D8-6255B2EB1816}" type="slidenum">
              <a:rPr lang="en-US" smtClean="0"/>
              <a:t>46</a:t>
            </a:fld>
            <a:endParaRPr lang="en-US" dirty="0"/>
          </a:p>
        </p:txBody>
      </p:sp>
      <p:pic>
        <p:nvPicPr>
          <p:cNvPr id="18434" name="Picture 2" descr="C:\Users\Al\Pictures\AIS 2013\IMG_418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5979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Hybridizer Family </a:t>
            </a:r>
            <a:r>
              <a:rPr lang="en-US" smtClean="0"/>
              <a:t>– Terry </a:t>
            </a:r>
            <a:r>
              <a:rPr lang="en-US" dirty="0" smtClean="0"/>
              <a:t>Aitken</a:t>
            </a:r>
            <a:endParaRPr lang="en-US" dirty="0"/>
          </a:p>
        </p:txBody>
      </p:sp>
      <p:sp>
        <p:nvSpPr>
          <p:cNvPr id="4" name="Slide Number Placeholder 3"/>
          <p:cNvSpPr>
            <a:spLocks noGrp="1"/>
          </p:cNvSpPr>
          <p:nvPr>
            <p:ph type="sldNum" sz="quarter" idx="12"/>
          </p:nvPr>
        </p:nvSpPr>
        <p:spPr/>
        <p:txBody>
          <a:bodyPr/>
          <a:lstStyle/>
          <a:p>
            <a:fld id="{9E5A0CD2-287C-4E78-B2D8-6255B2EB1816}" type="slidenum">
              <a:rPr lang="en-US" smtClean="0"/>
              <a:t>47</a:t>
            </a:fld>
            <a:endParaRPr lang="en-US" dirty="0"/>
          </a:p>
        </p:txBody>
      </p:sp>
      <p:pic>
        <p:nvPicPr>
          <p:cNvPr id="20482" name="Picture 2" descr="C:\Users\Al\Pictures\AIS 2007\DSC0003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537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48</a:t>
            </a:fld>
            <a:endParaRPr lang="en-US" dirty="0"/>
          </a:p>
        </p:txBody>
      </p:sp>
      <p:pic>
        <p:nvPicPr>
          <p:cNvPr id="2050" name="Picture 2" descr="C:\Users\Al\Pictures\AIS 2014-04-10\IMG_004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430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49</a:t>
            </a:fld>
            <a:endParaRPr lang="en-US" dirty="0"/>
          </a:p>
        </p:txBody>
      </p:sp>
      <p:pic>
        <p:nvPicPr>
          <p:cNvPr id="3074" name="Picture 2" descr="C:\Users\Al\Pictures\AIS 2013\IMG_406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642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AIS Judge Expectations </a:t>
            </a:r>
            <a:r>
              <a:rPr lang="en-US" sz="3100" dirty="0" smtClean="0"/>
              <a:t>(JHB Chapter 1)</a:t>
            </a:r>
            <a:endParaRPr lang="en-US" sz="3100" dirty="0"/>
          </a:p>
        </p:txBody>
      </p:sp>
      <p:sp>
        <p:nvSpPr>
          <p:cNvPr id="3" name="Content Placeholder 2"/>
          <p:cNvSpPr>
            <a:spLocks noGrp="1"/>
          </p:cNvSpPr>
          <p:nvPr>
            <p:ph idx="1"/>
          </p:nvPr>
        </p:nvSpPr>
        <p:spPr/>
        <p:txBody>
          <a:bodyPr>
            <a:normAutofit fontScale="92500"/>
          </a:bodyPr>
          <a:lstStyle/>
          <a:p>
            <a:r>
              <a:rPr lang="en-US" dirty="0" smtClean="0"/>
              <a:t>One of the most vital parts of AIS</a:t>
            </a:r>
          </a:p>
          <a:p>
            <a:r>
              <a:rPr lang="en-US" dirty="0" smtClean="0"/>
              <a:t>The specific duties and responsibilities requires:</a:t>
            </a:r>
          </a:p>
          <a:p>
            <a:pPr lvl="1"/>
            <a:r>
              <a:rPr lang="en-US" dirty="0" smtClean="0"/>
              <a:t>Constant study</a:t>
            </a:r>
          </a:p>
          <a:p>
            <a:pPr lvl="1"/>
            <a:r>
              <a:rPr lang="en-US" dirty="0" smtClean="0"/>
              <a:t>Garden visiting</a:t>
            </a:r>
          </a:p>
          <a:p>
            <a:pPr lvl="1"/>
            <a:r>
              <a:rPr lang="en-US" dirty="0" smtClean="0"/>
              <a:t>Growing representative collection of irises</a:t>
            </a:r>
          </a:p>
          <a:p>
            <a:r>
              <a:rPr lang="en-US" dirty="0" smtClean="0"/>
              <a:t>We determine which irises receive awards and THUS are recommended to the public.</a:t>
            </a:r>
          </a:p>
          <a:p>
            <a:pPr lvl="1"/>
            <a:r>
              <a:rPr lang="en-US" dirty="0" smtClean="0"/>
              <a:t>Exhibition Shows (Queen of the Show)</a:t>
            </a:r>
          </a:p>
          <a:p>
            <a:pPr lvl="1"/>
            <a:r>
              <a:rPr lang="en-US" dirty="0" smtClean="0"/>
              <a:t>In Garden Judging (Dykes Medal)</a:t>
            </a:r>
          </a:p>
        </p:txBody>
      </p:sp>
      <p:sp>
        <p:nvSpPr>
          <p:cNvPr id="4" name="Slide Number Placeholder 3"/>
          <p:cNvSpPr>
            <a:spLocks noGrp="1"/>
          </p:cNvSpPr>
          <p:nvPr>
            <p:ph type="sldNum" sz="quarter" idx="12"/>
          </p:nvPr>
        </p:nvSpPr>
        <p:spPr/>
        <p:txBody>
          <a:bodyPr/>
          <a:lstStyle/>
          <a:p>
            <a:fld id="{4F18EBFA-DC17-4203-9685-8ECDA8A965B5}" type="slidenum">
              <a:rPr lang="en-US" smtClean="0"/>
              <a:t>5</a:t>
            </a:fld>
            <a:endParaRPr lang="en-US" dirty="0"/>
          </a:p>
        </p:txBody>
      </p:sp>
    </p:spTree>
    <p:extLst>
      <p:ext uri="{BB962C8B-B14F-4D97-AF65-F5344CB8AC3E}">
        <p14:creationId xmlns:p14="http://schemas.microsoft.com/office/powerpoint/2010/main" val="25714598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50</a:t>
            </a:fld>
            <a:endParaRPr lang="en-US" dirty="0"/>
          </a:p>
        </p:txBody>
      </p:sp>
      <p:pic>
        <p:nvPicPr>
          <p:cNvPr id="4098" name="Picture 2" descr="C:\Users\Al\Pictures\Madison - Barbara 2010\IMG_016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0753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51</a:t>
            </a:fld>
            <a:endParaRPr lang="en-US" dirty="0"/>
          </a:p>
        </p:txBody>
      </p:sp>
      <p:pic>
        <p:nvPicPr>
          <p:cNvPr id="5122" name="Picture 2" descr="C:\Users\Al\Pictures\Madison - Barbara 2010\IMG_016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9063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52</a:t>
            </a:fld>
            <a:endParaRPr lang="en-US" dirty="0"/>
          </a:p>
        </p:txBody>
      </p:sp>
      <p:pic>
        <p:nvPicPr>
          <p:cNvPr id="6146" name="Picture 2" descr="C:\Users\Al\Pictures\Madison - Barbara 2010\IMG_016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45080" y="2255520"/>
            <a:ext cx="4632960"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1841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53</a:t>
            </a:fld>
            <a:endParaRPr lang="en-US" dirty="0"/>
          </a:p>
        </p:txBody>
      </p:sp>
      <p:pic>
        <p:nvPicPr>
          <p:cNvPr id="7170" name="Picture 2" descr="C:\Users\Al\Pictures\Madison - Barbara 2010\IMG_015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1162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54</a:t>
            </a:fld>
            <a:endParaRPr lang="en-US" dirty="0"/>
          </a:p>
        </p:txBody>
      </p:sp>
      <p:pic>
        <p:nvPicPr>
          <p:cNvPr id="8194" name="Picture 2" descr="C:\Users\Al\Pictures\Madison - Barbara 2010\IMG_02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0768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Seedling	</a:t>
            </a:r>
            <a:r>
              <a:rPr lang="en-US" dirty="0"/>
              <a:t>08-06-10</a:t>
            </a:r>
            <a:br>
              <a:rPr lang="en-US" dirty="0"/>
            </a:br>
            <a:r>
              <a:rPr lang="en-US" dirty="0" err="1"/>
              <a:t>Pybrun</a:t>
            </a:r>
            <a:r>
              <a:rPr lang="en-US" dirty="0"/>
              <a:t> </a:t>
            </a:r>
            <a:r>
              <a:rPr lang="en-US" dirty="0" smtClean="0"/>
              <a:t>TB</a:t>
            </a:r>
            <a:endParaRPr lang="en-US" dirty="0"/>
          </a:p>
        </p:txBody>
      </p:sp>
      <p:pic>
        <p:nvPicPr>
          <p:cNvPr id="9218" name="Picture 2" descr="C:\Users\Al\Pictures\AIS-2013-Barbrara\IMG_240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F18EBFA-DC17-4203-9685-8ECDA8A965B5}" type="slidenum">
              <a:rPr lang="en-US" smtClean="0"/>
              <a:t>55</a:t>
            </a:fld>
            <a:endParaRPr lang="en-US" dirty="0"/>
          </a:p>
        </p:txBody>
      </p:sp>
    </p:spTree>
    <p:extLst>
      <p:ext uri="{BB962C8B-B14F-4D97-AF65-F5344CB8AC3E}">
        <p14:creationId xmlns:p14="http://schemas.microsoft.com/office/powerpoint/2010/main" val="31583706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Seedling 1195</a:t>
            </a:r>
            <a:r>
              <a:rPr lang="en-US" dirty="0"/>
              <a:t>, Burseen</a:t>
            </a:r>
          </a:p>
        </p:txBody>
      </p:sp>
      <p:pic>
        <p:nvPicPr>
          <p:cNvPr id="10242" name="Picture 2" descr="C:\Users\Al\Pictures\AIS-2013-Barbrara\IMG_419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4F18EBFA-DC17-4203-9685-8ECDA8A965B5}" type="slidenum">
              <a:rPr lang="en-US" smtClean="0"/>
              <a:t>56</a:t>
            </a:fld>
            <a:endParaRPr lang="en-US" dirty="0"/>
          </a:p>
        </p:txBody>
      </p:sp>
    </p:spTree>
    <p:extLst>
      <p:ext uri="{BB962C8B-B14F-4D97-AF65-F5344CB8AC3E}">
        <p14:creationId xmlns:p14="http://schemas.microsoft.com/office/powerpoint/2010/main" val="14841819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Seedling 1024 Burseen</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57</a:t>
            </a:fld>
            <a:endParaRPr lang="en-US" dirty="0"/>
          </a:p>
        </p:txBody>
      </p:sp>
      <p:pic>
        <p:nvPicPr>
          <p:cNvPr id="11266" name="Picture 2" descr="C:\Users\Al\Pictures\AIS-2013-Barbrara\IMG_418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3747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 How many gardens did you visit?</a:t>
            </a:r>
            <a:endParaRPr lang="en-US" dirty="0"/>
          </a:p>
        </p:txBody>
      </p:sp>
      <p:sp>
        <p:nvSpPr>
          <p:cNvPr id="3" name="Content Placeholder 2"/>
          <p:cNvSpPr>
            <a:spLocks noGrp="1"/>
          </p:cNvSpPr>
          <p:nvPr>
            <p:ph sz="half" idx="1"/>
          </p:nvPr>
        </p:nvSpPr>
        <p:spPr/>
        <p:txBody>
          <a:bodyPr>
            <a:normAutofit/>
          </a:bodyPr>
          <a:lstStyle/>
          <a:p>
            <a:r>
              <a:rPr lang="en-US" dirty="0" smtClean="0"/>
              <a:t>at </a:t>
            </a:r>
            <a:r>
              <a:rPr lang="en-US" dirty="0"/>
              <a:t>the AIS Convention?  </a:t>
            </a:r>
            <a:endParaRPr lang="en-US" dirty="0" smtClean="0"/>
          </a:p>
          <a:p>
            <a:r>
              <a:rPr lang="en-US" dirty="0" smtClean="0"/>
              <a:t>in </a:t>
            </a:r>
            <a:r>
              <a:rPr lang="en-US" dirty="0"/>
              <a:t>Region </a:t>
            </a:r>
            <a:r>
              <a:rPr lang="en-US" dirty="0" smtClean="0"/>
              <a:t>17?</a:t>
            </a:r>
          </a:p>
          <a:p>
            <a:r>
              <a:rPr lang="en-US" dirty="0" smtClean="0"/>
              <a:t>other </a:t>
            </a:r>
            <a:r>
              <a:rPr lang="en-US" dirty="0"/>
              <a:t>than at the AIS Convention? </a:t>
            </a:r>
            <a:endParaRPr lang="en-US" dirty="0" smtClean="0"/>
          </a:p>
          <a:p>
            <a:r>
              <a:rPr lang="en-US" dirty="0" smtClean="0"/>
              <a:t>outside </a:t>
            </a:r>
            <a:r>
              <a:rPr lang="en-US" dirty="0"/>
              <a:t>Region 17</a:t>
            </a:r>
            <a:r>
              <a:rPr lang="en-US" dirty="0" smtClean="0"/>
              <a:t>?</a:t>
            </a:r>
          </a:p>
          <a:p>
            <a:endParaRPr lang="en-US" dirty="0"/>
          </a:p>
          <a:p>
            <a:endParaRPr lang="en-US" dirty="0"/>
          </a:p>
        </p:txBody>
      </p:sp>
      <p:sp>
        <p:nvSpPr>
          <p:cNvPr id="4" name="Content Placeholder 3"/>
          <p:cNvSpPr>
            <a:spLocks noGrp="1"/>
          </p:cNvSpPr>
          <p:nvPr>
            <p:ph sz="half" idx="2"/>
          </p:nvPr>
        </p:nvSpPr>
        <p:spPr/>
        <p:txBody>
          <a:bodyPr>
            <a:normAutofit/>
          </a:bodyPr>
          <a:lstStyle/>
          <a:p>
            <a:r>
              <a:rPr lang="en-US" dirty="0" smtClean="0"/>
              <a:t>Why is this important </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4F18EBFA-DC17-4203-9685-8ECDA8A965B5}" type="slidenum">
              <a:rPr lang="en-US" smtClean="0"/>
              <a:t>58</a:t>
            </a:fld>
            <a:endParaRPr lang="en-US" dirty="0"/>
          </a:p>
        </p:txBody>
      </p:sp>
    </p:spTree>
    <p:extLst>
      <p:ext uri="{BB962C8B-B14F-4D97-AF65-F5344CB8AC3E}">
        <p14:creationId xmlns:p14="http://schemas.microsoft.com/office/powerpoint/2010/main" val="4896104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 How many gardens did you visit?</a:t>
            </a:r>
            <a:endParaRPr lang="en-US" dirty="0"/>
          </a:p>
        </p:txBody>
      </p:sp>
      <p:sp>
        <p:nvSpPr>
          <p:cNvPr id="3" name="Content Placeholder 2"/>
          <p:cNvSpPr>
            <a:spLocks noGrp="1"/>
          </p:cNvSpPr>
          <p:nvPr>
            <p:ph sz="half" idx="1"/>
          </p:nvPr>
        </p:nvSpPr>
        <p:spPr/>
        <p:txBody>
          <a:bodyPr>
            <a:normAutofit/>
          </a:bodyPr>
          <a:lstStyle/>
          <a:p>
            <a:r>
              <a:rPr lang="en-US" dirty="0" smtClean="0"/>
              <a:t>at </a:t>
            </a:r>
            <a:r>
              <a:rPr lang="en-US" dirty="0"/>
              <a:t>the AIS Convention?  </a:t>
            </a:r>
            <a:endParaRPr lang="en-US" dirty="0" smtClean="0"/>
          </a:p>
          <a:p>
            <a:r>
              <a:rPr lang="en-US" dirty="0" smtClean="0"/>
              <a:t>in </a:t>
            </a:r>
            <a:r>
              <a:rPr lang="en-US" dirty="0"/>
              <a:t>Region </a:t>
            </a:r>
            <a:r>
              <a:rPr lang="en-US" dirty="0" smtClean="0"/>
              <a:t>17?</a:t>
            </a:r>
          </a:p>
          <a:p>
            <a:r>
              <a:rPr lang="en-US" dirty="0" smtClean="0"/>
              <a:t>other </a:t>
            </a:r>
            <a:r>
              <a:rPr lang="en-US" dirty="0"/>
              <a:t>than at the AIS Convention? </a:t>
            </a:r>
            <a:endParaRPr lang="en-US" dirty="0" smtClean="0"/>
          </a:p>
          <a:p>
            <a:r>
              <a:rPr lang="en-US" dirty="0" smtClean="0"/>
              <a:t>outside </a:t>
            </a:r>
            <a:r>
              <a:rPr lang="en-US" dirty="0"/>
              <a:t>Region 17</a:t>
            </a:r>
            <a:r>
              <a:rPr lang="en-US" dirty="0" smtClean="0"/>
              <a:t>?</a:t>
            </a:r>
          </a:p>
          <a:p>
            <a:endParaRPr lang="en-US" dirty="0"/>
          </a:p>
          <a:p>
            <a:endParaRPr lang="en-US" dirty="0"/>
          </a:p>
        </p:txBody>
      </p:sp>
      <p:sp>
        <p:nvSpPr>
          <p:cNvPr id="4" name="Content Placeholder 3"/>
          <p:cNvSpPr>
            <a:spLocks noGrp="1"/>
          </p:cNvSpPr>
          <p:nvPr>
            <p:ph sz="half" idx="2"/>
          </p:nvPr>
        </p:nvSpPr>
        <p:spPr/>
        <p:txBody>
          <a:bodyPr>
            <a:normAutofit/>
          </a:bodyPr>
          <a:lstStyle/>
          <a:p>
            <a:r>
              <a:rPr lang="en-US" dirty="0" smtClean="0"/>
              <a:t>Why is this important </a:t>
            </a:r>
          </a:p>
          <a:p>
            <a:r>
              <a:rPr lang="en-US" i="1" dirty="0" smtClean="0"/>
              <a:t>Get feel how iris grow outside of your territory</a:t>
            </a:r>
          </a:p>
          <a:p>
            <a:r>
              <a:rPr lang="en-US" i="1" dirty="0" smtClean="0"/>
              <a:t>How do you document these visits?</a:t>
            </a:r>
          </a:p>
          <a:p>
            <a:r>
              <a:rPr lang="en-US" i="1" dirty="0" smtClean="0"/>
              <a:t>Always take a notebook so notes can be made and reviewed.</a:t>
            </a:r>
          </a:p>
          <a:p>
            <a:r>
              <a:rPr lang="en-US" i="1" dirty="0" smtClean="0"/>
              <a:t>Take lots of pictures</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4F18EBFA-DC17-4203-9685-8ECDA8A965B5}" type="slidenum">
              <a:rPr lang="en-US" smtClean="0"/>
              <a:t>59</a:t>
            </a:fld>
            <a:endParaRPr lang="en-US" dirty="0"/>
          </a:p>
        </p:txBody>
      </p:sp>
    </p:spTree>
    <p:extLst>
      <p:ext uri="{BB962C8B-B14F-4D97-AF65-F5344CB8AC3E}">
        <p14:creationId xmlns:p14="http://schemas.microsoft.com/office/powerpoint/2010/main" val="2822353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AIS Judge Expectations</a:t>
            </a:r>
            <a:endParaRPr lang="en-US" dirty="0"/>
          </a:p>
        </p:txBody>
      </p:sp>
      <p:sp>
        <p:nvSpPr>
          <p:cNvPr id="3" name="Content Placeholder 2"/>
          <p:cNvSpPr>
            <a:spLocks noGrp="1"/>
          </p:cNvSpPr>
          <p:nvPr>
            <p:ph idx="1"/>
          </p:nvPr>
        </p:nvSpPr>
        <p:spPr/>
        <p:txBody>
          <a:bodyPr>
            <a:normAutofit/>
          </a:bodyPr>
          <a:lstStyle/>
          <a:p>
            <a:r>
              <a:rPr lang="en-US" sz="2400" dirty="0" smtClean="0"/>
              <a:t>We serve the AIS and GARDENING public which relies on the selections made by us.</a:t>
            </a:r>
          </a:p>
          <a:p>
            <a:r>
              <a:rPr lang="en-US" dirty="0" smtClean="0"/>
              <a:t>Requirement # 1: Continue to study written material and to attend training sessions to improve judging techniques</a:t>
            </a:r>
          </a:p>
          <a:p>
            <a:pPr lvl="1"/>
            <a:r>
              <a:rPr lang="en-US" dirty="0" smtClean="0"/>
              <a:t>Exchange of ideas and opinions</a:t>
            </a:r>
          </a:p>
          <a:p>
            <a:pPr lvl="1"/>
            <a:r>
              <a:rPr lang="en-US" dirty="0" smtClean="0"/>
              <a:t>You can teach an old dog new </a:t>
            </a:r>
            <a:r>
              <a:rPr lang="en-US" dirty="0" smtClean="0"/>
              <a:t>tricks</a:t>
            </a:r>
          </a:p>
          <a:p>
            <a:pPr lvl="1"/>
            <a:r>
              <a:rPr lang="en-US" dirty="0" smtClean="0"/>
              <a:t>Society bulletins, </a:t>
            </a:r>
            <a:r>
              <a:rPr lang="en-US" dirty="0" smtClean="0"/>
              <a:t>Articles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6</a:t>
            </a:fld>
            <a:endParaRPr lang="en-US" dirty="0"/>
          </a:p>
        </p:txBody>
      </p:sp>
    </p:spTree>
    <p:extLst>
      <p:ext uri="{BB962C8B-B14F-4D97-AF65-F5344CB8AC3E}">
        <p14:creationId xmlns:p14="http://schemas.microsoft.com/office/powerpoint/2010/main" val="13608205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Seedling 195AA Burseen</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60</a:t>
            </a:fld>
            <a:endParaRPr lang="en-US" dirty="0"/>
          </a:p>
        </p:txBody>
      </p:sp>
      <p:pic>
        <p:nvPicPr>
          <p:cNvPr id="12290" name="Picture 2" descr="C:\Users\Al\Pictures\AIS-2013-Barbrara\IMG_417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7953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Burseen Seedling 193</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61</a:t>
            </a:fld>
            <a:endParaRPr lang="en-US" dirty="0"/>
          </a:p>
        </p:txBody>
      </p:sp>
      <p:pic>
        <p:nvPicPr>
          <p:cNvPr id="13314" name="Picture 2" descr="C:\Users\Al\Pictures\AIS-2013-Barbrara\IMG_417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4318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62</a:t>
            </a:fld>
            <a:endParaRPr lang="en-US" dirty="0"/>
          </a:p>
        </p:txBody>
      </p:sp>
      <p:pic>
        <p:nvPicPr>
          <p:cNvPr id="14338" name="Picture 2" descr="C:\Users\Al\Pictures\AIS 2013\IMG_417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747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9351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63</a:t>
            </a:fld>
            <a:endParaRPr lang="en-US" dirty="0"/>
          </a:p>
        </p:txBody>
      </p:sp>
      <p:pic>
        <p:nvPicPr>
          <p:cNvPr id="18434" name="Picture 2" descr="C:\Users\Al\Pictures\AIS 2013\IMG_394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47557" y="1600200"/>
            <a:ext cx="344888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7697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64</a:t>
            </a:fld>
            <a:endParaRPr lang="en-US" dirty="0"/>
          </a:p>
        </p:txBody>
      </p:sp>
      <p:pic>
        <p:nvPicPr>
          <p:cNvPr id="16386" name="Picture 2" descr="C:\Users\Al\Pictures\AIS 2013\IMG_406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6899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65</a:t>
            </a:fld>
            <a:endParaRPr lang="en-US" dirty="0"/>
          </a:p>
        </p:txBody>
      </p:sp>
      <p:pic>
        <p:nvPicPr>
          <p:cNvPr id="17410" name="Picture 2" descr="C:\Users\Al\Pictures\AIS 2013\IMG_399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27063" y="1600200"/>
            <a:ext cx="248987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8519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66</a:t>
            </a:fld>
            <a:endParaRPr lang="en-US" dirty="0"/>
          </a:p>
        </p:txBody>
      </p:sp>
      <p:pic>
        <p:nvPicPr>
          <p:cNvPr id="20482" name="Picture 2" descr="C:\Users\Al\Pictures\AIS 2013\IMG_397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95252" y="1600200"/>
            <a:ext cx="375349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7900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67</a:t>
            </a:fld>
            <a:endParaRPr lang="en-US" dirty="0"/>
          </a:p>
        </p:txBody>
      </p:sp>
      <p:pic>
        <p:nvPicPr>
          <p:cNvPr id="19458" name="Picture 2" descr="C:\Users\Al\Pictures\AIS 2013\IMG_395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19394" y="1600200"/>
            <a:ext cx="390521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261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68</a:t>
            </a:fld>
            <a:endParaRPr lang="en-US" dirty="0"/>
          </a:p>
        </p:txBody>
      </p:sp>
      <p:pic>
        <p:nvPicPr>
          <p:cNvPr id="15362" name="Picture 2" descr="C:\Users\Al\Pictures\AIS 2013\IMG_408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05036" y="1600200"/>
            <a:ext cx="453392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8671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Visit Gardens of Local Hybridizers</a:t>
            </a:r>
            <a:endParaRPr lang="en-US" dirty="0"/>
          </a:p>
        </p:txBody>
      </p:sp>
      <p:sp>
        <p:nvSpPr>
          <p:cNvPr id="6" name="Content Placeholder 5"/>
          <p:cNvSpPr>
            <a:spLocks noGrp="1"/>
          </p:cNvSpPr>
          <p:nvPr>
            <p:ph idx="1"/>
          </p:nvPr>
        </p:nvSpPr>
        <p:spPr/>
        <p:txBody>
          <a:bodyPr/>
          <a:lstStyle/>
          <a:p>
            <a:r>
              <a:rPr lang="en-US" dirty="0" smtClean="0"/>
              <a:t>Who are some of our local hybridizers?</a:t>
            </a:r>
          </a:p>
          <a:p>
            <a:r>
              <a:rPr lang="en-US" dirty="0" smtClean="0"/>
              <a:t>Have you visited their gardens and what was the reception?</a:t>
            </a:r>
          </a:p>
          <a:p>
            <a:endParaRPr lang="en-US" dirty="0" smtClean="0"/>
          </a:p>
          <a:p>
            <a:r>
              <a:rPr lang="en-US" dirty="0" smtClean="0"/>
              <a:t>Be honest and tactful in evaluating their seedlings</a:t>
            </a:r>
          </a:p>
          <a:p>
            <a:r>
              <a:rPr lang="en-US" dirty="0" smtClean="0"/>
              <a:t>Point out good traits as well as shortcomings</a:t>
            </a:r>
            <a:endParaRPr lang="en-US" dirty="0"/>
          </a:p>
        </p:txBody>
      </p:sp>
      <p:sp>
        <p:nvSpPr>
          <p:cNvPr id="7" name="Slide Number Placeholder 6"/>
          <p:cNvSpPr>
            <a:spLocks noGrp="1"/>
          </p:cNvSpPr>
          <p:nvPr>
            <p:ph type="sldNum" sz="quarter" idx="12"/>
          </p:nvPr>
        </p:nvSpPr>
        <p:spPr/>
        <p:txBody>
          <a:bodyPr/>
          <a:lstStyle/>
          <a:p>
            <a:fld id="{4F18EBFA-DC17-4203-9685-8ECDA8A965B5}" type="slidenum">
              <a:rPr lang="en-US" smtClean="0"/>
              <a:t>69</a:t>
            </a:fld>
            <a:endParaRPr lang="en-US" dirty="0"/>
          </a:p>
        </p:txBody>
      </p:sp>
    </p:spTree>
    <p:extLst>
      <p:ext uri="{BB962C8B-B14F-4D97-AF65-F5344CB8AC3E}">
        <p14:creationId xmlns:p14="http://schemas.microsoft.com/office/powerpoint/2010/main" val="218522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AIS Judge Expectations</a:t>
            </a:r>
            <a:endParaRPr lang="en-US" dirty="0"/>
          </a:p>
        </p:txBody>
      </p:sp>
      <p:sp>
        <p:nvSpPr>
          <p:cNvPr id="3" name="Content Placeholder 2"/>
          <p:cNvSpPr>
            <a:spLocks noGrp="1"/>
          </p:cNvSpPr>
          <p:nvPr>
            <p:ph idx="1"/>
          </p:nvPr>
        </p:nvSpPr>
        <p:spPr/>
        <p:txBody>
          <a:bodyPr>
            <a:normAutofit/>
          </a:bodyPr>
          <a:lstStyle/>
          <a:p>
            <a:r>
              <a:rPr lang="en-US" sz="2600" dirty="0" smtClean="0"/>
              <a:t>We serve the AIS and GARDENING public which relies on the selections made by us. </a:t>
            </a:r>
          </a:p>
          <a:p>
            <a:r>
              <a:rPr lang="en-US" dirty="0" smtClean="0"/>
              <a:t>Requirement #2: Impossible to grow all irises, therefore visit to other gardens is a necessity</a:t>
            </a:r>
          </a:p>
          <a:p>
            <a:pPr lvl="2"/>
            <a:r>
              <a:rPr lang="en-US" dirty="0" smtClean="0"/>
              <a:t>Can compare growth habits</a:t>
            </a:r>
          </a:p>
          <a:p>
            <a:pPr lvl="2"/>
            <a:r>
              <a:rPr lang="en-US" dirty="0" smtClean="0"/>
              <a:t>Need more that one visit (couple of times a year or at least two or three years observation)</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7</a:t>
            </a:fld>
            <a:endParaRPr lang="en-US" dirty="0"/>
          </a:p>
        </p:txBody>
      </p:sp>
    </p:spTree>
    <p:extLst>
      <p:ext uri="{BB962C8B-B14F-4D97-AF65-F5344CB8AC3E}">
        <p14:creationId xmlns:p14="http://schemas.microsoft.com/office/powerpoint/2010/main" val="26945354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Hybridizers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Vern &amp; Dana Brown</a:t>
            </a:r>
          </a:p>
          <a:p>
            <a:r>
              <a:rPr lang="en-US" dirty="0" smtClean="0"/>
              <a:t>Tom Burseen</a:t>
            </a:r>
          </a:p>
          <a:p>
            <a:r>
              <a:rPr lang="en-US" dirty="0" err="1" smtClean="0"/>
              <a:t>Farron</a:t>
            </a:r>
            <a:r>
              <a:rPr lang="en-US" dirty="0" smtClean="0"/>
              <a:t> Campbell</a:t>
            </a:r>
          </a:p>
          <a:p>
            <a:r>
              <a:rPr lang="en-US" dirty="0" smtClean="0"/>
              <a:t>Vincent </a:t>
            </a:r>
            <a:r>
              <a:rPr lang="en-US" dirty="0" err="1" smtClean="0"/>
              <a:t>Christopherson</a:t>
            </a:r>
            <a:endParaRPr lang="en-US" dirty="0" smtClean="0"/>
          </a:p>
          <a:p>
            <a:r>
              <a:rPr lang="en-US" dirty="0" smtClean="0"/>
              <a:t>Jim Landers</a:t>
            </a:r>
          </a:p>
          <a:p>
            <a:r>
              <a:rPr lang="en-US" dirty="0" smtClean="0"/>
              <a:t>Bonnie Nichols</a:t>
            </a:r>
          </a:p>
          <a:p>
            <a:r>
              <a:rPr lang="en-US" dirty="0" smtClean="0"/>
              <a:t>Hooker Nichols</a:t>
            </a:r>
          </a:p>
          <a:p>
            <a:r>
              <a:rPr lang="en-US" dirty="0" smtClean="0"/>
              <a:t>Steven Place</a:t>
            </a:r>
          </a:p>
          <a:p>
            <a:r>
              <a:rPr lang="en-US" dirty="0" smtClean="0"/>
              <a:t>Alton </a:t>
            </a:r>
            <a:r>
              <a:rPr lang="en-US" dirty="0" err="1" smtClean="0"/>
              <a:t>Pyburn</a:t>
            </a:r>
            <a:endParaRPr lang="en-US" dirty="0" smtClean="0"/>
          </a:p>
          <a:p>
            <a:r>
              <a:rPr lang="en-US" dirty="0" smtClean="0"/>
              <a:t>Joe Spears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70</a:t>
            </a:fld>
            <a:endParaRPr lang="en-US" dirty="0"/>
          </a:p>
        </p:txBody>
      </p:sp>
    </p:spTree>
    <p:extLst>
      <p:ext uri="{BB962C8B-B14F-4D97-AF65-F5344CB8AC3E}">
        <p14:creationId xmlns:p14="http://schemas.microsoft.com/office/powerpoint/2010/main" val="1063749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Vern &amp; Dana </a:t>
            </a:r>
            <a:r>
              <a:rPr lang="en-US" dirty="0" smtClean="0"/>
              <a:t>Brown</a:t>
            </a:r>
            <a:endParaRPr lang="en-US" dirty="0"/>
          </a:p>
        </p:txBody>
      </p:sp>
      <p:sp>
        <p:nvSpPr>
          <p:cNvPr id="6" name="Text Placeholder 5"/>
          <p:cNvSpPr>
            <a:spLocks noGrp="1"/>
          </p:cNvSpPr>
          <p:nvPr>
            <p:ph type="body" idx="1"/>
          </p:nvPr>
        </p:nvSpPr>
        <p:spPr/>
        <p:txBody>
          <a:bodyPr/>
          <a:lstStyle/>
          <a:p>
            <a:r>
              <a:rPr lang="en-US" dirty="0"/>
              <a:t>(TB) 'Pure Pizzazz' </a:t>
            </a:r>
            <a:r>
              <a:rPr lang="en-US" dirty="0" smtClean="0"/>
              <a:t>2010</a:t>
            </a:r>
            <a:endParaRPr lang="en-US" dirty="0"/>
          </a:p>
        </p:txBody>
      </p:sp>
      <p:sp>
        <p:nvSpPr>
          <p:cNvPr id="8" name="Text Placeholder 7"/>
          <p:cNvSpPr>
            <a:spLocks noGrp="1"/>
          </p:cNvSpPr>
          <p:nvPr>
            <p:ph type="body" sz="quarter" idx="3"/>
          </p:nvPr>
        </p:nvSpPr>
        <p:spPr/>
        <p:txBody>
          <a:bodyPr/>
          <a:lstStyle/>
          <a:p>
            <a:r>
              <a:rPr lang="en-US" dirty="0" smtClean="0"/>
              <a:t>Buttered Berries (AB) 2006</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71</a:t>
            </a:fld>
            <a:endParaRPr lang="en-US" dirty="0"/>
          </a:p>
        </p:txBody>
      </p:sp>
      <p:pic>
        <p:nvPicPr>
          <p:cNvPr id="10" name="Content Placeholder 9" descr="http://wiki.irises.org/pub/images/TbPthruT/TbPurePizzazz/1/purepizzazz01.jpg">
            <a:hlinkClick r:id="rId2"/>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14400" y="3048000"/>
            <a:ext cx="3061411" cy="2296058"/>
          </a:xfrm>
          <a:prstGeom prst="rect">
            <a:avLst/>
          </a:prstGeom>
          <a:noFill/>
          <a:ln>
            <a:noFill/>
          </a:ln>
        </p:spPr>
      </p:pic>
      <p:pic>
        <p:nvPicPr>
          <p:cNvPr id="11" name="Content Placeholder 10" descr="http://wiki.irises.org/pub/images/Ab/AbButteredBerries/1/butteredberries.jpg">
            <a:hlinkClick r:id="rId4"/>
          </p:cNvPr>
          <p:cNvPicPr>
            <a:picLocks noGrp="1" noChangeAspect="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5181600" y="2971800"/>
            <a:ext cx="2857317" cy="2142988"/>
          </a:xfrm>
          <a:prstGeom prst="rect">
            <a:avLst/>
          </a:prstGeom>
          <a:noFill/>
          <a:ln>
            <a:noFill/>
          </a:ln>
        </p:spPr>
      </p:pic>
    </p:spTree>
    <p:extLst>
      <p:ext uri="{BB962C8B-B14F-4D97-AF65-F5344CB8AC3E}">
        <p14:creationId xmlns:p14="http://schemas.microsoft.com/office/powerpoint/2010/main" val="30572626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Vincent </a:t>
            </a:r>
            <a:r>
              <a:rPr lang="en-US" dirty="0" err="1" smtClean="0"/>
              <a:t>Christopherson</a:t>
            </a:r>
            <a:endParaRPr lang="en-US" dirty="0"/>
          </a:p>
        </p:txBody>
      </p:sp>
      <p:sp>
        <p:nvSpPr>
          <p:cNvPr id="3" name="Text Placeholder 2"/>
          <p:cNvSpPr>
            <a:spLocks noGrp="1"/>
          </p:cNvSpPr>
          <p:nvPr>
            <p:ph type="body" idx="1"/>
          </p:nvPr>
        </p:nvSpPr>
        <p:spPr/>
        <p:txBody>
          <a:bodyPr/>
          <a:lstStyle/>
          <a:p>
            <a:r>
              <a:rPr lang="en-US" dirty="0" smtClean="0"/>
              <a:t>Heartbeat Away TB 2001</a:t>
            </a:r>
            <a:endParaRPr lang="en-US" dirty="0"/>
          </a:p>
        </p:txBody>
      </p:sp>
      <p:sp>
        <p:nvSpPr>
          <p:cNvPr id="5" name="Text Placeholder 4"/>
          <p:cNvSpPr>
            <a:spLocks noGrp="1"/>
          </p:cNvSpPr>
          <p:nvPr>
            <p:ph type="body" sz="quarter" idx="3"/>
          </p:nvPr>
        </p:nvSpPr>
        <p:spPr/>
        <p:txBody>
          <a:bodyPr/>
          <a:lstStyle/>
          <a:p>
            <a:r>
              <a:rPr lang="en-US" dirty="0" smtClean="0"/>
              <a:t>Over The Falls TB 2005</a:t>
            </a:r>
            <a:endParaRPr lang="en-US" dirty="0"/>
          </a:p>
        </p:txBody>
      </p:sp>
      <p:sp>
        <p:nvSpPr>
          <p:cNvPr id="7" name="Slide Number Placeholder 6"/>
          <p:cNvSpPr>
            <a:spLocks noGrp="1"/>
          </p:cNvSpPr>
          <p:nvPr>
            <p:ph type="sldNum" sz="quarter" idx="12"/>
          </p:nvPr>
        </p:nvSpPr>
        <p:spPr/>
        <p:txBody>
          <a:bodyPr/>
          <a:lstStyle/>
          <a:p>
            <a:fld id="{4F18EBFA-DC17-4203-9685-8ECDA8A965B5}" type="slidenum">
              <a:rPr lang="en-US" smtClean="0"/>
              <a:t>72</a:t>
            </a:fld>
            <a:endParaRPr lang="en-US" dirty="0"/>
          </a:p>
        </p:txBody>
      </p:sp>
      <p:pic>
        <p:nvPicPr>
          <p:cNvPr id="8" name="Content Placeholder 7" descr="http://wiki.irises.org/pub/images/TbFthruJ/TbHeartbeatAway/1/heartbeat_away_68.jpg">
            <a:hlinkClick r:id="rId2"/>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 y="2285817"/>
            <a:ext cx="4040188" cy="3729404"/>
          </a:xfrm>
          <a:prstGeom prst="rect">
            <a:avLst/>
          </a:prstGeom>
          <a:noFill/>
          <a:ln>
            <a:noFill/>
          </a:ln>
        </p:spPr>
      </p:pic>
      <p:pic>
        <p:nvPicPr>
          <p:cNvPr id="9" name="Content Placeholder 8" descr="http://wiki.irises.org/pub/images/TbKthruO/TbOverTheFalls/1/over_the_falls_65.jpg">
            <a:hlinkClick r:id="rId4"/>
          </p:cNvPr>
          <p:cNvPicPr>
            <a:picLocks noGrp="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4645025" y="2427560"/>
            <a:ext cx="4041775" cy="3445918"/>
          </a:xfrm>
          <a:prstGeom prst="rect">
            <a:avLst/>
          </a:prstGeom>
          <a:noFill/>
          <a:ln>
            <a:noFill/>
          </a:ln>
        </p:spPr>
      </p:pic>
    </p:spTree>
    <p:extLst>
      <p:ext uri="{BB962C8B-B14F-4D97-AF65-F5344CB8AC3E}">
        <p14:creationId xmlns:p14="http://schemas.microsoft.com/office/powerpoint/2010/main" val="41376718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Hooker Nichols</a:t>
            </a:r>
            <a:br>
              <a:rPr lang="en-US" dirty="0"/>
            </a:br>
            <a:endParaRPr lang="en-US" dirty="0"/>
          </a:p>
        </p:txBody>
      </p:sp>
      <p:sp>
        <p:nvSpPr>
          <p:cNvPr id="3" name="Text Placeholder 2"/>
          <p:cNvSpPr>
            <a:spLocks noGrp="1"/>
          </p:cNvSpPr>
          <p:nvPr>
            <p:ph type="body" idx="1"/>
          </p:nvPr>
        </p:nvSpPr>
        <p:spPr/>
        <p:txBody>
          <a:bodyPr/>
          <a:lstStyle/>
          <a:p>
            <a:r>
              <a:rPr lang="en-US" dirty="0" smtClean="0"/>
              <a:t>Boogie </a:t>
            </a:r>
            <a:r>
              <a:rPr lang="en-US" dirty="0" err="1" smtClean="0"/>
              <a:t>Woogie</a:t>
            </a:r>
            <a:r>
              <a:rPr lang="en-US" dirty="0" smtClean="0"/>
              <a:t> TB 1993</a:t>
            </a:r>
            <a:endParaRPr lang="en-US" dirty="0"/>
          </a:p>
        </p:txBody>
      </p:sp>
      <p:sp>
        <p:nvSpPr>
          <p:cNvPr id="5" name="Text Placeholder 4"/>
          <p:cNvSpPr>
            <a:spLocks noGrp="1"/>
          </p:cNvSpPr>
          <p:nvPr>
            <p:ph type="body" sz="quarter" idx="3"/>
          </p:nvPr>
        </p:nvSpPr>
        <p:spPr/>
        <p:txBody>
          <a:bodyPr/>
          <a:lstStyle/>
          <a:p>
            <a:r>
              <a:rPr lang="en-US" dirty="0"/>
              <a:t>(LA) 'Bayou Festival' </a:t>
            </a:r>
            <a:r>
              <a:rPr lang="en-US" dirty="0" smtClean="0"/>
              <a:t> 2008</a:t>
            </a:r>
            <a:endParaRPr lang="en-US" dirty="0"/>
          </a:p>
        </p:txBody>
      </p:sp>
      <p:sp>
        <p:nvSpPr>
          <p:cNvPr id="7" name="Slide Number Placeholder 6"/>
          <p:cNvSpPr>
            <a:spLocks noGrp="1"/>
          </p:cNvSpPr>
          <p:nvPr>
            <p:ph type="sldNum" sz="quarter" idx="12"/>
          </p:nvPr>
        </p:nvSpPr>
        <p:spPr/>
        <p:txBody>
          <a:bodyPr/>
          <a:lstStyle/>
          <a:p>
            <a:fld id="{4F18EBFA-DC17-4203-9685-8ECDA8A965B5}" type="slidenum">
              <a:rPr lang="en-US" smtClean="0"/>
              <a:t>73</a:t>
            </a:fld>
            <a:endParaRPr lang="en-US" dirty="0"/>
          </a:p>
        </p:txBody>
      </p:sp>
      <p:pic>
        <p:nvPicPr>
          <p:cNvPr id="8" name="Content Placeholder 7" descr="http://wiki.irises.org/pub/images/TbAthruE/TbBoogieWoogie/1/boogie_woogie_64.jpg">
            <a:hlinkClick r:id="rId2"/>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 y="2419010"/>
            <a:ext cx="4040188" cy="3463018"/>
          </a:xfrm>
          <a:prstGeom prst="rect">
            <a:avLst/>
          </a:prstGeom>
          <a:noFill/>
          <a:ln>
            <a:noFill/>
          </a:ln>
        </p:spPr>
      </p:pic>
      <p:pic>
        <p:nvPicPr>
          <p:cNvPr id="9" name="Content Placeholder 8" descr="http://wiki.irises.org/pub/images/La/LaBayouFestival/1/Bayou_Festival.JPG">
            <a:hlinkClick r:id="rId4"/>
          </p:cNvPr>
          <p:cNvPicPr>
            <a:picLocks noGrp="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4645025" y="2638141"/>
            <a:ext cx="4041775" cy="3024755"/>
          </a:xfrm>
          <a:prstGeom prst="rect">
            <a:avLst/>
          </a:prstGeom>
          <a:noFill/>
          <a:ln>
            <a:noFill/>
          </a:ln>
        </p:spPr>
      </p:pic>
    </p:spTree>
    <p:extLst>
      <p:ext uri="{BB962C8B-B14F-4D97-AF65-F5344CB8AC3E}">
        <p14:creationId xmlns:p14="http://schemas.microsoft.com/office/powerpoint/2010/main" val="23575127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Alton </a:t>
            </a:r>
            <a:r>
              <a:rPr lang="en-US" dirty="0" err="1" smtClean="0"/>
              <a:t>Pyburn</a:t>
            </a:r>
            <a:endParaRPr lang="en-US" dirty="0"/>
          </a:p>
        </p:txBody>
      </p:sp>
      <p:sp>
        <p:nvSpPr>
          <p:cNvPr id="3" name="Text Placeholder 2"/>
          <p:cNvSpPr>
            <a:spLocks noGrp="1"/>
          </p:cNvSpPr>
          <p:nvPr>
            <p:ph type="body" idx="1"/>
          </p:nvPr>
        </p:nvSpPr>
        <p:spPr/>
        <p:txBody>
          <a:bodyPr>
            <a:normAutofit fontScale="92500"/>
          </a:bodyPr>
          <a:lstStyle/>
          <a:p>
            <a:r>
              <a:rPr lang="en-US" b="0" dirty="0"/>
              <a:t>(BB) 'Southwest </a:t>
            </a:r>
            <a:r>
              <a:rPr lang="en-US" b="0" dirty="0" err="1"/>
              <a:t>Vada</a:t>
            </a:r>
            <a:r>
              <a:rPr lang="en-US" b="0" dirty="0"/>
              <a:t> Likes' </a:t>
            </a:r>
            <a:r>
              <a:rPr lang="en-US" b="0" dirty="0" smtClean="0"/>
              <a:t> 2000</a:t>
            </a:r>
            <a:endParaRPr lang="en-US" b="0" dirty="0"/>
          </a:p>
        </p:txBody>
      </p:sp>
      <p:sp>
        <p:nvSpPr>
          <p:cNvPr id="5" name="Text Placeholder 4"/>
          <p:cNvSpPr>
            <a:spLocks noGrp="1"/>
          </p:cNvSpPr>
          <p:nvPr>
            <p:ph type="body" sz="quarter" idx="3"/>
          </p:nvPr>
        </p:nvSpPr>
        <p:spPr/>
        <p:txBody>
          <a:bodyPr>
            <a:normAutofit fontScale="92500"/>
          </a:bodyPr>
          <a:lstStyle/>
          <a:p>
            <a:r>
              <a:rPr lang="en-US" b="0" dirty="0"/>
              <a:t>(TB) 'Southwest Maria' (TB) </a:t>
            </a:r>
            <a:r>
              <a:rPr lang="en-US" b="0" dirty="0" smtClean="0"/>
              <a:t>2000</a:t>
            </a:r>
            <a:endParaRPr lang="en-US" b="0" dirty="0"/>
          </a:p>
        </p:txBody>
      </p:sp>
      <p:sp>
        <p:nvSpPr>
          <p:cNvPr id="7" name="Slide Number Placeholder 6"/>
          <p:cNvSpPr>
            <a:spLocks noGrp="1"/>
          </p:cNvSpPr>
          <p:nvPr>
            <p:ph type="sldNum" sz="quarter" idx="12"/>
          </p:nvPr>
        </p:nvSpPr>
        <p:spPr/>
        <p:txBody>
          <a:bodyPr/>
          <a:lstStyle/>
          <a:p>
            <a:fld id="{4F18EBFA-DC17-4203-9685-8ECDA8A965B5}" type="slidenum">
              <a:rPr lang="en-US" smtClean="0"/>
              <a:t>74</a:t>
            </a:fld>
            <a:endParaRPr lang="en-US" dirty="0"/>
          </a:p>
        </p:txBody>
      </p:sp>
      <p:pic>
        <p:nvPicPr>
          <p:cNvPr id="10" name="Content Placeholder 9" descr="Southwest Vada Likes"/>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2228624"/>
            <a:ext cx="4040188" cy="3843789"/>
          </a:xfrm>
          <a:prstGeom prst="rect">
            <a:avLst/>
          </a:prstGeom>
          <a:noFill/>
          <a:ln>
            <a:noFill/>
          </a:ln>
        </p:spPr>
      </p:pic>
      <p:pic>
        <p:nvPicPr>
          <p:cNvPr id="11" name="Content Placeholder 10" descr="Southwest Maria"/>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044871" y="2174875"/>
            <a:ext cx="3242082" cy="3951288"/>
          </a:xfrm>
          <a:prstGeom prst="rect">
            <a:avLst/>
          </a:prstGeom>
          <a:noFill/>
          <a:ln>
            <a:noFill/>
          </a:ln>
        </p:spPr>
      </p:pic>
    </p:spTree>
    <p:extLst>
      <p:ext uri="{BB962C8B-B14F-4D97-AF65-F5344CB8AC3E}">
        <p14:creationId xmlns:p14="http://schemas.microsoft.com/office/powerpoint/2010/main" val="21806495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#5A During the past season</a:t>
            </a:r>
            <a:endParaRPr lang="en-US" dirty="0"/>
          </a:p>
        </p:txBody>
      </p:sp>
      <p:sp>
        <p:nvSpPr>
          <p:cNvPr id="3" name="Content Placeholder 2"/>
          <p:cNvSpPr>
            <a:spLocks noGrp="1"/>
          </p:cNvSpPr>
          <p:nvPr>
            <p:ph sz="half" idx="1"/>
          </p:nvPr>
        </p:nvSpPr>
        <p:spPr/>
        <p:txBody>
          <a:bodyPr/>
          <a:lstStyle/>
          <a:p>
            <a:r>
              <a:rPr lang="en-US" dirty="0" smtClean="0"/>
              <a:t>How </a:t>
            </a:r>
            <a:r>
              <a:rPr lang="en-US" dirty="0"/>
              <a:t>many iris shows visited? </a:t>
            </a:r>
          </a:p>
          <a:p>
            <a:r>
              <a:rPr lang="en-US" dirty="0" smtClean="0"/>
              <a:t>Judged</a:t>
            </a:r>
            <a:r>
              <a:rPr lang="en-US" dirty="0"/>
              <a:t>?</a:t>
            </a:r>
          </a:p>
          <a:p>
            <a:endParaRPr lang="en-US" dirty="0"/>
          </a:p>
        </p:txBody>
      </p:sp>
      <p:sp>
        <p:nvSpPr>
          <p:cNvPr id="4" name="Content Placeholder 3"/>
          <p:cNvSpPr>
            <a:spLocks noGrp="1"/>
          </p:cNvSpPr>
          <p:nvPr>
            <p:ph sz="half" idx="2"/>
          </p:nvPr>
        </p:nvSpPr>
        <p:spPr/>
        <p:txBody>
          <a:bodyPr/>
          <a:lstStyle/>
          <a:p>
            <a:pPr marL="0" indent="0">
              <a:buNone/>
            </a:pPr>
            <a:r>
              <a:rPr lang="en-US" dirty="0" smtClean="0"/>
              <a:t>Discussion</a:t>
            </a:r>
          </a:p>
          <a:p>
            <a:pPr marL="0" indent="0">
              <a:buNone/>
            </a:pPr>
            <a:r>
              <a:rPr lang="en-US" dirty="0" smtClean="0"/>
              <a:t>What did you learn from judging these shows?</a:t>
            </a:r>
          </a:p>
          <a:p>
            <a:pPr marL="0" indent="0">
              <a:buNone/>
            </a:pPr>
            <a:r>
              <a:rPr lang="en-US" dirty="0" smtClean="0"/>
              <a:t>Did you find a particular weakness on your part?</a:t>
            </a:r>
            <a:endParaRPr lang="en-US" dirty="0"/>
          </a:p>
        </p:txBody>
      </p:sp>
      <p:sp>
        <p:nvSpPr>
          <p:cNvPr id="5" name="Slide Number Placeholder 4"/>
          <p:cNvSpPr>
            <a:spLocks noGrp="1"/>
          </p:cNvSpPr>
          <p:nvPr>
            <p:ph type="sldNum" sz="quarter" idx="12"/>
          </p:nvPr>
        </p:nvSpPr>
        <p:spPr/>
        <p:txBody>
          <a:bodyPr/>
          <a:lstStyle/>
          <a:p>
            <a:fld id="{4F18EBFA-DC17-4203-9685-8ECDA8A965B5}" type="slidenum">
              <a:rPr lang="en-US" smtClean="0"/>
              <a:t>75</a:t>
            </a:fld>
            <a:endParaRPr lang="en-US" dirty="0"/>
          </a:p>
        </p:txBody>
      </p:sp>
    </p:spTree>
    <p:extLst>
      <p:ext uri="{BB962C8B-B14F-4D97-AF65-F5344CB8AC3E}">
        <p14:creationId xmlns:p14="http://schemas.microsoft.com/office/powerpoint/2010/main" val="19272352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#5B During the past season:  </a:t>
            </a:r>
            <a:br>
              <a:rPr lang="en-US" dirty="0" smtClean="0"/>
            </a:br>
            <a:endParaRPr lang="en-US" dirty="0"/>
          </a:p>
        </p:txBody>
      </p:sp>
      <p:sp>
        <p:nvSpPr>
          <p:cNvPr id="3" name="Content Placeholder 2"/>
          <p:cNvSpPr>
            <a:spLocks noGrp="1"/>
          </p:cNvSpPr>
          <p:nvPr>
            <p:ph sz="half" idx="1"/>
          </p:nvPr>
        </p:nvSpPr>
        <p:spPr/>
        <p:txBody>
          <a:bodyPr/>
          <a:lstStyle/>
          <a:p>
            <a:r>
              <a:rPr lang="en-US" dirty="0" smtClean="0"/>
              <a:t>How many iris shows did you exhibited </a:t>
            </a:r>
            <a:r>
              <a:rPr lang="en-US" dirty="0"/>
              <a:t>at</a:t>
            </a:r>
            <a:r>
              <a:rPr lang="en-US" dirty="0" smtClean="0"/>
              <a:t>?</a:t>
            </a:r>
          </a:p>
          <a:p>
            <a:pPr lvl="1"/>
            <a:r>
              <a:rPr lang="en-US" dirty="0" smtClean="0"/>
              <a:t>It is required that you must exhibit at least </a:t>
            </a:r>
            <a:r>
              <a:rPr lang="en-US" dirty="0"/>
              <a:t>every </a:t>
            </a:r>
            <a:r>
              <a:rPr lang="en-US" dirty="0" smtClean="0"/>
              <a:t>judges year </a:t>
            </a:r>
            <a:r>
              <a:rPr lang="en-US" dirty="0"/>
              <a:t>or conduct apprentice </a:t>
            </a:r>
            <a:r>
              <a:rPr lang="en-US" dirty="0" smtClean="0"/>
              <a:t>tutoring. </a:t>
            </a:r>
            <a:endParaRPr lang="en-US" dirty="0" smtClean="0"/>
          </a:p>
          <a:p>
            <a:pPr lvl="2"/>
            <a:r>
              <a:rPr lang="en-US" dirty="0" smtClean="0"/>
              <a:t>WHY</a:t>
            </a:r>
            <a:r>
              <a:rPr lang="en-US" dirty="0" smtClean="0"/>
              <a:t>?</a:t>
            </a:r>
          </a:p>
          <a:p>
            <a:endParaRPr lang="en-US" dirty="0"/>
          </a:p>
        </p:txBody>
      </p:sp>
      <p:sp>
        <p:nvSpPr>
          <p:cNvPr id="4" name="Content Placeholder 3"/>
          <p:cNvSpPr>
            <a:spLocks noGrp="1"/>
          </p:cNvSpPr>
          <p:nvPr>
            <p:ph sz="half" idx="2"/>
          </p:nvPr>
        </p:nvSpPr>
        <p:spPr/>
        <p:txBody>
          <a:bodyPr/>
          <a:lstStyle/>
          <a:p>
            <a:r>
              <a:rPr lang="en-US" dirty="0" smtClean="0"/>
              <a:t>Discussion</a:t>
            </a:r>
          </a:p>
          <a:p>
            <a:r>
              <a:rPr lang="en-US" dirty="0" smtClean="0"/>
              <a:t>What did you learn from this process or should have learned?</a:t>
            </a:r>
            <a:endParaRPr lang="en-US" dirty="0"/>
          </a:p>
        </p:txBody>
      </p:sp>
      <p:sp>
        <p:nvSpPr>
          <p:cNvPr id="5" name="Slide Number Placeholder 4"/>
          <p:cNvSpPr>
            <a:spLocks noGrp="1"/>
          </p:cNvSpPr>
          <p:nvPr>
            <p:ph type="sldNum" sz="quarter" idx="12"/>
          </p:nvPr>
        </p:nvSpPr>
        <p:spPr/>
        <p:txBody>
          <a:bodyPr/>
          <a:lstStyle/>
          <a:p>
            <a:fld id="{4F18EBFA-DC17-4203-9685-8ECDA8A965B5}" type="slidenum">
              <a:rPr lang="en-US" smtClean="0"/>
              <a:t>76</a:t>
            </a:fld>
            <a:endParaRPr lang="en-US" dirty="0"/>
          </a:p>
        </p:txBody>
      </p:sp>
    </p:spTree>
    <p:extLst>
      <p:ext uri="{BB962C8B-B14F-4D97-AF65-F5344CB8AC3E}">
        <p14:creationId xmlns:p14="http://schemas.microsoft.com/office/powerpoint/2010/main" val="40926338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Horticulture Prep Time</a:t>
            </a:r>
            <a:endParaRPr lang="en-US" dirty="0"/>
          </a:p>
        </p:txBody>
      </p:sp>
      <p:pic>
        <p:nvPicPr>
          <p:cNvPr id="4098" name="Picture 2" descr="C:\Users\Al\Pictures\SFIS\IMG_153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9E5A0CD2-287C-4E78-B2D8-6255B2EB1816}" type="slidenum">
              <a:rPr lang="en-US" smtClean="0"/>
              <a:t>77</a:t>
            </a:fld>
            <a:endParaRPr lang="en-US" dirty="0"/>
          </a:p>
        </p:txBody>
      </p:sp>
    </p:spTree>
    <p:extLst>
      <p:ext uri="{BB962C8B-B14F-4D97-AF65-F5344CB8AC3E}">
        <p14:creationId xmlns:p14="http://schemas.microsoft.com/office/powerpoint/2010/main" val="3187025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Charlie Hensley makes sure this entry is turned just right for the judges to </a:t>
            </a:r>
            <a:r>
              <a:rPr lang="en-US" sz="3600" dirty="0" smtClean="0"/>
              <a:t>view</a:t>
            </a:r>
            <a:endParaRPr lang="en-US" sz="3600" dirty="0"/>
          </a:p>
        </p:txBody>
      </p:sp>
      <p:sp>
        <p:nvSpPr>
          <p:cNvPr id="4" name="Slide Number Placeholder 3"/>
          <p:cNvSpPr>
            <a:spLocks noGrp="1"/>
          </p:cNvSpPr>
          <p:nvPr>
            <p:ph type="sldNum" sz="quarter" idx="12"/>
          </p:nvPr>
        </p:nvSpPr>
        <p:spPr/>
        <p:txBody>
          <a:bodyPr/>
          <a:lstStyle/>
          <a:p>
            <a:fld id="{4F18EBFA-DC17-4203-9685-8ECDA8A965B5}" type="slidenum">
              <a:rPr lang="en-US" smtClean="0"/>
              <a:t>78</a:t>
            </a:fld>
            <a:endParaRPr lang="en-US" dirty="0"/>
          </a:p>
        </p:txBody>
      </p:sp>
      <p:pic>
        <p:nvPicPr>
          <p:cNvPr id="8" name="Content Placeholder 7" descr="https://lh6.googleusercontent.com/-eRhWO8_j0Eo/TaRazgN3qdI/AAAAAAAACAE/-t1UqTw5_hM/s640/IMG_0199.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034381"/>
            <a:ext cx="4876800" cy="3657600"/>
          </a:xfrm>
          <a:prstGeom prst="rect">
            <a:avLst/>
          </a:prstGeom>
          <a:noFill/>
          <a:ln>
            <a:noFill/>
          </a:ln>
        </p:spPr>
      </p:pic>
    </p:spTree>
    <p:extLst>
      <p:ext uri="{BB962C8B-B14F-4D97-AF65-F5344CB8AC3E}">
        <p14:creationId xmlns:p14="http://schemas.microsoft.com/office/powerpoint/2010/main" val="22242557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out the Entry card</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79</a:t>
            </a:fld>
            <a:endParaRPr lang="en-US" dirty="0"/>
          </a:p>
        </p:txBody>
      </p:sp>
      <p:pic>
        <p:nvPicPr>
          <p:cNvPr id="6" name="Content Placeholder 5" descr="https://lh6.googleusercontent.com/-IwFGL0OevI0/UVmQ8DTEWaI/AAAAAAAAD1I/FwhJy08MwnA/s640/2013-03-30%2520ISA%2520Show%2520009.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034381"/>
            <a:ext cx="4876800" cy="3657600"/>
          </a:xfrm>
          <a:prstGeom prst="rect">
            <a:avLst/>
          </a:prstGeom>
          <a:noFill/>
          <a:ln>
            <a:noFill/>
          </a:ln>
        </p:spPr>
      </p:pic>
    </p:spTree>
    <p:extLst>
      <p:ext uri="{BB962C8B-B14F-4D97-AF65-F5344CB8AC3E}">
        <p14:creationId xmlns:p14="http://schemas.microsoft.com/office/powerpoint/2010/main" val="14223457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AIS Judge Expectations</a:t>
            </a:r>
            <a:endParaRPr lang="en-US" dirty="0"/>
          </a:p>
        </p:txBody>
      </p:sp>
      <p:sp>
        <p:nvSpPr>
          <p:cNvPr id="3" name="Content Placeholder 2"/>
          <p:cNvSpPr>
            <a:spLocks noGrp="1"/>
          </p:cNvSpPr>
          <p:nvPr>
            <p:ph idx="1"/>
          </p:nvPr>
        </p:nvSpPr>
        <p:spPr/>
        <p:txBody>
          <a:bodyPr>
            <a:normAutofit/>
          </a:bodyPr>
          <a:lstStyle/>
          <a:p>
            <a:r>
              <a:rPr lang="en-US" sz="2600" dirty="0" smtClean="0"/>
              <a:t>We serve the AIS and GARDENING public which relies on the selections made by us. </a:t>
            </a:r>
          </a:p>
          <a:p>
            <a:r>
              <a:rPr lang="en-US" dirty="0" smtClean="0"/>
              <a:t>Requirement #3: The only way to know irises is to grow them</a:t>
            </a:r>
          </a:p>
          <a:p>
            <a:pPr lvl="1"/>
            <a:r>
              <a:rPr lang="en-US" dirty="0" smtClean="0"/>
              <a:t>Obligation to maintain a representative collection of iris types and to add some new varieties each year</a:t>
            </a:r>
          </a:p>
        </p:txBody>
      </p:sp>
      <p:sp>
        <p:nvSpPr>
          <p:cNvPr id="4" name="Slide Number Placeholder 3"/>
          <p:cNvSpPr>
            <a:spLocks noGrp="1"/>
          </p:cNvSpPr>
          <p:nvPr>
            <p:ph type="sldNum" sz="quarter" idx="12"/>
          </p:nvPr>
        </p:nvSpPr>
        <p:spPr/>
        <p:txBody>
          <a:bodyPr/>
          <a:lstStyle/>
          <a:p>
            <a:fld id="{4F18EBFA-DC17-4203-9685-8ECDA8A965B5}" type="slidenum">
              <a:rPr lang="en-US" smtClean="0"/>
              <a:t>8</a:t>
            </a:fld>
            <a:endParaRPr lang="en-US" dirty="0"/>
          </a:p>
        </p:txBody>
      </p:sp>
    </p:spTree>
    <p:extLst>
      <p:ext uri="{BB962C8B-B14F-4D97-AF65-F5344CB8AC3E}">
        <p14:creationId xmlns:p14="http://schemas.microsoft.com/office/powerpoint/2010/main" val="27195413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80</a:t>
            </a:fld>
            <a:endParaRPr lang="en-US" dirty="0"/>
          </a:p>
        </p:txBody>
      </p:sp>
      <p:pic>
        <p:nvPicPr>
          <p:cNvPr id="6" name="Content Placeholder 5" descr="https://lh4.googleusercontent.com/-4Fyq_F6QYHw/TaRauKPbZdI/AAAAAAAACAE/IjN3U-ckO4w/s640/IMG_019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034381"/>
            <a:ext cx="4876800" cy="3657600"/>
          </a:xfrm>
          <a:prstGeom prst="rect">
            <a:avLst/>
          </a:prstGeom>
          <a:noFill/>
          <a:ln>
            <a:noFill/>
          </a:ln>
        </p:spPr>
      </p:pic>
    </p:spTree>
    <p:extLst>
      <p:ext uri="{BB962C8B-B14F-4D97-AF65-F5344CB8AC3E}">
        <p14:creationId xmlns:p14="http://schemas.microsoft.com/office/powerpoint/2010/main" val="32888635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David Kraemer keeps busy placing the entries on the right table</a:t>
            </a:r>
            <a:r>
              <a:rPr lang="en-US" sz="3200" dirty="0" smtClean="0"/>
              <a:t>.</a:t>
            </a:r>
            <a:endParaRPr lang="en-US" sz="3200" dirty="0"/>
          </a:p>
        </p:txBody>
      </p:sp>
      <p:sp>
        <p:nvSpPr>
          <p:cNvPr id="4" name="Slide Number Placeholder 3"/>
          <p:cNvSpPr>
            <a:spLocks noGrp="1"/>
          </p:cNvSpPr>
          <p:nvPr>
            <p:ph type="sldNum" sz="quarter" idx="12"/>
          </p:nvPr>
        </p:nvSpPr>
        <p:spPr/>
        <p:txBody>
          <a:bodyPr/>
          <a:lstStyle/>
          <a:p>
            <a:fld id="{4F18EBFA-DC17-4203-9685-8ECDA8A965B5}" type="slidenum">
              <a:rPr lang="en-US" smtClean="0"/>
              <a:t>81</a:t>
            </a:fld>
            <a:endParaRPr lang="en-US" dirty="0"/>
          </a:p>
        </p:txBody>
      </p:sp>
      <p:pic>
        <p:nvPicPr>
          <p:cNvPr id="5" name="Content Placeholder 4" descr="https://lh4.googleusercontent.com/-3hezL9Q-vmk/TaWEKN2GGUI/AAAAAAAACAE/Qn19yCnkqh4/s640/IMG_0201b.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034381"/>
            <a:ext cx="4876800" cy="3657600"/>
          </a:xfrm>
          <a:prstGeom prst="rect">
            <a:avLst/>
          </a:prstGeom>
          <a:noFill/>
          <a:ln>
            <a:noFill/>
          </a:ln>
        </p:spPr>
      </p:pic>
    </p:spTree>
    <p:extLst>
      <p:ext uri="{BB962C8B-B14F-4D97-AF65-F5344CB8AC3E}">
        <p14:creationId xmlns:p14="http://schemas.microsoft.com/office/powerpoint/2010/main" val="32759882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2014 Getting ready for the judges to </a:t>
            </a:r>
            <a:r>
              <a:rPr lang="en-US" sz="3600" dirty="0" smtClean="0"/>
              <a:t>begin</a:t>
            </a:r>
            <a:endParaRPr lang="en-US" sz="3600" dirty="0"/>
          </a:p>
        </p:txBody>
      </p:sp>
      <p:sp>
        <p:nvSpPr>
          <p:cNvPr id="3" name="Content Placeholder 2"/>
          <p:cNvSpPr>
            <a:spLocks noGrp="1"/>
          </p:cNvSpPr>
          <p:nvPr>
            <p:ph idx="1"/>
          </p:nvPr>
        </p:nvSpPr>
        <p:spPr/>
        <p:txBody>
          <a:bodyPr/>
          <a:lstStyle/>
          <a:p>
            <a:endParaRPr lang="en-US" dirty="0"/>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82</a:t>
            </a:fld>
            <a:endParaRPr lang="en-US" dirty="0"/>
          </a:p>
        </p:txBody>
      </p:sp>
      <p:pic>
        <p:nvPicPr>
          <p:cNvPr id="5" name="Picture 4" descr="https://lh6.googleusercontent.com/-YuwGM6geU50/U0wQjFGJ_UI/AAAAAAAAF4g/xM1ScuDFlD4/s800/IMG_7202.JPG"/>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6092"/>
            <a:ext cx="5943600" cy="3345815"/>
          </a:xfrm>
          <a:prstGeom prst="rect">
            <a:avLst/>
          </a:prstGeom>
          <a:noFill/>
          <a:ln>
            <a:noFill/>
          </a:ln>
        </p:spPr>
      </p:pic>
    </p:spTree>
    <p:extLst>
      <p:ext uri="{BB962C8B-B14F-4D97-AF65-F5344CB8AC3E}">
        <p14:creationId xmlns:p14="http://schemas.microsoft.com/office/powerpoint/2010/main" val="14586988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F18EBFA-DC17-4203-9685-8ECDA8A965B5}" type="slidenum">
              <a:rPr lang="en-US" smtClean="0"/>
              <a:t>83</a:t>
            </a:fld>
            <a:endParaRPr lang="en-US" dirty="0"/>
          </a:p>
        </p:txBody>
      </p:sp>
      <p:pic>
        <p:nvPicPr>
          <p:cNvPr id="5" name="Content Placeholder 4" descr="https://lh5.googleusercontent.com/-mbr_APFte2c/U0wQppbWXOI/AAAAAAAAF4w/3CBk0d7oDJI/s800/IMG_7208.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22473482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Louisiana irises and </a:t>
            </a:r>
            <a:r>
              <a:rPr lang="en-US" dirty="0" err="1"/>
              <a:t>Spurias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84</a:t>
            </a:fld>
            <a:endParaRPr lang="en-US" dirty="0"/>
          </a:p>
        </p:txBody>
      </p:sp>
      <p:pic>
        <p:nvPicPr>
          <p:cNvPr id="5" name="Content Placeholder 4" descr="https://lh3.googleusercontent.com/-Cg2riLciq8E/U0wQr2-3R-I/AAAAAAAAF44/AXJv-xNN3lg/s800/IMG_7238.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148681"/>
            <a:ext cx="6096000" cy="3429000"/>
          </a:xfrm>
          <a:prstGeom prst="rect">
            <a:avLst/>
          </a:prstGeom>
          <a:noFill/>
          <a:ln>
            <a:noFill/>
          </a:ln>
        </p:spPr>
      </p:pic>
    </p:spTree>
    <p:extLst>
      <p:ext uri="{BB962C8B-B14F-4D97-AF65-F5344CB8AC3E}">
        <p14:creationId xmlns:p14="http://schemas.microsoft.com/office/powerpoint/2010/main" val="380080825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Austin</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85</a:t>
            </a:fld>
            <a:endParaRPr lang="en-US" dirty="0"/>
          </a:p>
        </p:txBody>
      </p:sp>
      <p:pic>
        <p:nvPicPr>
          <p:cNvPr id="5" name="Content Placeholder 4" descr="https://lh6.googleusercontent.com/-4nERUU77tfM/T4Nr9N02h1I/AAAAAAAADXk/0vUdpPsEOOw/s640/2012-04-08%2520ISA%2520Show%252003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034381"/>
            <a:ext cx="4876800" cy="3657600"/>
          </a:xfrm>
          <a:prstGeom prst="rect">
            <a:avLst/>
          </a:prstGeom>
          <a:noFill/>
          <a:ln>
            <a:noFill/>
          </a:ln>
        </p:spPr>
      </p:pic>
    </p:spTree>
    <p:extLst>
      <p:ext uri="{BB962C8B-B14F-4D97-AF65-F5344CB8AC3E}">
        <p14:creationId xmlns:p14="http://schemas.microsoft.com/office/powerpoint/2010/main" val="233970443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Talley time</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86</a:t>
            </a:fld>
            <a:endParaRPr lang="en-US" dirty="0"/>
          </a:p>
        </p:txBody>
      </p:sp>
      <p:pic>
        <p:nvPicPr>
          <p:cNvPr id="21506" name="Picture 2" descr="C:\Users\Al\Documents\AIS\SFIS\P101002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0643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#5B During the past season:  </a:t>
            </a:r>
            <a:br>
              <a:rPr lang="en-US" dirty="0" smtClean="0"/>
            </a:br>
            <a:endParaRPr lang="en-US" dirty="0"/>
          </a:p>
        </p:txBody>
      </p:sp>
      <p:sp>
        <p:nvSpPr>
          <p:cNvPr id="3" name="Content Placeholder 2"/>
          <p:cNvSpPr>
            <a:spLocks noGrp="1"/>
          </p:cNvSpPr>
          <p:nvPr>
            <p:ph sz="half" idx="1"/>
          </p:nvPr>
        </p:nvSpPr>
        <p:spPr/>
        <p:txBody>
          <a:bodyPr/>
          <a:lstStyle/>
          <a:p>
            <a:r>
              <a:rPr lang="en-US" dirty="0" smtClean="0"/>
              <a:t>How many iris shows did you exhibited </a:t>
            </a:r>
            <a:r>
              <a:rPr lang="en-US" dirty="0"/>
              <a:t>at</a:t>
            </a:r>
            <a:r>
              <a:rPr lang="en-US" dirty="0" smtClean="0"/>
              <a:t>?</a:t>
            </a:r>
          </a:p>
          <a:p>
            <a:pPr lvl="1"/>
            <a:r>
              <a:rPr lang="en-US" dirty="0" smtClean="0"/>
              <a:t>It is required that you must exhibit at least </a:t>
            </a:r>
            <a:r>
              <a:rPr lang="en-US" dirty="0"/>
              <a:t>every </a:t>
            </a:r>
            <a:r>
              <a:rPr lang="en-US" dirty="0" smtClean="0"/>
              <a:t>judge’s </a:t>
            </a:r>
            <a:r>
              <a:rPr lang="en-US" dirty="0"/>
              <a:t>year or conduct apprentice </a:t>
            </a:r>
            <a:r>
              <a:rPr lang="en-US" dirty="0" smtClean="0"/>
              <a:t>tutoring. WHY?</a:t>
            </a:r>
          </a:p>
          <a:p>
            <a:endParaRPr lang="en-US" dirty="0"/>
          </a:p>
        </p:txBody>
      </p:sp>
      <p:sp>
        <p:nvSpPr>
          <p:cNvPr id="4" name="Content Placeholder 3"/>
          <p:cNvSpPr>
            <a:spLocks noGrp="1"/>
          </p:cNvSpPr>
          <p:nvPr>
            <p:ph sz="half" idx="2"/>
          </p:nvPr>
        </p:nvSpPr>
        <p:spPr/>
        <p:txBody>
          <a:bodyPr/>
          <a:lstStyle/>
          <a:p>
            <a:r>
              <a:rPr lang="en-US" dirty="0" smtClean="0"/>
              <a:t>Discussion</a:t>
            </a:r>
          </a:p>
          <a:p>
            <a:r>
              <a:rPr lang="en-US" dirty="0" smtClean="0"/>
              <a:t>Be more familiar with the process of selecting, transporting, and grooming iris.</a:t>
            </a:r>
          </a:p>
          <a:p>
            <a:r>
              <a:rPr lang="en-US" dirty="0" smtClean="0"/>
              <a:t>Provides experience to make one a better judge.</a:t>
            </a:r>
          </a:p>
          <a:p>
            <a:endParaRPr lang="en-US" dirty="0"/>
          </a:p>
        </p:txBody>
      </p:sp>
      <p:sp>
        <p:nvSpPr>
          <p:cNvPr id="5" name="Slide Number Placeholder 4"/>
          <p:cNvSpPr>
            <a:spLocks noGrp="1"/>
          </p:cNvSpPr>
          <p:nvPr>
            <p:ph type="sldNum" sz="quarter" idx="12"/>
          </p:nvPr>
        </p:nvSpPr>
        <p:spPr/>
        <p:txBody>
          <a:bodyPr/>
          <a:lstStyle/>
          <a:p>
            <a:fld id="{4F18EBFA-DC17-4203-9685-8ECDA8A965B5}" type="slidenum">
              <a:rPr lang="en-US" smtClean="0"/>
              <a:t>87</a:t>
            </a:fld>
            <a:endParaRPr lang="en-US" dirty="0"/>
          </a:p>
        </p:txBody>
      </p:sp>
    </p:spTree>
    <p:extLst>
      <p:ext uri="{BB962C8B-B14F-4D97-AF65-F5344CB8AC3E}">
        <p14:creationId xmlns:p14="http://schemas.microsoft.com/office/powerpoint/2010/main" val="30163919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#6 What irises do you Grow</a:t>
            </a:r>
            <a:endParaRPr lang="en-US" dirty="0"/>
          </a:p>
        </p:txBody>
      </p:sp>
      <p:sp>
        <p:nvSpPr>
          <p:cNvPr id="3" name="Content Placeholder 2"/>
          <p:cNvSpPr>
            <a:spLocks noGrp="1"/>
          </p:cNvSpPr>
          <p:nvPr>
            <p:ph idx="1"/>
          </p:nvPr>
        </p:nvSpPr>
        <p:spPr/>
        <p:txBody>
          <a:bodyPr>
            <a:normAutofit fontScale="85000" lnSpcReduction="10000"/>
          </a:bodyPr>
          <a:lstStyle/>
          <a:p>
            <a:r>
              <a:rPr lang="en-US" dirty="0"/>
              <a:t>WE WILL LOOK AT SOME NUMBERS AND THEN COME BACK TO THESE QUESTIONS!</a:t>
            </a:r>
          </a:p>
          <a:p>
            <a:r>
              <a:rPr lang="en-US" dirty="0" smtClean="0"/>
              <a:t>How </a:t>
            </a:r>
            <a:r>
              <a:rPr lang="en-US" dirty="0"/>
              <a:t>many different varieties of iris do you grow?</a:t>
            </a:r>
          </a:p>
          <a:p>
            <a:r>
              <a:rPr lang="en-US" dirty="0"/>
              <a:t>What types of irises are in your garden?</a:t>
            </a:r>
          </a:p>
          <a:p>
            <a:r>
              <a:rPr lang="en-US" dirty="0"/>
              <a:t>Did you add any new types of iris to your garden since July 31, </a:t>
            </a:r>
            <a:r>
              <a:rPr lang="en-US" dirty="0" smtClean="0"/>
              <a:t>last year?</a:t>
            </a:r>
            <a:endParaRPr lang="en-US" dirty="0"/>
          </a:p>
          <a:p>
            <a:r>
              <a:rPr lang="en-US" dirty="0"/>
              <a:t>Approximately how many irises which were introduced during the past five years grow in your garden? </a:t>
            </a:r>
            <a:endParaRPr lang="en-US" dirty="0" smtClean="0"/>
          </a:p>
          <a:p>
            <a:r>
              <a:rPr lang="en-US" dirty="0" smtClean="0"/>
              <a:t>List </a:t>
            </a:r>
            <a:r>
              <a:rPr lang="en-US" dirty="0"/>
              <a:t>a few of these newer irises growing in your </a:t>
            </a:r>
            <a:r>
              <a:rPr lang="en-US" dirty="0" smtClean="0"/>
              <a:t>garden</a:t>
            </a:r>
          </a:p>
          <a:p>
            <a:endParaRPr lang="en-US" dirty="0"/>
          </a:p>
          <a:p>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88</a:t>
            </a:fld>
            <a:endParaRPr lang="en-US" dirty="0"/>
          </a:p>
        </p:txBody>
      </p:sp>
    </p:spTree>
    <p:extLst>
      <p:ext uri="{BB962C8B-B14F-4D97-AF65-F5344CB8AC3E}">
        <p14:creationId xmlns:p14="http://schemas.microsoft.com/office/powerpoint/2010/main" val="37236154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a:bodyPr>
          <a:lstStyle/>
          <a:p>
            <a:r>
              <a:rPr lang="en-US" dirty="0" smtClean="0"/>
              <a:t>What irises do you Grow - Problem</a:t>
            </a:r>
            <a:br>
              <a:rPr lang="en-US" dirty="0" smtClean="0"/>
            </a:br>
            <a:r>
              <a:rPr lang="en-US" dirty="0" smtClean="0"/>
              <a:t>2009 “1,135” new introductions</a:t>
            </a:r>
            <a:endParaRPr lang="en-US" dirty="0"/>
          </a:p>
        </p:txBody>
      </p:sp>
      <p:sp>
        <p:nvSpPr>
          <p:cNvPr id="3" name="Content Placeholder 2"/>
          <p:cNvSpPr>
            <a:spLocks noGrp="1"/>
          </p:cNvSpPr>
          <p:nvPr>
            <p:ph sz="half" idx="1"/>
          </p:nvPr>
        </p:nvSpPr>
        <p:spPr>
          <a:xfrm>
            <a:off x="457200" y="2133600"/>
            <a:ext cx="4038600" cy="3992563"/>
          </a:xfrm>
        </p:spPr>
        <p:txBody>
          <a:bodyPr>
            <a:normAutofit lnSpcReduction="10000"/>
          </a:bodyPr>
          <a:lstStyle/>
          <a:p>
            <a:pPr marL="0" indent="0">
              <a:buNone/>
            </a:pPr>
            <a:endParaRPr lang="en-US" dirty="0" smtClean="0"/>
          </a:p>
          <a:p>
            <a:r>
              <a:rPr lang="en-US" dirty="0" smtClean="0"/>
              <a:t>TB	 700</a:t>
            </a:r>
          </a:p>
          <a:p>
            <a:r>
              <a:rPr lang="en-US" dirty="0" smtClean="0"/>
              <a:t>SDB 128</a:t>
            </a:r>
          </a:p>
          <a:p>
            <a:r>
              <a:rPr lang="en-US" dirty="0" smtClean="0"/>
              <a:t>IB	 53</a:t>
            </a:r>
          </a:p>
          <a:p>
            <a:r>
              <a:rPr lang="en-US" dirty="0" smtClean="0"/>
              <a:t>CA	 40</a:t>
            </a:r>
          </a:p>
          <a:p>
            <a:r>
              <a:rPr lang="en-US" dirty="0" smtClean="0"/>
              <a:t>SIB	 39</a:t>
            </a:r>
          </a:p>
          <a:p>
            <a:r>
              <a:rPr lang="en-US" dirty="0" smtClean="0"/>
              <a:t>BB 	29</a:t>
            </a:r>
          </a:p>
          <a:p>
            <a:r>
              <a:rPr lang="en-US" dirty="0" smtClean="0"/>
              <a:t>LA 	28</a:t>
            </a:r>
          </a:p>
          <a:p>
            <a:endParaRPr lang="en-US" dirty="0"/>
          </a:p>
        </p:txBody>
      </p:sp>
      <p:sp>
        <p:nvSpPr>
          <p:cNvPr id="4" name="Content Placeholder 3"/>
          <p:cNvSpPr>
            <a:spLocks noGrp="1"/>
          </p:cNvSpPr>
          <p:nvPr>
            <p:ph sz="half" idx="2"/>
          </p:nvPr>
        </p:nvSpPr>
        <p:spPr>
          <a:xfrm>
            <a:off x="4648200" y="2209800"/>
            <a:ext cx="4038600" cy="3916363"/>
          </a:xfrm>
        </p:spPr>
        <p:txBody>
          <a:bodyPr>
            <a:normAutofit lnSpcReduction="10000"/>
          </a:bodyPr>
          <a:lstStyle/>
          <a:p>
            <a:pPr marL="0" indent="0">
              <a:buNone/>
            </a:pPr>
            <a:endParaRPr lang="en-US" dirty="0" smtClean="0"/>
          </a:p>
          <a:p>
            <a:r>
              <a:rPr lang="en-US" dirty="0" smtClean="0"/>
              <a:t>JI 		26</a:t>
            </a:r>
          </a:p>
          <a:p>
            <a:r>
              <a:rPr lang="en-US" dirty="0" smtClean="0"/>
              <a:t>AR 		22</a:t>
            </a:r>
          </a:p>
          <a:p>
            <a:r>
              <a:rPr lang="en-US" dirty="0" smtClean="0"/>
              <a:t>Spec-X 	18</a:t>
            </a:r>
          </a:p>
          <a:p>
            <a:r>
              <a:rPr lang="en-US" dirty="0" smtClean="0"/>
              <a:t>SPU 	12</a:t>
            </a:r>
          </a:p>
          <a:p>
            <a:r>
              <a:rPr lang="en-US" dirty="0" smtClean="0"/>
              <a:t>MTB 	15</a:t>
            </a:r>
          </a:p>
          <a:p>
            <a:r>
              <a:rPr lang="en-US" dirty="0" smtClean="0"/>
              <a:t>MDB 	14</a:t>
            </a:r>
          </a:p>
          <a:p>
            <a:r>
              <a:rPr lang="en-US" dirty="0" smtClean="0"/>
              <a:t>Spec 	11</a:t>
            </a:r>
            <a:endParaRPr lang="en-US" dirty="0"/>
          </a:p>
        </p:txBody>
      </p:sp>
      <p:sp>
        <p:nvSpPr>
          <p:cNvPr id="5" name="Slide Number Placeholder 4"/>
          <p:cNvSpPr>
            <a:spLocks noGrp="1"/>
          </p:cNvSpPr>
          <p:nvPr>
            <p:ph type="sldNum" sz="quarter" idx="12"/>
          </p:nvPr>
        </p:nvSpPr>
        <p:spPr/>
        <p:txBody>
          <a:bodyPr/>
          <a:lstStyle/>
          <a:p>
            <a:fld id="{4F18EBFA-DC17-4203-9685-8ECDA8A965B5}" type="slidenum">
              <a:rPr lang="en-US" smtClean="0"/>
              <a:t>89</a:t>
            </a:fld>
            <a:endParaRPr lang="en-US" dirty="0"/>
          </a:p>
        </p:txBody>
      </p:sp>
    </p:spTree>
    <p:extLst>
      <p:ext uri="{BB962C8B-B14F-4D97-AF65-F5344CB8AC3E}">
        <p14:creationId xmlns:p14="http://schemas.microsoft.com/office/powerpoint/2010/main" val="24268849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AIS Judge Expectations</a:t>
            </a:r>
            <a:endParaRPr lang="en-US" dirty="0"/>
          </a:p>
        </p:txBody>
      </p:sp>
      <p:sp>
        <p:nvSpPr>
          <p:cNvPr id="3" name="Content Placeholder 2"/>
          <p:cNvSpPr>
            <a:spLocks noGrp="1"/>
          </p:cNvSpPr>
          <p:nvPr>
            <p:ph idx="1"/>
          </p:nvPr>
        </p:nvSpPr>
        <p:spPr/>
        <p:txBody>
          <a:bodyPr>
            <a:normAutofit/>
          </a:bodyPr>
          <a:lstStyle/>
          <a:p>
            <a:r>
              <a:rPr lang="en-US" sz="2400" dirty="0" smtClean="0"/>
              <a:t>We serve the AIS and GARDENING public which relies on the selections made by us.</a:t>
            </a:r>
          </a:p>
          <a:p>
            <a:r>
              <a:rPr lang="en-US" dirty="0" smtClean="0"/>
              <a:t>Requirement # 4: Giving freely of time and money is a responsibility the judge must be willing to </a:t>
            </a:r>
            <a:r>
              <a:rPr lang="en-US" dirty="0" smtClean="0"/>
              <a:t>accept, such as</a:t>
            </a:r>
            <a:endParaRPr lang="en-US" dirty="0" smtClean="0"/>
          </a:p>
          <a:p>
            <a:pPr lvl="1"/>
            <a:r>
              <a:rPr lang="en-US" dirty="0" smtClean="0"/>
              <a:t>Studying, attending training, visiting gardens and iris shows, and attending training sessions and meetings.</a:t>
            </a:r>
          </a:p>
          <a:p>
            <a:pPr lvl="1"/>
            <a:r>
              <a:rPr lang="en-US" dirty="0" smtClean="0"/>
              <a:t>Buying newer varieties of irises</a:t>
            </a:r>
            <a:endParaRPr lang="en-US" dirty="0"/>
          </a:p>
        </p:txBody>
      </p:sp>
      <p:sp>
        <p:nvSpPr>
          <p:cNvPr id="4" name="Slide Number Placeholder 3"/>
          <p:cNvSpPr>
            <a:spLocks noGrp="1"/>
          </p:cNvSpPr>
          <p:nvPr>
            <p:ph type="sldNum" sz="quarter" idx="12"/>
          </p:nvPr>
        </p:nvSpPr>
        <p:spPr/>
        <p:txBody>
          <a:bodyPr/>
          <a:lstStyle/>
          <a:p>
            <a:fld id="{4F18EBFA-DC17-4203-9685-8ECDA8A965B5}" type="slidenum">
              <a:rPr lang="en-US" smtClean="0"/>
              <a:t>9</a:t>
            </a:fld>
            <a:endParaRPr lang="en-US" dirty="0"/>
          </a:p>
        </p:txBody>
      </p:sp>
    </p:spTree>
    <p:extLst>
      <p:ext uri="{BB962C8B-B14F-4D97-AF65-F5344CB8AC3E}">
        <p14:creationId xmlns:p14="http://schemas.microsoft.com/office/powerpoint/2010/main" val="22490728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of the 2014 </a:t>
            </a:r>
            <a:r>
              <a:rPr lang="en-US" dirty="0"/>
              <a:t>AIS </a:t>
            </a:r>
            <a:r>
              <a:rPr lang="en-US" dirty="0" smtClean="0"/>
              <a:t>Awards do you grow</a:t>
            </a:r>
            <a:endParaRPr lang="en-US" dirty="0"/>
          </a:p>
        </p:txBody>
      </p:sp>
      <p:sp>
        <p:nvSpPr>
          <p:cNvPr id="3" name="Content Placeholder 2"/>
          <p:cNvSpPr>
            <a:spLocks noGrp="1"/>
          </p:cNvSpPr>
          <p:nvPr>
            <p:ph sz="half" idx="1"/>
          </p:nvPr>
        </p:nvSpPr>
        <p:spPr/>
        <p:txBody>
          <a:bodyPr>
            <a:normAutofit fontScale="62500" lnSpcReduction="20000"/>
          </a:bodyPr>
          <a:lstStyle/>
          <a:p>
            <a:pPr marL="0" indent="0" algn="ctr">
              <a:spcBef>
                <a:spcPts val="0"/>
              </a:spcBef>
              <a:buNone/>
            </a:pPr>
            <a:r>
              <a:rPr lang="en-US" b="1" dirty="0"/>
              <a:t>THE DYKES MEDAL</a:t>
            </a:r>
          </a:p>
          <a:p>
            <a:pPr marL="0" indent="0" algn="ctr">
              <a:spcBef>
                <a:spcPts val="0"/>
              </a:spcBef>
              <a:buNone/>
            </a:pPr>
            <a:r>
              <a:rPr lang="en-US" b="1" dirty="0"/>
              <a:t>All iris classes, originated in US or Canada</a:t>
            </a:r>
          </a:p>
          <a:p>
            <a:pPr marL="0" indent="0" algn="ctr">
              <a:spcBef>
                <a:spcPts val="0"/>
              </a:spcBef>
              <a:buNone/>
            </a:pPr>
            <a:r>
              <a:rPr lang="en-US" b="1" dirty="0"/>
              <a:t>(Total votes cast = 452</a:t>
            </a:r>
            <a:r>
              <a:rPr lang="en-US" b="1" dirty="0" smtClean="0"/>
              <a:t>)</a:t>
            </a:r>
          </a:p>
          <a:p>
            <a:pPr marL="0" indent="0" algn="ctr">
              <a:spcBef>
                <a:spcPts val="0"/>
              </a:spcBef>
              <a:buNone/>
            </a:pPr>
            <a:endParaRPr lang="en-US" b="1" dirty="0"/>
          </a:p>
          <a:p>
            <a:pPr marL="0" indent="0">
              <a:spcBef>
                <a:spcPts val="0"/>
              </a:spcBef>
              <a:buNone/>
            </a:pPr>
            <a:r>
              <a:rPr lang="en-US" b="1" dirty="0"/>
              <a:t>79 DIVIDING LINE (Charles </a:t>
            </a:r>
            <a:r>
              <a:rPr lang="en-US" b="1" dirty="0" err="1"/>
              <a:t>Bunnell</a:t>
            </a:r>
            <a:r>
              <a:rPr lang="en-US" b="1" dirty="0"/>
              <a:t>) </a:t>
            </a:r>
            <a:r>
              <a:rPr lang="en-US" b="1" dirty="0" smtClean="0"/>
              <a:t>MTB</a:t>
            </a:r>
          </a:p>
          <a:p>
            <a:pPr marL="0" indent="0">
              <a:spcBef>
                <a:spcPts val="0"/>
              </a:spcBef>
              <a:buNone/>
            </a:pPr>
            <a:endParaRPr lang="en-US" b="1" dirty="0"/>
          </a:p>
          <a:p>
            <a:pPr marL="0" indent="0">
              <a:spcBef>
                <a:spcPts val="0"/>
              </a:spcBef>
              <a:buNone/>
            </a:pPr>
            <a:r>
              <a:rPr lang="en-US" dirty="0"/>
              <a:t>Runners Up:</a:t>
            </a:r>
          </a:p>
          <a:p>
            <a:pPr marL="0" indent="0">
              <a:spcBef>
                <a:spcPts val="0"/>
              </a:spcBef>
              <a:buNone/>
            </a:pPr>
            <a:r>
              <a:rPr lang="en-US" dirty="0"/>
              <a:t>64 GYPSY LORD (Keith Keppel) TB</a:t>
            </a:r>
          </a:p>
          <a:p>
            <a:pPr marL="0" indent="0">
              <a:spcBef>
                <a:spcPts val="0"/>
              </a:spcBef>
              <a:buNone/>
            </a:pPr>
            <a:r>
              <a:rPr lang="en-US" dirty="0"/>
              <a:t>31 CHIEF JOHN JOLLY (Tom </a:t>
            </a:r>
            <a:r>
              <a:rPr lang="en-US" dirty="0" err="1"/>
              <a:t>Parkhill</a:t>
            </a:r>
            <a:r>
              <a:rPr lang="en-US" dirty="0"/>
              <a:t>) TB</a:t>
            </a:r>
          </a:p>
          <a:p>
            <a:pPr marL="0" indent="0">
              <a:spcBef>
                <a:spcPts val="0"/>
              </a:spcBef>
              <a:buNone/>
            </a:pPr>
            <a:r>
              <a:rPr lang="en-US" dirty="0"/>
              <a:t>27 BLUEBEARD'S GHOST (Paul Black) SDB</a:t>
            </a:r>
          </a:p>
          <a:p>
            <a:pPr marL="0" indent="0">
              <a:spcBef>
                <a:spcPts val="0"/>
              </a:spcBef>
              <a:buNone/>
            </a:pPr>
            <a:r>
              <a:rPr lang="en-US" dirty="0"/>
              <a:t>25 KATHY CHILTON (Frederick Kerr) TB</a:t>
            </a:r>
          </a:p>
          <a:p>
            <a:pPr marL="0" indent="0">
              <a:spcBef>
                <a:spcPts val="0"/>
              </a:spcBef>
              <a:buNone/>
            </a:pPr>
            <a:r>
              <a:rPr lang="en-US" dirty="0"/>
              <a:t>22 ABSOLUTE TREASURE (Richard </a:t>
            </a:r>
            <a:r>
              <a:rPr lang="en-US" dirty="0" err="1"/>
              <a:t>Tasco</a:t>
            </a:r>
            <a:r>
              <a:rPr lang="en-US" dirty="0"/>
              <a:t>) TB</a:t>
            </a:r>
          </a:p>
          <a:p>
            <a:pPr marL="0" indent="0">
              <a:spcBef>
                <a:spcPts val="0"/>
              </a:spcBef>
              <a:buNone/>
            </a:pPr>
            <a:r>
              <a:rPr lang="en-US" dirty="0"/>
              <a:t>22 ELIZABETHAN AGE (Lowell </a:t>
            </a:r>
            <a:r>
              <a:rPr lang="en-US" dirty="0" err="1"/>
              <a:t>Baumunk</a:t>
            </a:r>
            <a:r>
              <a:rPr lang="en-US" dirty="0"/>
              <a:t>) TB</a:t>
            </a:r>
            <a:r>
              <a:rPr lang="en-US" dirty="0" smtClean="0"/>
              <a:t> </a:t>
            </a:r>
            <a:endParaRPr lang="en-US" dirty="0"/>
          </a:p>
        </p:txBody>
      </p:sp>
      <p:sp>
        <p:nvSpPr>
          <p:cNvPr id="4" name="Content Placeholder 3"/>
          <p:cNvSpPr>
            <a:spLocks noGrp="1"/>
          </p:cNvSpPr>
          <p:nvPr>
            <p:ph sz="half" idx="2"/>
          </p:nvPr>
        </p:nvSpPr>
        <p:spPr/>
        <p:txBody>
          <a:bodyPr>
            <a:normAutofit fontScale="62500" lnSpcReduction="20000"/>
          </a:bodyPr>
          <a:lstStyle/>
          <a:p>
            <a:pPr marL="0" indent="0" algn="ctr">
              <a:spcBef>
                <a:spcPts val="0"/>
              </a:spcBef>
              <a:buNone/>
            </a:pPr>
            <a:r>
              <a:rPr lang="en-US" dirty="0" smtClean="0"/>
              <a:t> </a:t>
            </a:r>
            <a:r>
              <a:rPr lang="en-US" b="1" dirty="0" smtClean="0"/>
              <a:t>THE JOHN C. WISTER MEDAL</a:t>
            </a:r>
          </a:p>
          <a:p>
            <a:pPr marL="0" indent="0" algn="ctr">
              <a:spcBef>
                <a:spcPts val="0"/>
              </a:spcBef>
              <a:buNone/>
            </a:pPr>
            <a:r>
              <a:rPr lang="en-US" b="1" dirty="0" smtClean="0"/>
              <a:t>Tall Bearded irises</a:t>
            </a:r>
          </a:p>
          <a:p>
            <a:pPr marL="0" indent="0" algn="ctr">
              <a:spcBef>
                <a:spcPts val="0"/>
              </a:spcBef>
              <a:buNone/>
            </a:pPr>
            <a:r>
              <a:rPr lang="en-US" b="1" dirty="0" smtClean="0"/>
              <a:t>(Total votes cast = 1092)</a:t>
            </a:r>
          </a:p>
          <a:p>
            <a:pPr marL="0" indent="0" algn="ctr">
              <a:spcBef>
                <a:spcPts val="0"/>
              </a:spcBef>
              <a:buNone/>
            </a:pPr>
            <a:endParaRPr lang="en-US" b="1" dirty="0" smtClean="0"/>
          </a:p>
          <a:p>
            <a:pPr marL="0" indent="0">
              <a:spcBef>
                <a:spcPts val="0"/>
              </a:spcBef>
              <a:buNone/>
            </a:pPr>
            <a:r>
              <a:rPr lang="en-US" b="1" dirty="0" smtClean="0"/>
              <a:t>63 MONTMARTRE (Keith Keppel)</a:t>
            </a:r>
          </a:p>
          <a:p>
            <a:pPr marL="0" indent="0">
              <a:spcBef>
                <a:spcPts val="0"/>
              </a:spcBef>
              <a:buNone/>
            </a:pPr>
            <a:r>
              <a:rPr lang="en-US" b="1" dirty="0" smtClean="0"/>
              <a:t>34 MAGICAL (Joseph Ghio)</a:t>
            </a:r>
          </a:p>
          <a:p>
            <a:pPr marL="0" indent="0">
              <a:spcBef>
                <a:spcPts val="0"/>
              </a:spcBef>
              <a:buNone/>
            </a:pPr>
            <a:r>
              <a:rPr lang="en-US" b="1" dirty="0" smtClean="0"/>
              <a:t>32 BLACK MAGIC WOMAN (Richard </a:t>
            </a:r>
            <a:r>
              <a:rPr lang="en-US" b="1" dirty="0" err="1" smtClean="0"/>
              <a:t>Tasco</a:t>
            </a:r>
            <a:r>
              <a:rPr lang="en-US" b="1" dirty="0" smtClean="0"/>
              <a:t>)</a:t>
            </a:r>
          </a:p>
          <a:p>
            <a:pPr marL="0" indent="0">
              <a:spcBef>
                <a:spcPts val="0"/>
              </a:spcBef>
              <a:buNone/>
            </a:pPr>
            <a:endParaRPr lang="en-US" b="1" dirty="0" smtClean="0"/>
          </a:p>
          <a:p>
            <a:pPr marL="0" indent="0">
              <a:spcBef>
                <a:spcPts val="0"/>
              </a:spcBef>
              <a:buNone/>
            </a:pPr>
            <a:r>
              <a:rPr lang="en-US" dirty="0" smtClean="0"/>
              <a:t>Runners Up:</a:t>
            </a:r>
          </a:p>
          <a:p>
            <a:pPr marL="0" indent="0">
              <a:spcBef>
                <a:spcPts val="0"/>
              </a:spcBef>
              <a:buNone/>
            </a:pPr>
            <a:r>
              <a:rPr lang="en-US" dirty="0" smtClean="0"/>
              <a:t>31 TEMPORAL ANOMALY (Richard </a:t>
            </a:r>
            <a:r>
              <a:rPr lang="en-US" dirty="0" err="1" smtClean="0"/>
              <a:t>Tasco</a:t>
            </a:r>
            <a:r>
              <a:rPr lang="en-US" dirty="0" smtClean="0"/>
              <a:t>)</a:t>
            </a:r>
          </a:p>
          <a:p>
            <a:pPr marL="0" indent="0">
              <a:spcBef>
                <a:spcPts val="0"/>
              </a:spcBef>
              <a:buNone/>
            </a:pPr>
            <a:r>
              <a:rPr lang="en-US" dirty="0" smtClean="0"/>
              <a:t>27 MONEY IN YOUR POCKET (Paul Black)</a:t>
            </a:r>
          </a:p>
          <a:p>
            <a:pPr marL="0" indent="0">
              <a:spcBef>
                <a:spcPts val="0"/>
              </a:spcBef>
              <a:buNone/>
            </a:pPr>
            <a:r>
              <a:rPr lang="fi-FI" dirty="0" smtClean="0"/>
              <a:t>25 PARISIAN DAWN (Keith Keppel)</a:t>
            </a:r>
          </a:p>
          <a:p>
            <a:pPr marL="0" indent="0">
              <a:spcBef>
                <a:spcPts val="0"/>
              </a:spcBef>
              <a:buNone/>
            </a:pPr>
            <a:r>
              <a:rPr lang="de-DE" dirty="0" smtClean="0"/>
              <a:t>23 JAZZ BAND (Keith Keppel)</a:t>
            </a:r>
          </a:p>
          <a:p>
            <a:pPr marL="0" indent="0">
              <a:spcBef>
                <a:spcPts val="0"/>
              </a:spcBef>
              <a:buNone/>
            </a:pPr>
            <a:r>
              <a:rPr lang="en-US" dirty="0" smtClean="0"/>
              <a:t>23 PEGGY SUE (Larry Lauer)</a:t>
            </a:r>
          </a:p>
          <a:p>
            <a:pPr marL="0" indent="0">
              <a:spcBef>
                <a:spcPts val="0"/>
              </a:spcBef>
              <a:buNone/>
            </a:pPr>
            <a:r>
              <a:rPr lang="en-US" dirty="0" smtClean="0"/>
              <a:t>23 WILD ANGEL (Thomas Johnson)</a:t>
            </a:r>
          </a:p>
          <a:p>
            <a:endParaRPr lang="en-US" dirty="0"/>
          </a:p>
        </p:txBody>
      </p:sp>
      <p:sp>
        <p:nvSpPr>
          <p:cNvPr id="5" name="Slide Number Placeholder 4"/>
          <p:cNvSpPr>
            <a:spLocks noGrp="1"/>
          </p:cNvSpPr>
          <p:nvPr>
            <p:ph type="sldNum" sz="quarter" idx="12"/>
          </p:nvPr>
        </p:nvSpPr>
        <p:spPr/>
        <p:txBody>
          <a:bodyPr/>
          <a:lstStyle/>
          <a:p>
            <a:fld id="{4F18EBFA-DC17-4203-9685-8ECDA8A965B5}" type="slidenum">
              <a:rPr lang="en-US" smtClean="0"/>
              <a:t>90</a:t>
            </a:fld>
            <a:endParaRPr lang="en-US" dirty="0"/>
          </a:p>
        </p:txBody>
      </p:sp>
    </p:spTree>
    <p:extLst>
      <p:ext uri="{BB962C8B-B14F-4D97-AF65-F5344CB8AC3E}">
        <p14:creationId xmlns:p14="http://schemas.microsoft.com/office/powerpoint/2010/main" val="28621767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of the 2014 </a:t>
            </a:r>
            <a:r>
              <a:rPr lang="en-US" dirty="0"/>
              <a:t>AIS </a:t>
            </a:r>
            <a:r>
              <a:rPr lang="en-US" dirty="0" smtClean="0"/>
              <a:t>Awards do you grow</a:t>
            </a:r>
            <a:endParaRPr lang="en-US" dirty="0"/>
          </a:p>
        </p:txBody>
      </p:sp>
      <p:sp>
        <p:nvSpPr>
          <p:cNvPr id="3" name="Content Placeholder 2"/>
          <p:cNvSpPr>
            <a:spLocks noGrp="1"/>
          </p:cNvSpPr>
          <p:nvPr>
            <p:ph sz="half" idx="1"/>
          </p:nvPr>
        </p:nvSpPr>
        <p:spPr/>
        <p:txBody>
          <a:bodyPr>
            <a:normAutofit/>
          </a:bodyPr>
          <a:lstStyle/>
          <a:p>
            <a:pPr marL="0" indent="0" algn="ctr">
              <a:spcBef>
                <a:spcPts val="0"/>
              </a:spcBef>
              <a:buNone/>
            </a:pPr>
            <a:r>
              <a:rPr lang="en-US" sz="2000" b="1" dirty="0"/>
              <a:t>THE DYKES MEDAL</a:t>
            </a:r>
          </a:p>
          <a:p>
            <a:pPr marL="0" indent="0">
              <a:spcBef>
                <a:spcPts val="0"/>
              </a:spcBef>
              <a:buNone/>
            </a:pPr>
            <a:r>
              <a:rPr lang="en-US" sz="2000" b="1" dirty="0" smtClean="0"/>
              <a:t>79 </a:t>
            </a:r>
            <a:r>
              <a:rPr lang="en-US" sz="2000" b="1" dirty="0"/>
              <a:t>DIVIDING LINE (Charles </a:t>
            </a:r>
            <a:r>
              <a:rPr lang="en-US" sz="2000" b="1" dirty="0" err="1"/>
              <a:t>Bunnell</a:t>
            </a:r>
            <a:r>
              <a:rPr lang="en-US" sz="2000" b="1" dirty="0"/>
              <a:t>) </a:t>
            </a:r>
            <a:r>
              <a:rPr lang="en-US" sz="2000" b="1" dirty="0" smtClean="0"/>
              <a:t>MTB</a:t>
            </a:r>
          </a:p>
          <a:p>
            <a:pPr marL="0" indent="0">
              <a:spcBef>
                <a:spcPts val="0"/>
              </a:spcBef>
              <a:buNone/>
            </a:pPr>
            <a:endParaRPr lang="en-US" b="1" dirty="0"/>
          </a:p>
          <a:p>
            <a:pPr marL="0" indent="0">
              <a:spcBef>
                <a:spcPts val="0"/>
              </a:spcBef>
              <a:buNone/>
            </a:pPr>
            <a:endParaRPr lang="en-US" dirty="0"/>
          </a:p>
        </p:txBody>
      </p:sp>
      <p:sp>
        <p:nvSpPr>
          <p:cNvPr id="4" name="Content Placeholder 3"/>
          <p:cNvSpPr>
            <a:spLocks noGrp="1"/>
          </p:cNvSpPr>
          <p:nvPr>
            <p:ph sz="half" idx="2"/>
          </p:nvPr>
        </p:nvSpPr>
        <p:spPr/>
        <p:txBody>
          <a:bodyPr>
            <a:normAutofit/>
          </a:bodyPr>
          <a:lstStyle/>
          <a:p>
            <a:pPr marL="0" indent="0" algn="ctr">
              <a:spcBef>
                <a:spcPts val="0"/>
              </a:spcBef>
              <a:buNone/>
            </a:pPr>
            <a:r>
              <a:rPr lang="en-US" dirty="0" smtClean="0"/>
              <a:t> </a:t>
            </a:r>
            <a:r>
              <a:rPr lang="en-US" sz="2000" b="1" dirty="0" smtClean="0"/>
              <a:t>THE JOHN C. WISTER MEDAL</a:t>
            </a:r>
          </a:p>
          <a:p>
            <a:pPr marL="0" indent="0">
              <a:spcBef>
                <a:spcPts val="0"/>
              </a:spcBef>
              <a:buNone/>
            </a:pPr>
            <a:r>
              <a:rPr lang="en-US" sz="2000" b="1" dirty="0" smtClean="0"/>
              <a:t>63 MONTMARTRE (Keith Keppel)</a:t>
            </a:r>
          </a:p>
          <a:p>
            <a:endParaRPr lang="en-US" dirty="0"/>
          </a:p>
        </p:txBody>
      </p:sp>
      <p:sp>
        <p:nvSpPr>
          <p:cNvPr id="5" name="Slide Number Placeholder 4"/>
          <p:cNvSpPr>
            <a:spLocks noGrp="1"/>
          </p:cNvSpPr>
          <p:nvPr>
            <p:ph type="sldNum" sz="quarter" idx="12"/>
          </p:nvPr>
        </p:nvSpPr>
        <p:spPr/>
        <p:txBody>
          <a:bodyPr/>
          <a:lstStyle/>
          <a:p>
            <a:fld id="{4F18EBFA-DC17-4203-9685-8ECDA8A965B5}" type="slidenum">
              <a:rPr lang="en-US" smtClean="0"/>
              <a:t>91</a:t>
            </a:fld>
            <a:endParaRPr lang="en-US" dirty="0"/>
          </a:p>
        </p:txBody>
      </p:sp>
      <p:pic>
        <p:nvPicPr>
          <p:cNvPr id="6" name="Picture 5" descr="http://wiki.irises.org/pub/images/Mtb/MtbDividingLine/1/Dividing_Line_w.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20" y="2743200"/>
            <a:ext cx="3882177" cy="3394253"/>
          </a:xfrm>
          <a:prstGeom prst="rect">
            <a:avLst/>
          </a:prstGeom>
          <a:noFill/>
          <a:ln>
            <a:noFill/>
          </a:ln>
        </p:spPr>
      </p:pic>
      <p:pic>
        <p:nvPicPr>
          <p:cNvPr id="7" name="Picture 6" descr="http://wiki.irises.org/pub/images/TbKthruO/TbMontmartre/1/montmarte13.jpg">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667000"/>
            <a:ext cx="3113532" cy="3291840"/>
          </a:xfrm>
          <a:prstGeom prst="rect">
            <a:avLst/>
          </a:prstGeom>
          <a:noFill/>
          <a:ln>
            <a:noFill/>
          </a:ln>
        </p:spPr>
      </p:pic>
    </p:spTree>
    <p:extLst>
      <p:ext uri="{BB962C8B-B14F-4D97-AF65-F5344CB8AC3E}">
        <p14:creationId xmlns:p14="http://schemas.microsoft.com/office/powerpoint/2010/main" val="38660372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of the 2014 </a:t>
            </a:r>
            <a:r>
              <a:rPr lang="en-US" dirty="0"/>
              <a:t>AIS </a:t>
            </a:r>
            <a:r>
              <a:rPr lang="en-US" dirty="0" smtClean="0"/>
              <a:t>Awards do you grow</a:t>
            </a:r>
            <a:endParaRPr lang="en-US" dirty="0"/>
          </a:p>
        </p:txBody>
      </p:sp>
      <p:sp>
        <p:nvSpPr>
          <p:cNvPr id="4" name="Content Placeholder 3"/>
          <p:cNvSpPr>
            <a:spLocks noGrp="1"/>
          </p:cNvSpPr>
          <p:nvPr>
            <p:ph sz="half" idx="1"/>
          </p:nvPr>
        </p:nvSpPr>
        <p:spPr/>
        <p:txBody>
          <a:bodyPr>
            <a:normAutofit fontScale="77500" lnSpcReduction="20000"/>
          </a:bodyPr>
          <a:lstStyle/>
          <a:p>
            <a:pPr marL="0" indent="0" algn="ctr">
              <a:buNone/>
            </a:pPr>
            <a:r>
              <a:rPr lang="en-US" b="1" dirty="0" smtClean="0"/>
              <a:t>THE </a:t>
            </a:r>
            <a:r>
              <a:rPr lang="en-US" b="1" dirty="0"/>
              <a:t>KNOWLTON MEDAL</a:t>
            </a:r>
          </a:p>
          <a:p>
            <a:pPr marL="0" indent="0" algn="ctr">
              <a:buNone/>
            </a:pPr>
            <a:r>
              <a:rPr lang="en-US" b="1" dirty="0"/>
              <a:t>Border Bearded irises</a:t>
            </a:r>
          </a:p>
          <a:p>
            <a:pPr marL="0" indent="0" algn="ctr">
              <a:buNone/>
            </a:pPr>
            <a:r>
              <a:rPr lang="en-US" b="1" dirty="0"/>
              <a:t>(Total votes cast = 245)</a:t>
            </a:r>
          </a:p>
          <a:p>
            <a:pPr marL="0" indent="0">
              <a:buNone/>
            </a:pPr>
            <a:endParaRPr lang="en-US" b="1" dirty="0" smtClean="0"/>
          </a:p>
          <a:p>
            <a:pPr marL="0" indent="0">
              <a:buNone/>
            </a:pPr>
            <a:r>
              <a:rPr lang="en-US" b="1" dirty="0" smtClean="0"/>
              <a:t>120 </a:t>
            </a:r>
            <a:r>
              <a:rPr lang="en-US" b="1" dirty="0"/>
              <a:t>LADY OF THE NIGHT (Paul Black</a:t>
            </a:r>
            <a:r>
              <a:rPr lang="en-US" b="1" dirty="0" smtClean="0"/>
              <a:t>)</a:t>
            </a:r>
          </a:p>
          <a:p>
            <a:pPr marL="0" indent="0">
              <a:buNone/>
            </a:pPr>
            <a:endParaRPr lang="en-US" b="1" dirty="0"/>
          </a:p>
          <a:p>
            <a:pPr marL="0" indent="0">
              <a:buNone/>
            </a:pPr>
            <a:r>
              <a:rPr lang="en-US" dirty="0"/>
              <a:t>Runners </a:t>
            </a:r>
            <a:r>
              <a:rPr lang="en-US" dirty="0" smtClean="0"/>
              <a:t>Up:</a:t>
            </a:r>
          </a:p>
          <a:p>
            <a:pPr marL="0" indent="0">
              <a:buNone/>
            </a:pPr>
            <a:r>
              <a:rPr lang="en-US" dirty="0" smtClean="0"/>
              <a:t>56 </a:t>
            </a:r>
            <a:r>
              <a:rPr lang="en-US" dirty="0"/>
              <a:t>NICHE (Joseph Ghio)</a:t>
            </a:r>
          </a:p>
          <a:p>
            <a:pPr marL="0" indent="0">
              <a:buNone/>
            </a:pPr>
            <a:r>
              <a:rPr lang="en-US" dirty="0"/>
              <a:t>38 ZINGERADO (Lowell </a:t>
            </a:r>
            <a:r>
              <a:rPr lang="en-US" dirty="0" err="1"/>
              <a:t>Baumunk</a:t>
            </a:r>
            <a:r>
              <a:rPr lang="en-US" dirty="0"/>
              <a:t>)</a:t>
            </a:r>
          </a:p>
          <a:p>
            <a:pPr marL="0" indent="0">
              <a:buNone/>
            </a:pPr>
            <a:r>
              <a:rPr lang="sv-SE" dirty="0"/>
              <a:t>31 MEERKAT MANOR (Brad Kasperek)</a:t>
            </a:r>
            <a:endParaRPr lang="en-US" dirty="0"/>
          </a:p>
        </p:txBody>
      </p:sp>
      <p:sp>
        <p:nvSpPr>
          <p:cNvPr id="5" name="Content Placeholder 4"/>
          <p:cNvSpPr>
            <a:spLocks noGrp="1"/>
          </p:cNvSpPr>
          <p:nvPr>
            <p:ph sz="half" idx="2"/>
          </p:nvPr>
        </p:nvSpPr>
        <p:spPr/>
        <p:txBody>
          <a:bodyPr>
            <a:noAutofit/>
          </a:bodyPr>
          <a:lstStyle/>
          <a:p>
            <a:pPr marL="0" indent="0" algn="ctr">
              <a:buNone/>
            </a:pPr>
            <a:r>
              <a:rPr lang="en-US" sz="2000" b="1" dirty="0" smtClean="0"/>
              <a:t>THE </a:t>
            </a:r>
            <a:r>
              <a:rPr lang="en-US" sz="2000" b="1" dirty="0"/>
              <a:t>HANS AND JACOB SASS MEDAL</a:t>
            </a:r>
          </a:p>
          <a:p>
            <a:pPr marL="0" indent="0" algn="ctr">
              <a:buNone/>
            </a:pPr>
            <a:r>
              <a:rPr lang="en-US" sz="2000" b="1" dirty="0"/>
              <a:t>Intermediate Bearded irises</a:t>
            </a:r>
          </a:p>
          <a:p>
            <a:pPr marL="0" indent="0" algn="ctr">
              <a:buNone/>
            </a:pPr>
            <a:r>
              <a:rPr lang="en-US" sz="2000" b="1" dirty="0"/>
              <a:t>(Total votes cast = 300</a:t>
            </a:r>
            <a:r>
              <a:rPr lang="en-US" sz="2000" b="1" dirty="0" smtClean="0"/>
              <a:t>)</a:t>
            </a:r>
          </a:p>
          <a:p>
            <a:pPr marL="0" indent="0" algn="ctr">
              <a:buNone/>
            </a:pPr>
            <a:endParaRPr lang="en-US" sz="2000" b="1" dirty="0"/>
          </a:p>
          <a:p>
            <a:pPr marL="0" indent="0">
              <a:buNone/>
            </a:pPr>
            <a:r>
              <a:rPr lang="en-US" sz="2000" b="1" dirty="0"/>
              <a:t>102 DAZZLING (Paul Black</a:t>
            </a:r>
            <a:r>
              <a:rPr lang="en-US" sz="2000" b="1" dirty="0" smtClean="0"/>
              <a:t>)</a:t>
            </a:r>
          </a:p>
          <a:p>
            <a:pPr marL="0" indent="0">
              <a:buNone/>
            </a:pPr>
            <a:endParaRPr lang="en-US" sz="2000" b="1" dirty="0"/>
          </a:p>
          <a:p>
            <a:pPr marL="0" indent="0">
              <a:buNone/>
            </a:pPr>
            <a:r>
              <a:rPr lang="en-US" sz="2000" dirty="0"/>
              <a:t>Runners Up:</a:t>
            </a:r>
          </a:p>
          <a:p>
            <a:pPr marL="0" indent="0">
              <a:buNone/>
            </a:pPr>
            <a:r>
              <a:rPr lang="en-US" sz="2000" dirty="0"/>
              <a:t>74 MAN'S BEST FRIEND (Paul Black)</a:t>
            </a:r>
          </a:p>
          <a:p>
            <a:pPr marL="0" indent="0">
              <a:buNone/>
            </a:pPr>
            <a:r>
              <a:rPr lang="fi-FI" sz="2000" dirty="0"/>
              <a:t>50 MANY MAHALOS (J. T. Aitken)</a:t>
            </a:r>
          </a:p>
          <a:p>
            <a:pPr marL="0" indent="0">
              <a:buNone/>
            </a:pPr>
            <a:r>
              <a:rPr lang="en-US" sz="2000" dirty="0"/>
              <a:t>39 LIMONADA (Keith Keppel)</a:t>
            </a:r>
          </a:p>
          <a:p>
            <a:pPr marL="0" indent="0">
              <a:buNone/>
            </a:pPr>
            <a:r>
              <a:rPr lang="en-US" sz="2000" dirty="0"/>
              <a:t>35 DRAGONMASTER (Marky Smith</a:t>
            </a:r>
            <a:r>
              <a:rPr lang="en-US" sz="2000" dirty="0" smtClean="0"/>
              <a:t>)</a:t>
            </a:r>
            <a:endParaRPr lang="en-US" sz="2000" dirty="0"/>
          </a:p>
        </p:txBody>
      </p:sp>
      <p:sp>
        <p:nvSpPr>
          <p:cNvPr id="6" name="Slide Number Placeholder 5"/>
          <p:cNvSpPr>
            <a:spLocks noGrp="1"/>
          </p:cNvSpPr>
          <p:nvPr>
            <p:ph type="sldNum" sz="quarter" idx="12"/>
          </p:nvPr>
        </p:nvSpPr>
        <p:spPr/>
        <p:txBody>
          <a:bodyPr/>
          <a:lstStyle/>
          <a:p>
            <a:fld id="{4F18EBFA-DC17-4203-9685-8ECDA8A965B5}" type="slidenum">
              <a:rPr lang="en-US" smtClean="0"/>
              <a:t>92</a:t>
            </a:fld>
            <a:endParaRPr lang="en-US" dirty="0"/>
          </a:p>
        </p:txBody>
      </p:sp>
    </p:spTree>
    <p:extLst>
      <p:ext uri="{BB962C8B-B14F-4D97-AF65-F5344CB8AC3E}">
        <p14:creationId xmlns:p14="http://schemas.microsoft.com/office/powerpoint/2010/main" val="36394503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of the 2014 </a:t>
            </a:r>
            <a:r>
              <a:rPr lang="en-US" dirty="0"/>
              <a:t>AIS </a:t>
            </a:r>
            <a:r>
              <a:rPr lang="en-US" dirty="0" smtClean="0"/>
              <a:t>Awards do you grow</a:t>
            </a:r>
            <a:endParaRPr lang="en-US" dirty="0"/>
          </a:p>
        </p:txBody>
      </p:sp>
      <p:sp>
        <p:nvSpPr>
          <p:cNvPr id="4" name="Content Placeholder 3"/>
          <p:cNvSpPr>
            <a:spLocks noGrp="1"/>
          </p:cNvSpPr>
          <p:nvPr>
            <p:ph sz="half" idx="1"/>
          </p:nvPr>
        </p:nvSpPr>
        <p:spPr/>
        <p:txBody>
          <a:bodyPr>
            <a:normAutofit/>
          </a:bodyPr>
          <a:lstStyle/>
          <a:p>
            <a:pPr marL="0" indent="0" algn="ctr">
              <a:spcBef>
                <a:spcPts val="0"/>
              </a:spcBef>
              <a:buNone/>
            </a:pPr>
            <a:r>
              <a:rPr lang="en-US" sz="2000" dirty="0" smtClean="0"/>
              <a:t>THE KNOWLTON MEDAL</a:t>
            </a:r>
          </a:p>
          <a:p>
            <a:pPr marL="0" indent="0" algn="ctr">
              <a:spcBef>
                <a:spcPts val="0"/>
              </a:spcBef>
              <a:buNone/>
            </a:pPr>
            <a:r>
              <a:rPr lang="en-US" sz="2000" dirty="0" smtClean="0"/>
              <a:t>Border Bearded irises</a:t>
            </a:r>
          </a:p>
          <a:p>
            <a:pPr marL="0" indent="0">
              <a:spcBef>
                <a:spcPts val="0"/>
              </a:spcBef>
              <a:buNone/>
            </a:pPr>
            <a:r>
              <a:rPr lang="en-US" sz="2000" dirty="0" smtClean="0"/>
              <a:t>LADY OF THE NIGHT (Paul Black)</a:t>
            </a:r>
          </a:p>
          <a:p>
            <a:endParaRPr lang="en-US" dirty="0"/>
          </a:p>
        </p:txBody>
      </p:sp>
      <p:sp>
        <p:nvSpPr>
          <p:cNvPr id="5" name="Content Placeholder 4"/>
          <p:cNvSpPr>
            <a:spLocks noGrp="1"/>
          </p:cNvSpPr>
          <p:nvPr>
            <p:ph sz="half" idx="2"/>
          </p:nvPr>
        </p:nvSpPr>
        <p:spPr/>
        <p:txBody>
          <a:bodyPr>
            <a:normAutofit/>
          </a:bodyPr>
          <a:lstStyle/>
          <a:p>
            <a:pPr marL="0" indent="0" algn="ctr">
              <a:spcBef>
                <a:spcPts val="0"/>
              </a:spcBef>
              <a:buNone/>
            </a:pPr>
            <a:r>
              <a:rPr lang="en-US" sz="2000" dirty="0"/>
              <a:t>THE HANS AND JACOB SASS MEDAL</a:t>
            </a:r>
          </a:p>
          <a:p>
            <a:pPr marL="0" indent="0" algn="ctr">
              <a:spcBef>
                <a:spcPts val="0"/>
              </a:spcBef>
              <a:buNone/>
            </a:pPr>
            <a:r>
              <a:rPr lang="en-US" sz="2000" dirty="0"/>
              <a:t>Intermediate Bearded irises</a:t>
            </a:r>
          </a:p>
          <a:p>
            <a:pPr marL="0" indent="0" algn="ctr">
              <a:spcBef>
                <a:spcPts val="0"/>
              </a:spcBef>
              <a:buNone/>
            </a:pPr>
            <a:r>
              <a:rPr lang="en-US" sz="2000" dirty="0" smtClean="0"/>
              <a:t>DAZZLING </a:t>
            </a:r>
            <a:r>
              <a:rPr lang="en-US" sz="2000" dirty="0"/>
              <a:t>(Paul Black</a:t>
            </a:r>
            <a:r>
              <a:rPr lang="en-US" sz="2000" dirty="0" smtClean="0"/>
              <a:t>)</a:t>
            </a:r>
          </a:p>
          <a:p>
            <a:pPr marL="0" indent="0" algn="ctr">
              <a:spcBef>
                <a:spcPts val="0"/>
              </a:spcBef>
              <a:buNone/>
            </a:pPr>
            <a:endParaRPr lang="en-US" sz="2000" dirty="0"/>
          </a:p>
        </p:txBody>
      </p:sp>
      <p:sp>
        <p:nvSpPr>
          <p:cNvPr id="6" name="Slide Number Placeholder 5"/>
          <p:cNvSpPr>
            <a:spLocks noGrp="1"/>
          </p:cNvSpPr>
          <p:nvPr>
            <p:ph type="sldNum" sz="quarter" idx="12"/>
          </p:nvPr>
        </p:nvSpPr>
        <p:spPr/>
        <p:txBody>
          <a:bodyPr/>
          <a:lstStyle/>
          <a:p>
            <a:fld id="{4F18EBFA-DC17-4203-9685-8ECDA8A965B5}" type="slidenum">
              <a:rPr lang="en-US" smtClean="0"/>
              <a:t>93</a:t>
            </a:fld>
            <a:endParaRPr lang="en-US" dirty="0"/>
          </a:p>
        </p:txBody>
      </p:sp>
      <p:pic>
        <p:nvPicPr>
          <p:cNvPr id="7" name="Picture 6" descr="http://wiki.irises.org/pub/images/Bb/BbLadyOfTheNight/1/Lady_Of_The_Night.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29000" cy="3246120"/>
          </a:xfrm>
          <a:prstGeom prst="rect">
            <a:avLst/>
          </a:prstGeom>
          <a:noFill/>
          <a:ln>
            <a:noFill/>
          </a:ln>
        </p:spPr>
      </p:pic>
      <p:pic>
        <p:nvPicPr>
          <p:cNvPr id="8" name="Picture 7" descr="http://wiki.irises.org/pub/images/Ib/IbDazzling/1/dazzling06.jpg">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667000"/>
            <a:ext cx="4027359" cy="3383280"/>
          </a:xfrm>
          <a:prstGeom prst="rect">
            <a:avLst/>
          </a:prstGeom>
          <a:noFill/>
          <a:ln>
            <a:noFill/>
          </a:ln>
        </p:spPr>
      </p:pic>
    </p:spTree>
    <p:extLst>
      <p:ext uri="{BB962C8B-B14F-4D97-AF65-F5344CB8AC3E}">
        <p14:creationId xmlns:p14="http://schemas.microsoft.com/office/powerpoint/2010/main" val="28685697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of the 2014 </a:t>
            </a:r>
            <a:r>
              <a:rPr lang="en-US" dirty="0"/>
              <a:t>AIS </a:t>
            </a:r>
            <a:r>
              <a:rPr lang="en-US" dirty="0" smtClean="0"/>
              <a:t>Awards do you grow</a:t>
            </a:r>
            <a:endParaRPr lang="en-US" dirty="0"/>
          </a:p>
        </p:txBody>
      </p:sp>
      <p:sp>
        <p:nvSpPr>
          <p:cNvPr id="4" name="Content Placeholder 3"/>
          <p:cNvSpPr>
            <a:spLocks noGrp="1"/>
          </p:cNvSpPr>
          <p:nvPr>
            <p:ph sz="half" idx="1"/>
          </p:nvPr>
        </p:nvSpPr>
        <p:spPr/>
        <p:txBody>
          <a:bodyPr>
            <a:normAutofit fontScale="77500" lnSpcReduction="20000"/>
          </a:bodyPr>
          <a:lstStyle/>
          <a:p>
            <a:pPr marL="0" indent="0" algn="ctr">
              <a:spcBef>
                <a:spcPts val="0"/>
              </a:spcBef>
              <a:buNone/>
            </a:pPr>
            <a:r>
              <a:rPr lang="en-US" b="1" dirty="0"/>
              <a:t>THE WILLIAMSON-WHITE MEDAL</a:t>
            </a:r>
          </a:p>
          <a:p>
            <a:pPr marL="0" indent="0" algn="ctr">
              <a:spcBef>
                <a:spcPts val="0"/>
              </a:spcBef>
              <a:buNone/>
            </a:pPr>
            <a:r>
              <a:rPr lang="en-US" b="1" dirty="0"/>
              <a:t>Miniature Tall Bearded irises</a:t>
            </a:r>
          </a:p>
          <a:p>
            <a:pPr marL="0" indent="0" algn="ctr">
              <a:spcBef>
                <a:spcPts val="0"/>
              </a:spcBef>
              <a:buNone/>
            </a:pPr>
            <a:r>
              <a:rPr lang="en-US" b="1" dirty="0"/>
              <a:t>(Total votes cast = 259</a:t>
            </a:r>
            <a:r>
              <a:rPr lang="en-US" b="1" dirty="0" smtClean="0"/>
              <a:t>)</a:t>
            </a:r>
          </a:p>
          <a:p>
            <a:pPr marL="0" indent="0" algn="ctr">
              <a:spcBef>
                <a:spcPts val="0"/>
              </a:spcBef>
              <a:buNone/>
            </a:pPr>
            <a:endParaRPr lang="en-US" b="1" dirty="0"/>
          </a:p>
          <a:p>
            <a:pPr marL="0" indent="0">
              <a:spcBef>
                <a:spcPts val="0"/>
              </a:spcBef>
              <a:buNone/>
            </a:pPr>
            <a:r>
              <a:rPr lang="en-US" b="1" dirty="0"/>
              <a:t>68 RAYOS ADENTRO (Carol Morgan</a:t>
            </a:r>
            <a:r>
              <a:rPr lang="en-US" b="1" dirty="0" smtClean="0"/>
              <a:t>)</a:t>
            </a:r>
          </a:p>
          <a:p>
            <a:pPr marL="0" indent="0">
              <a:spcBef>
                <a:spcPts val="0"/>
              </a:spcBef>
              <a:buNone/>
            </a:pPr>
            <a:endParaRPr lang="en-US" b="1" dirty="0"/>
          </a:p>
          <a:p>
            <a:pPr marL="0" indent="0">
              <a:spcBef>
                <a:spcPts val="0"/>
              </a:spcBef>
              <a:buNone/>
            </a:pPr>
            <a:r>
              <a:rPr lang="en-US" dirty="0"/>
              <a:t>Runners Up:</a:t>
            </a:r>
          </a:p>
          <a:p>
            <a:pPr marL="0" indent="0">
              <a:spcBef>
                <a:spcPts val="0"/>
              </a:spcBef>
              <a:buNone/>
            </a:pPr>
            <a:r>
              <a:rPr lang="en-US" dirty="0"/>
              <a:t>61 REDROCK PRINCESS (Jean Witt)</a:t>
            </a:r>
          </a:p>
          <a:p>
            <a:pPr marL="0" indent="0">
              <a:spcBef>
                <a:spcPts val="0"/>
              </a:spcBef>
              <a:buNone/>
            </a:pPr>
            <a:r>
              <a:rPr lang="en-US" dirty="0"/>
              <a:t>52 PERSONA (Keith Keppel)</a:t>
            </a:r>
          </a:p>
          <a:p>
            <a:pPr marL="0" indent="0">
              <a:spcBef>
                <a:spcPts val="0"/>
              </a:spcBef>
              <a:buNone/>
            </a:pPr>
            <a:r>
              <a:rPr lang="en-US" dirty="0"/>
              <a:t>49 RAZZLEBERRY DRESSING (Stephanie Markham)</a:t>
            </a:r>
          </a:p>
          <a:p>
            <a:pPr marL="0" indent="0">
              <a:spcBef>
                <a:spcPts val="0"/>
              </a:spcBef>
              <a:buNone/>
            </a:pPr>
            <a:r>
              <a:rPr lang="fr-FR" dirty="0"/>
              <a:t>29 PETIT LOUVOIS (Clarence </a:t>
            </a:r>
            <a:r>
              <a:rPr lang="fr-FR" dirty="0" err="1"/>
              <a:t>Mahan</a:t>
            </a:r>
            <a:r>
              <a:rPr lang="fr-FR" dirty="0"/>
              <a:t>)</a:t>
            </a:r>
            <a:endParaRPr lang="en-US" dirty="0"/>
          </a:p>
        </p:txBody>
      </p:sp>
      <p:sp>
        <p:nvSpPr>
          <p:cNvPr id="5" name="Content Placeholder 4"/>
          <p:cNvSpPr>
            <a:spLocks noGrp="1"/>
          </p:cNvSpPr>
          <p:nvPr>
            <p:ph sz="half" idx="2"/>
          </p:nvPr>
        </p:nvSpPr>
        <p:spPr/>
        <p:txBody>
          <a:bodyPr>
            <a:normAutofit fontScale="77500" lnSpcReduction="20000"/>
          </a:bodyPr>
          <a:lstStyle/>
          <a:p>
            <a:pPr marL="0" indent="0" algn="ctr">
              <a:spcBef>
                <a:spcPts val="0"/>
              </a:spcBef>
              <a:buNone/>
            </a:pPr>
            <a:r>
              <a:rPr lang="en-US" b="1" dirty="0"/>
              <a:t>THE COOK-DOUGLAS MEDAL</a:t>
            </a:r>
          </a:p>
          <a:p>
            <a:pPr marL="0" indent="0" algn="ctr">
              <a:spcBef>
                <a:spcPts val="0"/>
              </a:spcBef>
              <a:buNone/>
            </a:pPr>
            <a:r>
              <a:rPr lang="en-US" b="1" dirty="0"/>
              <a:t>Standard Dwarf Bearded irises</a:t>
            </a:r>
          </a:p>
          <a:p>
            <a:pPr marL="0" indent="0" algn="ctr">
              <a:spcBef>
                <a:spcPts val="0"/>
              </a:spcBef>
              <a:buNone/>
            </a:pPr>
            <a:r>
              <a:rPr lang="en-US" b="1" dirty="0"/>
              <a:t>(Total votes cast = 291</a:t>
            </a:r>
            <a:r>
              <a:rPr lang="en-US" b="1" dirty="0" smtClean="0"/>
              <a:t>)</a:t>
            </a:r>
          </a:p>
          <a:p>
            <a:pPr marL="0" indent="0" algn="ctr">
              <a:spcBef>
                <a:spcPts val="0"/>
              </a:spcBef>
              <a:buNone/>
            </a:pPr>
            <a:endParaRPr lang="en-US" b="1" dirty="0"/>
          </a:p>
          <a:p>
            <a:pPr marL="0" indent="0">
              <a:spcBef>
                <a:spcPts val="0"/>
              </a:spcBef>
              <a:buNone/>
            </a:pPr>
            <a:r>
              <a:rPr lang="en-US" b="1" dirty="0"/>
              <a:t>52 EYE OF THE TIGER (Paul Black</a:t>
            </a:r>
            <a:r>
              <a:rPr lang="en-US" b="1" dirty="0" smtClean="0"/>
              <a:t>)</a:t>
            </a:r>
          </a:p>
          <a:p>
            <a:pPr marL="0" indent="0">
              <a:spcBef>
                <a:spcPts val="0"/>
              </a:spcBef>
              <a:buNone/>
            </a:pPr>
            <a:endParaRPr lang="en-US" b="1" dirty="0"/>
          </a:p>
          <a:p>
            <a:pPr marL="0" indent="0">
              <a:spcBef>
                <a:spcPts val="0"/>
              </a:spcBef>
              <a:buNone/>
            </a:pPr>
            <a:r>
              <a:rPr lang="en-US" dirty="0"/>
              <a:t>Runners Up:</a:t>
            </a:r>
          </a:p>
          <a:p>
            <a:pPr marL="0" indent="0">
              <a:spcBef>
                <a:spcPts val="0"/>
              </a:spcBef>
              <a:buNone/>
            </a:pPr>
            <a:r>
              <a:rPr lang="en-US" dirty="0"/>
              <a:t>27 BIG BLUE EYES (Paul Black)</a:t>
            </a:r>
          </a:p>
          <a:p>
            <a:pPr marL="0" indent="0">
              <a:spcBef>
                <a:spcPts val="0"/>
              </a:spcBef>
              <a:buNone/>
            </a:pPr>
            <a:r>
              <a:rPr lang="en-US" dirty="0"/>
              <a:t>25 ABSOLUTE JOY (J. T. Aitken)</a:t>
            </a:r>
          </a:p>
          <a:p>
            <a:pPr marL="0" indent="0">
              <a:spcBef>
                <a:spcPts val="0"/>
              </a:spcBef>
              <a:buNone/>
            </a:pPr>
            <a:r>
              <a:rPr lang="en-US" dirty="0"/>
              <a:t>22 CANADIAN KISSES (Paul Black)</a:t>
            </a:r>
          </a:p>
          <a:p>
            <a:pPr marL="0" indent="0">
              <a:spcBef>
                <a:spcPts val="0"/>
              </a:spcBef>
              <a:buNone/>
            </a:pPr>
            <a:r>
              <a:rPr lang="en-US" dirty="0"/>
              <a:t>19 SPIDERMAN (Donald Spoon)</a:t>
            </a:r>
          </a:p>
          <a:p>
            <a:pPr marL="0" indent="0">
              <a:spcBef>
                <a:spcPts val="0"/>
              </a:spcBef>
              <a:buNone/>
            </a:pPr>
            <a:r>
              <a:rPr lang="fi-FI" dirty="0"/>
              <a:t>18 MAUI SUNRISE (J. T. Aitken)</a:t>
            </a:r>
            <a:endParaRPr lang="en-US" dirty="0"/>
          </a:p>
        </p:txBody>
      </p:sp>
      <p:sp>
        <p:nvSpPr>
          <p:cNvPr id="6" name="Slide Number Placeholder 5"/>
          <p:cNvSpPr>
            <a:spLocks noGrp="1"/>
          </p:cNvSpPr>
          <p:nvPr>
            <p:ph type="sldNum" sz="quarter" idx="12"/>
          </p:nvPr>
        </p:nvSpPr>
        <p:spPr/>
        <p:txBody>
          <a:bodyPr/>
          <a:lstStyle/>
          <a:p>
            <a:fld id="{4F18EBFA-DC17-4203-9685-8ECDA8A965B5}" type="slidenum">
              <a:rPr lang="en-US" smtClean="0"/>
              <a:t>94</a:t>
            </a:fld>
            <a:endParaRPr lang="en-US" dirty="0"/>
          </a:p>
        </p:txBody>
      </p:sp>
    </p:spTree>
    <p:extLst>
      <p:ext uri="{BB962C8B-B14F-4D97-AF65-F5344CB8AC3E}">
        <p14:creationId xmlns:p14="http://schemas.microsoft.com/office/powerpoint/2010/main" val="30986091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of the 2014 </a:t>
            </a:r>
            <a:r>
              <a:rPr lang="en-US" dirty="0"/>
              <a:t>AIS </a:t>
            </a:r>
            <a:r>
              <a:rPr lang="en-US" dirty="0" smtClean="0"/>
              <a:t>Awards do you grow</a:t>
            </a:r>
            <a:endParaRPr lang="en-US" dirty="0"/>
          </a:p>
        </p:txBody>
      </p:sp>
      <p:sp>
        <p:nvSpPr>
          <p:cNvPr id="4" name="Content Placeholder 3"/>
          <p:cNvSpPr>
            <a:spLocks noGrp="1"/>
          </p:cNvSpPr>
          <p:nvPr>
            <p:ph sz="half" idx="1"/>
          </p:nvPr>
        </p:nvSpPr>
        <p:spPr/>
        <p:txBody>
          <a:bodyPr>
            <a:normAutofit/>
          </a:bodyPr>
          <a:lstStyle/>
          <a:p>
            <a:pPr marL="0" indent="0" algn="ctr">
              <a:spcBef>
                <a:spcPts val="0"/>
              </a:spcBef>
              <a:buNone/>
            </a:pPr>
            <a:r>
              <a:rPr lang="en-US" sz="2000" b="1" dirty="0"/>
              <a:t>THE WILLIAMSON-WHITE MEDAL</a:t>
            </a:r>
          </a:p>
          <a:p>
            <a:pPr marL="0" indent="0" algn="ctr">
              <a:spcBef>
                <a:spcPts val="0"/>
              </a:spcBef>
              <a:buNone/>
            </a:pPr>
            <a:r>
              <a:rPr lang="en-US" sz="2000" b="1" dirty="0"/>
              <a:t>Miniature Tall Bearded irises</a:t>
            </a:r>
          </a:p>
          <a:p>
            <a:pPr marL="0" indent="0">
              <a:spcBef>
                <a:spcPts val="0"/>
              </a:spcBef>
              <a:buNone/>
            </a:pPr>
            <a:r>
              <a:rPr lang="en-US" sz="2000" b="1" dirty="0" smtClean="0"/>
              <a:t>68 RAYOS </a:t>
            </a:r>
            <a:r>
              <a:rPr lang="en-US" sz="2000" b="1" dirty="0"/>
              <a:t>ADENTRO (Carol Morgan</a:t>
            </a:r>
            <a:r>
              <a:rPr lang="en-US" sz="2000" b="1" dirty="0" smtClean="0"/>
              <a:t>)</a:t>
            </a:r>
          </a:p>
          <a:p>
            <a:pPr marL="0" indent="0">
              <a:spcBef>
                <a:spcPts val="0"/>
              </a:spcBef>
              <a:buNone/>
            </a:pPr>
            <a:endParaRPr lang="en-US" sz="2000" b="1" dirty="0" smtClean="0"/>
          </a:p>
        </p:txBody>
      </p:sp>
      <p:sp>
        <p:nvSpPr>
          <p:cNvPr id="5" name="Content Placeholder 4"/>
          <p:cNvSpPr>
            <a:spLocks noGrp="1"/>
          </p:cNvSpPr>
          <p:nvPr>
            <p:ph sz="half" idx="2"/>
          </p:nvPr>
        </p:nvSpPr>
        <p:spPr/>
        <p:txBody>
          <a:bodyPr>
            <a:normAutofit/>
          </a:bodyPr>
          <a:lstStyle/>
          <a:p>
            <a:pPr marL="0" indent="0" algn="ctr">
              <a:spcBef>
                <a:spcPts val="0"/>
              </a:spcBef>
              <a:buNone/>
            </a:pPr>
            <a:r>
              <a:rPr lang="en-US" sz="2000" b="1" dirty="0"/>
              <a:t>THE COOK-DOUGLAS MEDAL</a:t>
            </a:r>
          </a:p>
          <a:p>
            <a:pPr marL="0" indent="0" algn="ctr">
              <a:spcBef>
                <a:spcPts val="0"/>
              </a:spcBef>
              <a:buNone/>
            </a:pPr>
            <a:r>
              <a:rPr lang="en-US" sz="2000" b="1" dirty="0"/>
              <a:t>Standard Dwarf Bearded irises</a:t>
            </a:r>
          </a:p>
          <a:p>
            <a:pPr marL="0" indent="0">
              <a:spcBef>
                <a:spcPts val="0"/>
              </a:spcBef>
              <a:buNone/>
            </a:pPr>
            <a:r>
              <a:rPr lang="en-US" sz="2000" b="1" dirty="0" smtClean="0"/>
              <a:t>52 </a:t>
            </a:r>
            <a:r>
              <a:rPr lang="en-US" sz="2000" b="1" dirty="0"/>
              <a:t>EYE OF THE TIGER (Paul Black</a:t>
            </a:r>
            <a:r>
              <a:rPr lang="en-US" sz="2000" b="1" dirty="0" smtClean="0"/>
              <a:t>)</a:t>
            </a:r>
          </a:p>
          <a:p>
            <a:pPr marL="0" indent="0">
              <a:spcBef>
                <a:spcPts val="0"/>
              </a:spcBef>
              <a:buNone/>
            </a:pPr>
            <a:endParaRPr lang="en-US" b="1" dirty="0"/>
          </a:p>
        </p:txBody>
      </p:sp>
      <p:sp>
        <p:nvSpPr>
          <p:cNvPr id="6" name="Slide Number Placeholder 5"/>
          <p:cNvSpPr>
            <a:spLocks noGrp="1"/>
          </p:cNvSpPr>
          <p:nvPr>
            <p:ph type="sldNum" sz="quarter" idx="12"/>
          </p:nvPr>
        </p:nvSpPr>
        <p:spPr/>
        <p:txBody>
          <a:bodyPr/>
          <a:lstStyle/>
          <a:p>
            <a:fld id="{4F18EBFA-DC17-4203-9685-8ECDA8A965B5}" type="slidenum">
              <a:rPr lang="en-US" smtClean="0"/>
              <a:t>95</a:t>
            </a:fld>
            <a:endParaRPr lang="en-US" dirty="0"/>
          </a:p>
        </p:txBody>
      </p:sp>
      <p:pic>
        <p:nvPicPr>
          <p:cNvPr id="7" name="Picture 6" descr="http://wiki.irises.org/pub/images/Mtb/MtbRayosAdentro/1/IMG_1295.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24200"/>
            <a:ext cx="4127500" cy="2707640"/>
          </a:xfrm>
          <a:prstGeom prst="rect">
            <a:avLst/>
          </a:prstGeom>
          <a:noFill/>
          <a:ln>
            <a:noFill/>
          </a:ln>
        </p:spPr>
      </p:pic>
      <p:pic>
        <p:nvPicPr>
          <p:cNvPr id="8" name="Picture 7" descr="http://wiki.irises.org/pub/images/Sdb/SdbEyeOfTheTiger/1/Eye_Of_The_Tiger.jpg">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949575"/>
            <a:ext cx="3314700" cy="3056890"/>
          </a:xfrm>
          <a:prstGeom prst="rect">
            <a:avLst/>
          </a:prstGeom>
          <a:noFill/>
          <a:ln>
            <a:noFill/>
          </a:ln>
        </p:spPr>
      </p:pic>
    </p:spTree>
    <p:extLst>
      <p:ext uri="{BB962C8B-B14F-4D97-AF65-F5344CB8AC3E}">
        <p14:creationId xmlns:p14="http://schemas.microsoft.com/office/powerpoint/2010/main" val="26790481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of the 2014 </a:t>
            </a:r>
            <a:r>
              <a:rPr lang="en-US" dirty="0"/>
              <a:t>AIS </a:t>
            </a:r>
            <a:r>
              <a:rPr lang="en-US" dirty="0" smtClean="0"/>
              <a:t>Awards do you grow</a:t>
            </a:r>
            <a:endParaRPr lang="en-US" dirty="0"/>
          </a:p>
        </p:txBody>
      </p:sp>
      <p:sp>
        <p:nvSpPr>
          <p:cNvPr id="4" name="Content Placeholder 3"/>
          <p:cNvSpPr>
            <a:spLocks noGrp="1"/>
          </p:cNvSpPr>
          <p:nvPr>
            <p:ph sz="half" idx="1"/>
          </p:nvPr>
        </p:nvSpPr>
        <p:spPr/>
        <p:txBody>
          <a:bodyPr>
            <a:normAutofit fontScale="77500" lnSpcReduction="20000"/>
          </a:bodyPr>
          <a:lstStyle/>
          <a:p>
            <a:pPr marL="0" indent="0" algn="ctr">
              <a:spcBef>
                <a:spcPts val="0"/>
              </a:spcBef>
              <a:buNone/>
            </a:pPr>
            <a:r>
              <a:rPr lang="en-US" b="1" dirty="0"/>
              <a:t>THE CAPARNE-WELCH MEDAL</a:t>
            </a:r>
          </a:p>
          <a:p>
            <a:pPr marL="0" indent="0" algn="ctr">
              <a:spcBef>
                <a:spcPts val="0"/>
              </a:spcBef>
              <a:buNone/>
            </a:pPr>
            <a:r>
              <a:rPr lang="en-US" b="1" dirty="0"/>
              <a:t>Miniature Dwarf Bearded irises</a:t>
            </a:r>
          </a:p>
          <a:p>
            <a:pPr marL="0" indent="0" algn="ctr">
              <a:spcBef>
                <a:spcPts val="0"/>
              </a:spcBef>
              <a:buNone/>
            </a:pPr>
            <a:r>
              <a:rPr lang="en-US" b="1" dirty="0"/>
              <a:t>(Total votes cast = 145</a:t>
            </a:r>
            <a:r>
              <a:rPr lang="en-US" b="1" dirty="0" smtClean="0"/>
              <a:t>)</a:t>
            </a:r>
          </a:p>
          <a:p>
            <a:pPr marL="0" indent="0" algn="ctr">
              <a:spcBef>
                <a:spcPts val="0"/>
              </a:spcBef>
              <a:buNone/>
            </a:pPr>
            <a:endParaRPr lang="en-US" b="1" dirty="0"/>
          </a:p>
          <a:p>
            <a:pPr marL="0" indent="0">
              <a:spcBef>
                <a:spcPts val="0"/>
              </a:spcBef>
              <a:buNone/>
            </a:pPr>
            <a:r>
              <a:rPr lang="en-US" b="1" dirty="0"/>
              <a:t>70 ICON (Keith Keppel</a:t>
            </a:r>
            <a:r>
              <a:rPr lang="en-US" b="1" dirty="0" smtClean="0"/>
              <a:t>)</a:t>
            </a:r>
          </a:p>
          <a:p>
            <a:pPr marL="0" indent="0">
              <a:spcBef>
                <a:spcPts val="0"/>
              </a:spcBef>
              <a:buNone/>
            </a:pPr>
            <a:endParaRPr lang="en-US" b="1" dirty="0"/>
          </a:p>
          <a:p>
            <a:pPr marL="0" indent="0">
              <a:spcBef>
                <a:spcPts val="0"/>
              </a:spcBef>
              <a:buNone/>
            </a:pPr>
            <a:r>
              <a:rPr lang="en-US" dirty="0"/>
              <a:t>Runners Up:</a:t>
            </a:r>
          </a:p>
          <a:p>
            <a:pPr marL="0" indent="0">
              <a:spcBef>
                <a:spcPts val="0"/>
              </a:spcBef>
              <a:buNone/>
            </a:pPr>
            <a:r>
              <a:rPr lang="en-US" dirty="0"/>
              <a:t>32 RUBY ELF (A. &amp; D. </a:t>
            </a:r>
            <a:r>
              <a:rPr lang="en-US" dirty="0" err="1"/>
              <a:t>Willott</a:t>
            </a:r>
            <a:r>
              <a:rPr lang="en-US" dirty="0"/>
              <a:t>)</a:t>
            </a:r>
          </a:p>
          <a:p>
            <a:pPr marL="0" indent="0">
              <a:spcBef>
                <a:spcPts val="0"/>
              </a:spcBef>
              <a:buNone/>
            </a:pPr>
            <a:r>
              <a:rPr lang="en-US" dirty="0"/>
              <a:t>23 STRIPLING (Marky Smith)</a:t>
            </a:r>
          </a:p>
          <a:p>
            <a:pPr marL="0" indent="0">
              <a:spcBef>
                <a:spcPts val="0"/>
              </a:spcBef>
              <a:buNone/>
            </a:pPr>
            <a:r>
              <a:rPr lang="en-US" dirty="0"/>
              <a:t>20 APPLET (Marky Smith)</a:t>
            </a:r>
          </a:p>
        </p:txBody>
      </p:sp>
      <p:sp>
        <p:nvSpPr>
          <p:cNvPr id="5" name="Content Placeholder 4"/>
          <p:cNvSpPr>
            <a:spLocks noGrp="1"/>
          </p:cNvSpPr>
          <p:nvPr>
            <p:ph sz="half" idx="2"/>
          </p:nvPr>
        </p:nvSpPr>
        <p:spPr/>
        <p:txBody>
          <a:bodyPr>
            <a:normAutofit fontScale="77500" lnSpcReduction="20000"/>
          </a:bodyPr>
          <a:lstStyle/>
          <a:p>
            <a:pPr marL="0" indent="0" algn="ctr">
              <a:spcBef>
                <a:spcPts val="0"/>
              </a:spcBef>
              <a:buNone/>
            </a:pPr>
            <a:r>
              <a:rPr lang="en-US" b="1" dirty="0"/>
              <a:t>THE CLARENCE G. WHITE MEDAL</a:t>
            </a:r>
          </a:p>
          <a:p>
            <a:pPr marL="0" indent="0" algn="ctr">
              <a:spcBef>
                <a:spcPts val="0"/>
              </a:spcBef>
              <a:buNone/>
            </a:pPr>
            <a:r>
              <a:rPr lang="en-US" b="1" dirty="0"/>
              <a:t>Aril irises and </a:t>
            </a:r>
            <a:r>
              <a:rPr lang="en-US" b="1" dirty="0" err="1"/>
              <a:t>arilbred</a:t>
            </a:r>
            <a:r>
              <a:rPr lang="en-US" b="1" dirty="0"/>
              <a:t> irises with at least 50% </a:t>
            </a:r>
            <a:r>
              <a:rPr lang="en-US" b="1" dirty="0" smtClean="0"/>
              <a:t>aril content</a:t>
            </a:r>
            <a:endParaRPr lang="en-US" b="1" dirty="0"/>
          </a:p>
          <a:p>
            <a:pPr marL="0" indent="0" algn="ctr">
              <a:spcBef>
                <a:spcPts val="0"/>
              </a:spcBef>
              <a:buNone/>
            </a:pPr>
            <a:r>
              <a:rPr lang="en-US" b="1" dirty="0"/>
              <a:t>(Total votes cast = 107</a:t>
            </a:r>
            <a:r>
              <a:rPr lang="en-US" b="1" dirty="0" smtClean="0"/>
              <a:t>)</a:t>
            </a:r>
          </a:p>
          <a:p>
            <a:pPr marL="0" indent="0" algn="ctr">
              <a:spcBef>
                <a:spcPts val="0"/>
              </a:spcBef>
              <a:buNone/>
            </a:pPr>
            <a:endParaRPr lang="en-US" b="1" dirty="0"/>
          </a:p>
          <a:p>
            <a:pPr marL="0" indent="0">
              <a:spcBef>
                <a:spcPts val="0"/>
              </a:spcBef>
              <a:buNone/>
            </a:pPr>
            <a:r>
              <a:rPr lang="en-US" b="1" dirty="0"/>
              <a:t>35 KALIFA'S JOY (Robert Annand</a:t>
            </a:r>
            <a:r>
              <a:rPr lang="en-US" b="1" dirty="0" smtClean="0"/>
              <a:t>)</a:t>
            </a:r>
          </a:p>
          <a:p>
            <a:pPr marL="0" indent="0">
              <a:spcBef>
                <a:spcPts val="0"/>
              </a:spcBef>
              <a:buNone/>
            </a:pPr>
            <a:endParaRPr lang="en-US" b="1" dirty="0"/>
          </a:p>
          <a:p>
            <a:pPr marL="0" indent="0">
              <a:spcBef>
                <a:spcPts val="0"/>
              </a:spcBef>
              <a:buNone/>
            </a:pPr>
            <a:r>
              <a:rPr lang="en-US" dirty="0"/>
              <a:t>Runners Up:</a:t>
            </a:r>
          </a:p>
          <a:p>
            <a:pPr marL="0" indent="0">
              <a:spcBef>
                <a:spcPts val="0"/>
              </a:spcBef>
              <a:buNone/>
            </a:pPr>
            <a:r>
              <a:rPr lang="en-US" dirty="0"/>
              <a:t>30 PERSIAN QUEEN (Robert Annand)</a:t>
            </a:r>
          </a:p>
          <a:p>
            <a:pPr marL="0" indent="0">
              <a:spcBef>
                <a:spcPts val="0"/>
              </a:spcBef>
              <a:buNone/>
            </a:pPr>
            <a:r>
              <a:rPr lang="en-US" dirty="0"/>
              <a:t>26 SILENT SENTRY (Richard </a:t>
            </a:r>
            <a:r>
              <a:rPr lang="en-US" dirty="0" err="1"/>
              <a:t>Tasco</a:t>
            </a:r>
            <a:r>
              <a:rPr lang="en-US" dirty="0"/>
              <a:t>)</a:t>
            </a:r>
          </a:p>
          <a:p>
            <a:pPr marL="0" indent="0">
              <a:spcBef>
                <a:spcPts val="0"/>
              </a:spcBef>
              <a:buNone/>
            </a:pPr>
            <a:r>
              <a:rPr lang="en-US" dirty="0"/>
              <a:t>8 JELLY ROLL JAM (Caroline Chacon)</a:t>
            </a:r>
          </a:p>
          <a:p>
            <a:pPr marL="0" indent="0">
              <a:spcBef>
                <a:spcPts val="0"/>
              </a:spcBef>
              <a:buNone/>
            </a:pPr>
            <a:r>
              <a:rPr lang="en-US" dirty="0"/>
              <a:t>8 PENNINAH'S PROVOCATION (Pete McGrath)</a:t>
            </a:r>
          </a:p>
        </p:txBody>
      </p:sp>
      <p:sp>
        <p:nvSpPr>
          <p:cNvPr id="3" name="Slide Number Placeholder 2"/>
          <p:cNvSpPr>
            <a:spLocks noGrp="1"/>
          </p:cNvSpPr>
          <p:nvPr>
            <p:ph type="sldNum" sz="quarter" idx="12"/>
          </p:nvPr>
        </p:nvSpPr>
        <p:spPr/>
        <p:txBody>
          <a:bodyPr/>
          <a:lstStyle/>
          <a:p>
            <a:fld id="{4F18EBFA-DC17-4203-9685-8ECDA8A965B5}" type="slidenum">
              <a:rPr lang="en-US" smtClean="0"/>
              <a:t>96</a:t>
            </a:fld>
            <a:endParaRPr lang="en-US" dirty="0"/>
          </a:p>
        </p:txBody>
      </p:sp>
    </p:spTree>
    <p:extLst>
      <p:ext uri="{BB962C8B-B14F-4D97-AF65-F5344CB8AC3E}">
        <p14:creationId xmlns:p14="http://schemas.microsoft.com/office/powerpoint/2010/main" val="24128420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of the 2014 </a:t>
            </a:r>
            <a:r>
              <a:rPr lang="en-US" dirty="0"/>
              <a:t>AIS </a:t>
            </a:r>
            <a:r>
              <a:rPr lang="en-US" dirty="0" smtClean="0"/>
              <a:t>Awards do you grow</a:t>
            </a:r>
            <a:endParaRPr lang="en-US" dirty="0"/>
          </a:p>
        </p:txBody>
      </p:sp>
      <p:sp>
        <p:nvSpPr>
          <p:cNvPr id="4" name="Content Placeholder 3"/>
          <p:cNvSpPr>
            <a:spLocks noGrp="1"/>
          </p:cNvSpPr>
          <p:nvPr>
            <p:ph sz="half" idx="1"/>
          </p:nvPr>
        </p:nvSpPr>
        <p:spPr/>
        <p:txBody>
          <a:bodyPr>
            <a:normAutofit/>
          </a:bodyPr>
          <a:lstStyle/>
          <a:p>
            <a:pPr marL="0" indent="0" algn="ctr">
              <a:spcBef>
                <a:spcPts val="0"/>
              </a:spcBef>
              <a:buNone/>
            </a:pPr>
            <a:r>
              <a:rPr lang="en-US" sz="2000" b="1" dirty="0"/>
              <a:t>THE CAPARNE-WELCH MEDAL</a:t>
            </a:r>
          </a:p>
          <a:p>
            <a:pPr marL="0" indent="0" algn="ctr">
              <a:spcBef>
                <a:spcPts val="0"/>
              </a:spcBef>
              <a:buNone/>
            </a:pPr>
            <a:r>
              <a:rPr lang="en-US" sz="2000" b="1" dirty="0"/>
              <a:t>Miniature Dwarf Bearded irises</a:t>
            </a:r>
          </a:p>
          <a:p>
            <a:pPr marL="0" indent="0" algn="ctr">
              <a:spcBef>
                <a:spcPts val="0"/>
              </a:spcBef>
              <a:buNone/>
            </a:pPr>
            <a:r>
              <a:rPr lang="en-US" sz="2000" b="1" dirty="0" smtClean="0"/>
              <a:t>70 </a:t>
            </a:r>
            <a:r>
              <a:rPr lang="en-US" sz="2000" b="1" dirty="0"/>
              <a:t>ICON (Keith Keppel</a:t>
            </a:r>
            <a:r>
              <a:rPr lang="en-US" sz="2000" b="1" dirty="0" smtClean="0"/>
              <a:t>)</a:t>
            </a:r>
          </a:p>
          <a:p>
            <a:pPr marL="0" indent="0">
              <a:spcBef>
                <a:spcPts val="0"/>
              </a:spcBef>
              <a:buNone/>
            </a:pPr>
            <a:endParaRPr lang="en-US" b="1" dirty="0"/>
          </a:p>
        </p:txBody>
      </p:sp>
      <p:sp>
        <p:nvSpPr>
          <p:cNvPr id="5" name="Content Placeholder 4"/>
          <p:cNvSpPr>
            <a:spLocks noGrp="1"/>
          </p:cNvSpPr>
          <p:nvPr>
            <p:ph sz="half" idx="2"/>
          </p:nvPr>
        </p:nvSpPr>
        <p:spPr/>
        <p:txBody>
          <a:bodyPr>
            <a:normAutofit/>
          </a:bodyPr>
          <a:lstStyle/>
          <a:p>
            <a:pPr marL="0" indent="0" algn="ctr">
              <a:spcBef>
                <a:spcPts val="0"/>
              </a:spcBef>
              <a:buNone/>
            </a:pPr>
            <a:r>
              <a:rPr lang="en-US" sz="2000" b="1" dirty="0"/>
              <a:t>THE CLARENCE G. WHITE MEDAL</a:t>
            </a:r>
          </a:p>
          <a:p>
            <a:pPr marL="0" indent="0" algn="ctr">
              <a:spcBef>
                <a:spcPts val="0"/>
              </a:spcBef>
              <a:buNone/>
            </a:pPr>
            <a:r>
              <a:rPr lang="en-US" sz="1600" b="1" dirty="0"/>
              <a:t>Aril irises and </a:t>
            </a:r>
            <a:r>
              <a:rPr lang="en-US" sz="1600" b="1" dirty="0" err="1"/>
              <a:t>arilbred</a:t>
            </a:r>
            <a:r>
              <a:rPr lang="en-US" sz="1600" b="1" dirty="0"/>
              <a:t> irises with at least 50% </a:t>
            </a:r>
            <a:r>
              <a:rPr lang="en-US" sz="1600" b="1" dirty="0" smtClean="0"/>
              <a:t>aril content</a:t>
            </a:r>
            <a:endParaRPr lang="en-US" sz="1600" b="1" dirty="0"/>
          </a:p>
          <a:p>
            <a:pPr marL="0" indent="0">
              <a:spcBef>
                <a:spcPts val="0"/>
              </a:spcBef>
              <a:buNone/>
            </a:pPr>
            <a:r>
              <a:rPr lang="en-US" sz="2000" b="1" dirty="0" smtClean="0"/>
              <a:t>35 KALIFA'S </a:t>
            </a:r>
            <a:r>
              <a:rPr lang="en-US" sz="2000" b="1" dirty="0"/>
              <a:t>JOY (Robert Annand</a:t>
            </a:r>
            <a:r>
              <a:rPr lang="en-US" sz="2000" b="1" dirty="0" smtClean="0"/>
              <a:t>)</a:t>
            </a:r>
          </a:p>
          <a:p>
            <a:pPr marL="0" indent="0">
              <a:spcBef>
                <a:spcPts val="0"/>
              </a:spcBef>
              <a:buNone/>
            </a:pPr>
            <a:endParaRPr lang="en-US" sz="2000" b="1" dirty="0" smtClean="0"/>
          </a:p>
        </p:txBody>
      </p:sp>
      <p:sp>
        <p:nvSpPr>
          <p:cNvPr id="3" name="Slide Number Placeholder 2"/>
          <p:cNvSpPr>
            <a:spLocks noGrp="1"/>
          </p:cNvSpPr>
          <p:nvPr>
            <p:ph type="sldNum" sz="quarter" idx="12"/>
          </p:nvPr>
        </p:nvSpPr>
        <p:spPr/>
        <p:txBody>
          <a:bodyPr/>
          <a:lstStyle/>
          <a:p>
            <a:fld id="{4F18EBFA-DC17-4203-9685-8ECDA8A965B5}" type="slidenum">
              <a:rPr lang="en-US" smtClean="0"/>
              <a:t>97</a:t>
            </a:fld>
            <a:endParaRPr lang="en-US" dirty="0"/>
          </a:p>
        </p:txBody>
      </p:sp>
      <p:pic>
        <p:nvPicPr>
          <p:cNvPr id="6" name="Picture 5" descr="http://wiki.irises.org/pub/images/Main.Mdb/MdbIcon/1/Icon.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95600"/>
            <a:ext cx="3169920" cy="3086100"/>
          </a:xfrm>
          <a:prstGeom prst="rect">
            <a:avLst/>
          </a:prstGeom>
          <a:noFill/>
          <a:ln>
            <a:noFill/>
          </a:ln>
        </p:spPr>
      </p:pic>
      <p:pic>
        <p:nvPicPr>
          <p:cNvPr id="7" name="Picture 6" descr="http://wiki.irises.org/pub/images/Ab/AbKalifasJoy/1/kalifasjoy01.JPG">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048000"/>
            <a:ext cx="2688336" cy="3291840"/>
          </a:xfrm>
          <a:prstGeom prst="rect">
            <a:avLst/>
          </a:prstGeom>
          <a:noFill/>
          <a:ln>
            <a:noFill/>
          </a:ln>
        </p:spPr>
      </p:pic>
    </p:spTree>
    <p:extLst>
      <p:ext uri="{BB962C8B-B14F-4D97-AF65-F5344CB8AC3E}">
        <p14:creationId xmlns:p14="http://schemas.microsoft.com/office/powerpoint/2010/main" val="176535484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of the 2014 </a:t>
            </a:r>
            <a:r>
              <a:rPr lang="en-US" dirty="0"/>
              <a:t>AIS </a:t>
            </a:r>
            <a:r>
              <a:rPr lang="en-US" dirty="0" smtClean="0"/>
              <a:t>Awards do you grow</a:t>
            </a:r>
            <a:endParaRPr lang="en-US" dirty="0"/>
          </a:p>
        </p:txBody>
      </p:sp>
      <p:sp>
        <p:nvSpPr>
          <p:cNvPr id="4" name="Content Placeholder 3"/>
          <p:cNvSpPr>
            <a:spLocks noGrp="1"/>
          </p:cNvSpPr>
          <p:nvPr>
            <p:ph sz="half" idx="1"/>
          </p:nvPr>
        </p:nvSpPr>
        <p:spPr/>
        <p:txBody>
          <a:bodyPr>
            <a:normAutofit fontScale="70000" lnSpcReduction="20000"/>
          </a:bodyPr>
          <a:lstStyle/>
          <a:p>
            <a:pPr marL="0" indent="0" algn="ctr">
              <a:spcBef>
                <a:spcPts val="0"/>
              </a:spcBef>
              <a:buNone/>
            </a:pPr>
            <a:r>
              <a:rPr lang="en-US" b="1" dirty="0"/>
              <a:t>THE FRED AND BARBARA WALTHER CUP</a:t>
            </a:r>
          </a:p>
          <a:p>
            <a:pPr marL="0" indent="0" algn="ctr">
              <a:spcBef>
                <a:spcPts val="0"/>
              </a:spcBef>
              <a:buNone/>
            </a:pPr>
            <a:r>
              <a:rPr lang="en-US" b="1" dirty="0"/>
              <a:t>(Most HM votes in any category</a:t>
            </a:r>
            <a:r>
              <a:rPr lang="en-US" b="1" dirty="0" smtClean="0"/>
              <a:t>)</a:t>
            </a:r>
          </a:p>
          <a:p>
            <a:pPr marL="0" indent="0" algn="ctr">
              <a:spcBef>
                <a:spcPts val="0"/>
              </a:spcBef>
              <a:buNone/>
            </a:pPr>
            <a:endParaRPr lang="en-US" b="1" dirty="0"/>
          </a:p>
          <a:p>
            <a:pPr marL="0" indent="0">
              <a:spcBef>
                <a:spcPts val="0"/>
              </a:spcBef>
              <a:buNone/>
            </a:pPr>
            <a:r>
              <a:rPr lang="en-US" b="1" dirty="0"/>
              <a:t>66 HOLIDAY IN MEXICO (Riley </a:t>
            </a:r>
            <a:r>
              <a:rPr lang="en-US" b="1" dirty="0" err="1"/>
              <a:t>Probst</a:t>
            </a:r>
            <a:r>
              <a:rPr lang="en-US" b="1" dirty="0"/>
              <a:t>) </a:t>
            </a:r>
            <a:r>
              <a:rPr lang="en-US" b="1" dirty="0" smtClean="0"/>
              <a:t>MTB</a:t>
            </a:r>
          </a:p>
          <a:p>
            <a:pPr marL="0" indent="0">
              <a:spcBef>
                <a:spcPts val="0"/>
              </a:spcBef>
              <a:buNone/>
            </a:pPr>
            <a:endParaRPr lang="en-US" b="1" dirty="0"/>
          </a:p>
          <a:p>
            <a:pPr marL="0" indent="0">
              <a:spcBef>
                <a:spcPts val="0"/>
              </a:spcBef>
              <a:buNone/>
            </a:pPr>
            <a:r>
              <a:rPr lang="en-US" dirty="0"/>
              <a:t>Runners Up:</a:t>
            </a:r>
          </a:p>
          <a:p>
            <a:pPr marL="0" indent="0">
              <a:spcBef>
                <a:spcPts val="0"/>
              </a:spcBef>
              <a:buNone/>
            </a:pPr>
            <a:r>
              <a:rPr lang="en-US" dirty="0"/>
              <a:t>64 MY CHER (Paul Black) SDB</a:t>
            </a:r>
          </a:p>
          <a:p>
            <a:pPr marL="0" indent="0">
              <a:spcBef>
                <a:spcPts val="0"/>
              </a:spcBef>
              <a:buNone/>
            </a:pPr>
            <a:r>
              <a:rPr lang="en-US" dirty="0"/>
              <a:t>61 JEANNE CLAY PLANK (Frederick Kerr) TB</a:t>
            </a:r>
          </a:p>
          <a:p>
            <a:pPr marL="0" indent="0">
              <a:spcBef>
                <a:spcPts val="0"/>
              </a:spcBef>
              <a:buNone/>
            </a:pPr>
            <a:r>
              <a:rPr lang="en-US" dirty="0"/>
              <a:t>61 VOLCANIC GLOW (Keith Keppel) TB</a:t>
            </a:r>
          </a:p>
          <a:p>
            <a:pPr marL="0" indent="0">
              <a:spcBef>
                <a:spcPts val="0"/>
              </a:spcBef>
              <a:buNone/>
            </a:pPr>
            <a:r>
              <a:rPr lang="fr-FR" dirty="0"/>
              <a:t>59 DOUBLE PLATINUM (Joseph Ghio) TB</a:t>
            </a:r>
          </a:p>
          <a:p>
            <a:pPr marL="0" indent="0">
              <a:spcBef>
                <a:spcPts val="0"/>
              </a:spcBef>
              <a:buNone/>
            </a:pPr>
            <a:r>
              <a:rPr lang="fi-FI" dirty="0"/>
              <a:t>58 INSANIAC (Thomas Johnson) TB</a:t>
            </a:r>
            <a:endParaRPr lang="en-US" dirty="0"/>
          </a:p>
        </p:txBody>
      </p:sp>
      <p:sp>
        <p:nvSpPr>
          <p:cNvPr id="5" name="Content Placeholder 4"/>
          <p:cNvSpPr>
            <a:spLocks noGrp="1"/>
          </p:cNvSpPr>
          <p:nvPr>
            <p:ph sz="half" idx="2"/>
          </p:nvPr>
        </p:nvSpPr>
        <p:spPr/>
        <p:txBody>
          <a:bodyPr>
            <a:normAutofit fontScale="70000" lnSpcReduction="20000"/>
          </a:bodyPr>
          <a:lstStyle/>
          <a:p>
            <a:pPr marL="0" indent="0" algn="ctr">
              <a:spcBef>
                <a:spcPts val="0"/>
              </a:spcBef>
              <a:buNone/>
            </a:pPr>
            <a:r>
              <a:rPr lang="en-US" b="1" dirty="0"/>
              <a:t>THE MORGAN-WOOD MEDAL</a:t>
            </a:r>
          </a:p>
          <a:p>
            <a:pPr marL="0" indent="0" algn="ctr">
              <a:spcBef>
                <a:spcPts val="0"/>
              </a:spcBef>
              <a:buNone/>
            </a:pPr>
            <a:r>
              <a:rPr lang="en-US" b="1" dirty="0"/>
              <a:t>Siberian irises</a:t>
            </a:r>
          </a:p>
          <a:p>
            <a:pPr marL="0" indent="0" algn="ctr">
              <a:spcBef>
                <a:spcPts val="0"/>
              </a:spcBef>
              <a:buNone/>
            </a:pPr>
            <a:r>
              <a:rPr lang="en-US" b="1" dirty="0"/>
              <a:t>(Total votes cast = 225</a:t>
            </a:r>
            <a:r>
              <a:rPr lang="en-US" b="1" dirty="0" smtClean="0"/>
              <a:t>)</a:t>
            </a:r>
          </a:p>
          <a:p>
            <a:pPr marL="0" indent="0" algn="ctr">
              <a:spcBef>
                <a:spcPts val="0"/>
              </a:spcBef>
              <a:buNone/>
            </a:pPr>
            <a:endParaRPr lang="en-US" b="1" dirty="0"/>
          </a:p>
          <a:p>
            <a:pPr marL="0" indent="0">
              <a:spcBef>
                <a:spcPts val="0"/>
              </a:spcBef>
              <a:buNone/>
            </a:pPr>
            <a:r>
              <a:rPr lang="en-US" b="1" dirty="0"/>
              <a:t>56 TREE OF SONGS (Marty Schafer/Jan Sacks</a:t>
            </a:r>
            <a:r>
              <a:rPr lang="en-US" b="1" dirty="0" smtClean="0"/>
              <a:t>)</a:t>
            </a:r>
          </a:p>
          <a:p>
            <a:pPr marL="0" indent="0">
              <a:spcBef>
                <a:spcPts val="0"/>
              </a:spcBef>
              <a:buNone/>
            </a:pPr>
            <a:endParaRPr lang="en-US" b="1" dirty="0"/>
          </a:p>
          <a:p>
            <a:pPr marL="0" indent="0">
              <a:spcBef>
                <a:spcPts val="0"/>
              </a:spcBef>
              <a:buNone/>
            </a:pPr>
            <a:r>
              <a:rPr lang="en-US" dirty="0"/>
              <a:t>Runners Up:</a:t>
            </a:r>
          </a:p>
          <a:p>
            <a:pPr marL="0" indent="0">
              <a:spcBef>
                <a:spcPts val="0"/>
              </a:spcBef>
              <a:buNone/>
            </a:pPr>
            <a:r>
              <a:rPr lang="en-US" dirty="0"/>
              <a:t>52 KABOOM (Bob Bauer/John Coble)</a:t>
            </a:r>
          </a:p>
          <a:p>
            <a:pPr marL="0" indent="0">
              <a:spcBef>
                <a:spcPts val="0"/>
              </a:spcBef>
              <a:buNone/>
            </a:pPr>
            <a:r>
              <a:rPr lang="en-US" dirty="0"/>
              <a:t>33 CHARMING BILLY (Marty Schafer/Jan Sacks)</a:t>
            </a:r>
          </a:p>
          <a:p>
            <a:pPr marL="0" indent="0">
              <a:spcBef>
                <a:spcPts val="0"/>
              </a:spcBef>
              <a:buNone/>
            </a:pPr>
            <a:r>
              <a:rPr lang="en-US" dirty="0"/>
              <a:t>31 HUMORS OF WHISKEY (Marty Schafer/Jan Sacks)</a:t>
            </a:r>
          </a:p>
          <a:p>
            <a:pPr marL="0" indent="0">
              <a:spcBef>
                <a:spcPts val="0"/>
              </a:spcBef>
              <a:buNone/>
            </a:pPr>
            <a:r>
              <a:rPr lang="en-US" dirty="0"/>
              <a:t>27 KILAUEA (Marky Smith)</a:t>
            </a:r>
          </a:p>
          <a:p>
            <a:pPr marL="0" indent="0">
              <a:spcBef>
                <a:spcPts val="0"/>
              </a:spcBef>
              <a:buNone/>
            </a:pPr>
            <a:r>
              <a:rPr lang="en-US" dirty="0"/>
              <a:t>26 HALEAKALA (Marky Smith)</a:t>
            </a:r>
          </a:p>
        </p:txBody>
      </p:sp>
      <p:sp>
        <p:nvSpPr>
          <p:cNvPr id="3" name="Slide Number Placeholder 2"/>
          <p:cNvSpPr>
            <a:spLocks noGrp="1"/>
          </p:cNvSpPr>
          <p:nvPr>
            <p:ph type="sldNum" sz="quarter" idx="12"/>
          </p:nvPr>
        </p:nvSpPr>
        <p:spPr/>
        <p:txBody>
          <a:bodyPr/>
          <a:lstStyle/>
          <a:p>
            <a:fld id="{4F18EBFA-DC17-4203-9685-8ECDA8A965B5}" type="slidenum">
              <a:rPr lang="en-US" smtClean="0"/>
              <a:t>98</a:t>
            </a:fld>
            <a:endParaRPr lang="en-US" dirty="0"/>
          </a:p>
        </p:txBody>
      </p:sp>
    </p:spTree>
    <p:extLst>
      <p:ext uri="{BB962C8B-B14F-4D97-AF65-F5344CB8AC3E}">
        <p14:creationId xmlns:p14="http://schemas.microsoft.com/office/powerpoint/2010/main" val="305575480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of the 2014 </a:t>
            </a:r>
            <a:r>
              <a:rPr lang="en-US" dirty="0"/>
              <a:t>AIS </a:t>
            </a:r>
            <a:r>
              <a:rPr lang="en-US" dirty="0" smtClean="0"/>
              <a:t>Awards do you grow</a:t>
            </a:r>
            <a:endParaRPr lang="en-US" dirty="0"/>
          </a:p>
        </p:txBody>
      </p:sp>
      <p:sp>
        <p:nvSpPr>
          <p:cNvPr id="4" name="Content Placeholder 3"/>
          <p:cNvSpPr>
            <a:spLocks noGrp="1"/>
          </p:cNvSpPr>
          <p:nvPr>
            <p:ph sz="half" idx="1"/>
          </p:nvPr>
        </p:nvSpPr>
        <p:spPr/>
        <p:txBody>
          <a:bodyPr>
            <a:normAutofit/>
          </a:bodyPr>
          <a:lstStyle/>
          <a:p>
            <a:pPr marL="0" indent="0" algn="ctr">
              <a:spcBef>
                <a:spcPts val="0"/>
              </a:spcBef>
              <a:buNone/>
            </a:pPr>
            <a:r>
              <a:rPr lang="en-US" sz="1800" dirty="0"/>
              <a:t>THE FRED AND BARBARA WALTHER CUP</a:t>
            </a:r>
          </a:p>
          <a:p>
            <a:pPr marL="0" indent="0" algn="ctr">
              <a:spcBef>
                <a:spcPts val="0"/>
              </a:spcBef>
              <a:buNone/>
            </a:pPr>
            <a:r>
              <a:rPr lang="en-US" sz="1800" dirty="0"/>
              <a:t>(Most HM votes in any category</a:t>
            </a:r>
            <a:r>
              <a:rPr lang="en-US" sz="1800" dirty="0" smtClean="0"/>
              <a:t>)</a:t>
            </a:r>
          </a:p>
          <a:p>
            <a:pPr marL="0" indent="0">
              <a:spcBef>
                <a:spcPts val="0"/>
              </a:spcBef>
              <a:buNone/>
            </a:pPr>
            <a:r>
              <a:rPr lang="en-US" sz="1800" dirty="0" smtClean="0"/>
              <a:t>66 </a:t>
            </a:r>
            <a:r>
              <a:rPr lang="en-US" sz="1800" dirty="0"/>
              <a:t>HOLIDAY IN MEXICO (Riley </a:t>
            </a:r>
            <a:r>
              <a:rPr lang="en-US" sz="1800" dirty="0" err="1"/>
              <a:t>Probst</a:t>
            </a:r>
            <a:r>
              <a:rPr lang="en-US" sz="1800" dirty="0"/>
              <a:t>) </a:t>
            </a:r>
            <a:r>
              <a:rPr lang="en-US" sz="1800" dirty="0" smtClean="0"/>
              <a:t>MTB</a:t>
            </a:r>
          </a:p>
          <a:p>
            <a:pPr marL="0" indent="0">
              <a:spcBef>
                <a:spcPts val="0"/>
              </a:spcBef>
              <a:buNone/>
            </a:pPr>
            <a:endParaRPr lang="en-US" b="1" dirty="0"/>
          </a:p>
        </p:txBody>
      </p:sp>
      <p:sp>
        <p:nvSpPr>
          <p:cNvPr id="5" name="Content Placeholder 4"/>
          <p:cNvSpPr>
            <a:spLocks noGrp="1"/>
          </p:cNvSpPr>
          <p:nvPr>
            <p:ph sz="half" idx="2"/>
          </p:nvPr>
        </p:nvSpPr>
        <p:spPr/>
        <p:txBody>
          <a:bodyPr>
            <a:normAutofit/>
          </a:bodyPr>
          <a:lstStyle/>
          <a:p>
            <a:pPr marL="0" indent="0" algn="ctr">
              <a:spcBef>
                <a:spcPts val="0"/>
              </a:spcBef>
              <a:buNone/>
            </a:pPr>
            <a:r>
              <a:rPr lang="en-US" sz="1800" dirty="0"/>
              <a:t>THE MORGAN-WOOD MEDAL</a:t>
            </a:r>
          </a:p>
          <a:p>
            <a:pPr marL="0" indent="0" algn="ctr">
              <a:spcBef>
                <a:spcPts val="0"/>
              </a:spcBef>
              <a:buNone/>
            </a:pPr>
            <a:r>
              <a:rPr lang="en-US" sz="1800" dirty="0"/>
              <a:t>Siberian irises</a:t>
            </a:r>
          </a:p>
          <a:p>
            <a:pPr marL="0" indent="0">
              <a:spcBef>
                <a:spcPts val="0"/>
              </a:spcBef>
              <a:buNone/>
            </a:pPr>
            <a:r>
              <a:rPr lang="en-US" sz="1800" dirty="0" smtClean="0"/>
              <a:t>56 </a:t>
            </a:r>
            <a:r>
              <a:rPr lang="en-US" sz="1800" dirty="0"/>
              <a:t>TREE OF SONGS (Marty Schafer/Jan Sacks</a:t>
            </a:r>
            <a:r>
              <a:rPr lang="en-US" sz="1800" dirty="0" smtClean="0"/>
              <a:t>)</a:t>
            </a:r>
          </a:p>
          <a:p>
            <a:pPr marL="0" indent="0">
              <a:spcBef>
                <a:spcPts val="0"/>
              </a:spcBef>
              <a:buNone/>
            </a:pPr>
            <a:endParaRPr lang="en-US" b="1" dirty="0"/>
          </a:p>
        </p:txBody>
      </p:sp>
      <p:sp>
        <p:nvSpPr>
          <p:cNvPr id="3" name="Slide Number Placeholder 2"/>
          <p:cNvSpPr>
            <a:spLocks noGrp="1"/>
          </p:cNvSpPr>
          <p:nvPr>
            <p:ph type="sldNum" sz="quarter" idx="12"/>
          </p:nvPr>
        </p:nvSpPr>
        <p:spPr/>
        <p:txBody>
          <a:bodyPr/>
          <a:lstStyle/>
          <a:p>
            <a:fld id="{4F18EBFA-DC17-4203-9685-8ECDA8A965B5}" type="slidenum">
              <a:rPr lang="en-US" smtClean="0"/>
              <a:t>99</a:t>
            </a:fld>
            <a:endParaRPr lang="en-US" dirty="0"/>
          </a:p>
        </p:txBody>
      </p:sp>
      <p:pic>
        <p:nvPicPr>
          <p:cNvPr id="6" name="Picture 5" descr="http://wiki.irises.org/pub/images/Mtb/MtbHolidayInMexico/1/holidayinmexico-jb.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2" y="3048002"/>
            <a:ext cx="3902568" cy="2940710"/>
          </a:xfrm>
          <a:prstGeom prst="rect">
            <a:avLst/>
          </a:prstGeom>
          <a:noFill/>
          <a:ln>
            <a:noFill/>
          </a:ln>
        </p:spPr>
      </p:pic>
      <p:pic>
        <p:nvPicPr>
          <p:cNvPr id="7" name="Picture 6" descr="http://wiki.irises.org/pub/images/Sib/SibTreeOfSongs/1/TreeOfSongs_by_JanLauritzen.jpg">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3833" y="3080996"/>
            <a:ext cx="3074670" cy="2743200"/>
          </a:xfrm>
          <a:prstGeom prst="rect">
            <a:avLst/>
          </a:prstGeom>
          <a:noFill/>
          <a:ln>
            <a:noFill/>
          </a:ln>
        </p:spPr>
      </p:pic>
    </p:spTree>
    <p:extLst>
      <p:ext uri="{BB962C8B-B14F-4D97-AF65-F5344CB8AC3E}">
        <p14:creationId xmlns:p14="http://schemas.microsoft.com/office/powerpoint/2010/main" val="4218226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3274</TotalTime>
  <Words>7362</Words>
  <Application>Microsoft Office PowerPoint</Application>
  <PresentationFormat>On-screen Show (4:3)</PresentationFormat>
  <Paragraphs>1327</Paragraphs>
  <Slides>219</Slides>
  <Notes>0</Notes>
  <HiddenSlides>0</HiddenSlides>
  <MMClips>0</MMClips>
  <ScaleCrop>false</ScaleCrop>
  <HeadingPairs>
    <vt:vector size="4" baseType="variant">
      <vt:variant>
        <vt:lpstr>Theme</vt:lpstr>
      </vt:variant>
      <vt:variant>
        <vt:i4>1</vt:i4>
      </vt:variant>
      <vt:variant>
        <vt:lpstr>Slide Titles</vt:lpstr>
      </vt:variant>
      <vt:variant>
        <vt:i4>219</vt:i4>
      </vt:variant>
    </vt:vector>
  </HeadingPairs>
  <TitlesOfParts>
    <vt:vector size="220" baseType="lpstr">
      <vt:lpstr>Office Theme</vt:lpstr>
      <vt:lpstr>Before Awarding the 1st Ribbon</vt:lpstr>
      <vt:lpstr>Before Awarding the 1st Ribbon</vt:lpstr>
      <vt:lpstr>Success of this Presentation</vt:lpstr>
      <vt:lpstr>Judging Iris</vt:lpstr>
      <vt:lpstr>AIS Judge Expectations (JHB Chapter 1)</vt:lpstr>
      <vt:lpstr>AIS Judge Expectations</vt:lpstr>
      <vt:lpstr>AIS Judge Expectations</vt:lpstr>
      <vt:lpstr>AIS Judge Expectations</vt:lpstr>
      <vt:lpstr>AIS Judge Expectations</vt:lpstr>
      <vt:lpstr>AIS Judge Expectations</vt:lpstr>
      <vt:lpstr>AIS Judging at an Iris Show</vt:lpstr>
      <vt:lpstr>Overview</vt:lpstr>
      <vt:lpstr>Before receipt of Request Letter  </vt:lpstr>
      <vt:lpstr>Training and Accreditation Guidelines for Judges in Region 17 American Iris Society</vt:lpstr>
      <vt:lpstr>Region 17 Garden/Exhibition Judge Requirements</vt:lpstr>
      <vt:lpstr>Region 17 AIS Judges Activity Report</vt:lpstr>
      <vt:lpstr>#1 Did you attend the 2013 Region 17?</vt:lpstr>
      <vt:lpstr>#1 Did you attend the 2013 Region 17?</vt:lpstr>
      <vt:lpstr>Following photos were taken by Ken Fuchs Region 17 Convention, Aug 22-23, 2014, Amarillo, TX</vt:lpstr>
      <vt:lpstr>Dawn Boyer Region 17 RVP and Jim Landers</vt:lpstr>
      <vt:lpstr>Silent Auction</vt:lpstr>
      <vt:lpstr>Welcome Breakfast</vt:lpstr>
      <vt:lpstr>Name That Iris</vt:lpstr>
      <vt:lpstr>Judges Training</vt:lpstr>
      <vt:lpstr>Auction Iris</vt:lpstr>
      <vt:lpstr>Paying for the iris and silent auction items</vt:lpstr>
      <vt:lpstr>Banquet</vt:lpstr>
      <vt:lpstr>Space Age Innovations and More by Craig Edwards</vt:lpstr>
      <vt:lpstr>Farwell Breakfast</vt:lpstr>
      <vt:lpstr>#2 Did you vote and return on time your AIS Ballot? </vt:lpstr>
      <vt:lpstr>#2 Did you vote and return on time your AIS Ballot? </vt:lpstr>
      <vt:lpstr>#2 Did you vote and return on time your AIS Ballot? </vt:lpstr>
      <vt:lpstr>2015 Draft AIS Ballot? THE DYKES MEDAL all irises, 53 entries. You may vote for 1.</vt:lpstr>
      <vt:lpstr>2015 Draft AIS Ballot? THE DYKES MEDAL all irises, 53 entries. You may vote for 1.</vt:lpstr>
      <vt:lpstr>2015 AIS Ballot? </vt:lpstr>
      <vt:lpstr>2015 AIS Ballot</vt:lpstr>
      <vt:lpstr>2015 AIS Ballot</vt:lpstr>
      <vt:lpstr>2015 AIS Ballot </vt:lpstr>
      <vt:lpstr>2015 AIS Ballot</vt:lpstr>
      <vt:lpstr>2015 AIS Ballot </vt:lpstr>
      <vt:lpstr>#2 Did you vote and return on time your AIS Ballot? </vt:lpstr>
      <vt:lpstr>#3 Did you attend the 2014 AIS Convention in Dallas, Texas? </vt:lpstr>
      <vt:lpstr>#3 Did you attend the 2014 AIS Convention in Dallas, Texas? </vt:lpstr>
      <vt:lpstr>2011 AIS Convention</vt:lpstr>
      <vt:lpstr>Convention Tours</vt:lpstr>
      <vt:lpstr>Hybridizer Family - Tom Burseen</vt:lpstr>
      <vt:lpstr>Hybridizer Family – Terry Aitken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Seedling 08-06-10 Pybrun TB</vt:lpstr>
      <vt:lpstr>Seedling 1195, Burseen</vt:lpstr>
      <vt:lpstr>Seedling 1024 Burseen</vt:lpstr>
      <vt:lpstr>#4 How many gardens did you visit?</vt:lpstr>
      <vt:lpstr>#4 How many gardens did you visit?</vt:lpstr>
      <vt:lpstr> Seedling 195AA Burseen</vt:lpstr>
      <vt:lpstr>Burseen Seedling 193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Visit Gardens of Local Hybridizers</vt:lpstr>
      <vt:lpstr>Texas Hybridizers</vt:lpstr>
      <vt:lpstr>Vern &amp; Dana Brown</vt:lpstr>
      <vt:lpstr>Vincent Christopherson</vt:lpstr>
      <vt:lpstr>Hooker Nichols </vt:lpstr>
      <vt:lpstr>Alton Pyburn</vt:lpstr>
      <vt:lpstr>#5A During the past season</vt:lpstr>
      <vt:lpstr>#5B During the past season:   </vt:lpstr>
      <vt:lpstr>Horticulture Prep Time</vt:lpstr>
      <vt:lpstr>Charlie Hensley makes sure this entry is turned just right for the judges to view</vt:lpstr>
      <vt:lpstr>File out the Entry card</vt:lpstr>
      <vt:lpstr>Classification </vt:lpstr>
      <vt:lpstr>David Kraemer keeps busy placing the entries on the right table.</vt:lpstr>
      <vt:lpstr>2014 Getting ready for the judges to begin</vt:lpstr>
      <vt:lpstr>PowerPoint Presentation</vt:lpstr>
      <vt:lpstr>Louisiana irises and Spurias</vt:lpstr>
      <vt:lpstr>2012 Austin</vt:lpstr>
      <vt:lpstr>Talley time</vt:lpstr>
      <vt:lpstr>#5B During the past season:   </vt:lpstr>
      <vt:lpstr>#6 What irises do you Grow</vt:lpstr>
      <vt:lpstr>What irises do you Grow - Problem 2009 “1,135” new introductions</vt:lpstr>
      <vt:lpstr>How many of the 2014 AIS Awards do you grow</vt:lpstr>
      <vt:lpstr>How many of the 2014 AIS Awards do you grow</vt:lpstr>
      <vt:lpstr>How many of the 2014 AIS Awards do you grow</vt:lpstr>
      <vt:lpstr>How many of the 2014 AIS Awards do you grow</vt:lpstr>
      <vt:lpstr>How many of the 2014 AIS Awards do you grow</vt:lpstr>
      <vt:lpstr>How many of the 2014 AIS Awards do you grow</vt:lpstr>
      <vt:lpstr>How many of the 2014 AIS Awards do you grow</vt:lpstr>
      <vt:lpstr>How many of the 2014 AIS Awards do you grow</vt:lpstr>
      <vt:lpstr>How many of the 2014 AIS Awards do you grow</vt:lpstr>
      <vt:lpstr>How many of the 2014 AIS Awards do you grow</vt:lpstr>
      <vt:lpstr>How many of the 2014 AIS Awards do you grow</vt:lpstr>
      <vt:lpstr>How many of the 2014 AIS Awards do you grow</vt:lpstr>
      <vt:lpstr>#6 What irises do you Grow</vt:lpstr>
      <vt:lpstr>My Garden </vt:lpstr>
      <vt:lpstr>My Garden</vt:lpstr>
      <vt:lpstr>My Garden</vt:lpstr>
      <vt:lpstr>My Garden</vt:lpstr>
      <vt:lpstr>My Garden</vt:lpstr>
      <vt:lpstr>Your Garden</vt:lpstr>
      <vt:lpstr>You Control Your Garden</vt:lpstr>
      <vt:lpstr>You Control Your Garden</vt:lpstr>
      <vt:lpstr>Zilker Garden 2012</vt:lpstr>
      <vt:lpstr>Carver’s Garden</vt:lpstr>
      <vt:lpstr>The Lab</vt:lpstr>
      <vt:lpstr>PowerPoint Presentation</vt:lpstr>
      <vt:lpstr>PowerPoint Presentation</vt:lpstr>
      <vt:lpstr>PowerPoint Presentation</vt:lpstr>
      <vt:lpstr>What irises do you Grow - Why</vt:lpstr>
      <vt:lpstr>What irises do you Grow - Why</vt:lpstr>
      <vt:lpstr>#7 List the judging schools attended since July 31, 20xx</vt:lpstr>
      <vt:lpstr>#7 List the judging schools attended since July 31, 20xx</vt:lpstr>
      <vt:lpstr>List the judging schools at which you served as an instructor since July 31 20xx.</vt:lpstr>
      <vt:lpstr>What is the English Box? It is fun to share/teach to your peers</vt:lpstr>
      <vt:lpstr>#8 List apprentice tutoring you did since July 31, 20xx.  </vt:lpstr>
      <vt:lpstr>#9 List activities in which you have participated that helped to promote irises and AIS.</vt:lpstr>
      <vt:lpstr>#9 List activities in which you have participated that helped to promote irises and AIS.</vt:lpstr>
      <vt:lpstr>Break time</vt:lpstr>
      <vt:lpstr>AIS R&amp;I (Registration and Introduction) and Checklists</vt:lpstr>
      <vt:lpstr>AIS Registrar</vt:lpstr>
      <vt:lpstr>AIS Registrar</vt:lpstr>
      <vt:lpstr>AIS Registrar</vt:lpstr>
      <vt:lpstr>AIS Registrar</vt:lpstr>
      <vt:lpstr>Reading Entries in the Checklist/R&amp;I</vt:lpstr>
      <vt:lpstr>“Introduction”</vt:lpstr>
      <vt:lpstr>Great Grins Gordan</vt:lpstr>
      <vt:lpstr> Classification Designations </vt:lpstr>
      <vt:lpstr>Season designation (These are for the area in which the iris is hybridized)</vt:lpstr>
      <vt:lpstr>Color Abbreviations:</vt:lpstr>
      <vt:lpstr>Description and parental abbreviations</vt:lpstr>
      <vt:lpstr>Parentage</vt:lpstr>
      <vt:lpstr>'Nucleur Nancy' </vt:lpstr>
      <vt:lpstr>Organizational abbreviations</vt:lpstr>
      <vt:lpstr>Trinotostare</vt:lpstr>
      <vt:lpstr>Baditude</vt:lpstr>
      <vt:lpstr>Armadillo Run</vt:lpstr>
      <vt:lpstr>The naming of an Iris</vt:lpstr>
      <vt:lpstr>The naming of an Iris</vt:lpstr>
      <vt:lpstr>The naming of an Iris</vt:lpstr>
      <vt:lpstr>The naming of an Iris</vt:lpstr>
      <vt:lpstr>Show Entry Tag (Division – Section – Group/Class &amp; Variety critical for your judging</vt:lpstr>
      <vt:lpstr>Choose a Juice</vt:lpstr>
      <vt:lpstr>Choose a Juice</vt:lpstr>
      <vt:lpstr>Neutron</vt:lpstr>
      <vt:lpstr>Change of thought process</vt:lpstr>
      <vt:lpstr>After Receipt of Request to Judge Letter</vt:lpstr>
      <vt:lpstr>After Receipt of Request to Judge Letter</vt:lpstr>
      <vt:lpstr>After Receipt of Request to Judge Letter</vt:lpstr>
      <vt:lpstr>After Receipt of Request to Judge Letter</vt:lpstr>
      <vt:lpstr>Example Show Book #1 Awards</vt:lpstr>
      <vt:lpstr>Show Book #2 Awards</vt:lpstr>
      <vt:lpstr>Best Specimen, Best Tall Bearded, Best Pink - ‘Magical’</vt:lpstr>
      <vt:lpstr>PowerPoint Presentation</vt:lpstr>
      <vt:lpstr>PowerPoint Presentation</vt:lpstr>
      <vt:lpstr>PowerPoint Presentation</vt:lpstr>
      <vt:lpstr>PowerPoint Presentation</vt:lpstr>
      <vt:lpstr>Upon Arrival at the Show </vt:lpstr>
      <vt:lpstr>Upon Arrival at the Show </vt:lpstr>
      <vt:lpstr>Upon Arrival</vt:lpstr>
      <vt:lpstr>Upon Arrival</vt:lpstr>
      <vt:lpstr>Judging Begins (Pointers &amp; Hints)</vt:lpstr>
      <vt:lpstr>Horticulture Judge Mona French has some instructions for the clerks.</vt:lpstr>
      <vt:lpstr>Show chairperson Pat Byrne gathers the clerks to give them last-minute instructions.</vt:lpstr>
      <vt:lpstr>Upon Arrival – Interface with Apprentice</vt:lpstr>
      <vt:lpstr>Preliminary Walk Through</vt:lpstr>
      <vt:lpstr>Preliminary Walk Through</vt:lpstr>
      <vt:lpstr>The Judges perform a 'walk through' before making any decisions.</vt:lpstr>
      <vt:lpstr>Show</vt:lpstr>
      <vt:lpstr>2012 Austin</vt:lpstr>
      <vt:lpstr>2011 Austin</vt:lpstr>
      <vt:lpstr>2010 Austin Space Agers</vt:lpstr>
      <vt:lpstr>Show</vt:lpstr>
      <vt:lpstr>PowerPoint Presentation</vt:lpstr>
      <vt:lpstr>Show</vt:lpstr>
      <vt:lpstr>Show</vt:lpstr>
      <vt:lpstr>PowerPoint Presentation</vt:lpstr>
      <vt:lpstr>Show</vt:lpstr>
      <vt:lpstr>Education Table</vt:lpstr>
      <vt:lpstr>Judging Begins</vt:lpstr>
      <vt:lpstr>Judging Begins (Pointers &amp; Hints)</vt:lpstr>
      <vt:lpstr>Judging Begins (Pointers &amp; Hints)</vt:lpstr>
      <vt:lpstr>EXHIBITION JUDGING</vt:lpstr>
      <vt:lpstr>Judging Begins (Pointers &amp; Hints)</vt:lpstr>
      <vt:lpstr>PowerPoint Presentation</vt:lpstr>
      <vt:lpstr>PowerPoint Presentation</vt:lpstr>
      <vt:lpstr>Judging Begins (Pointers &amp; Hints)</vt:lpstr>
      <vt:lpstr>Judging Begins (Pointers &amp; Hints)</vt:lpstr>
      <vt:lpstr>Point Scoring</vt:lpstr>
      <vt:lpstr>Point scoring</vt:lpstr>
      <vt:lpstr>Point scoring</vt:lpstr>
      <vt:lpstr>Comment</vt:lpstr>
      <vt:lpstr>PowerPoint Presentation</vt:lpstr>
      <vt:lpstr>Devil David</vt:lpstr>
      <vt:lpstr>"Recurring Dream"</vt:lpstr>
      <vt:lpstr>PowerPoint Presentation</vt:lpstr>
      <vt:lpstr>PowerPoint Presentation</vt:lpstr>
      <vt:lpstr>PowerPoint Presentation</vt:lpstr>
      <vt:lpstr>PowerPoint Presentation</vt:lpstr>
      <vt:lpstr>PowerPoint Presentation</vt:lpstr>
      <vt:lpstr>PowerPoint Presentation</vt:lpstr>
      <vt:lpstr>Braggon Rights</vt:lpstr>
      <vt:lpstr>Eastern Blush</vt:lpstr>
      <vt:lpstr>Acapalco Sunset</vt:lpstr>
      <vt:lpstr>Capricious Candles</vt:lpstr>
      <vt:lpstr>PowerPoint Presentation</vt:lpstr>
      <vt:lpstr>Selection of Best of: Section and Show</vt:lpstr>
      <vt:lpstr>Selection of Best of: “Section and Show”</vt:lpstr>
      <vt:lpstr>PowerPoint Presentation</vt:lpstr>
      <vt:lpstr>PowerPoint Presentation</vt:lpstr>
      <vt:lpstr>Clean up - The show is over</vt:lpstr>
      <vt:lpstr>Questions - Test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Before Awarding the 1st Ribbon</dc:title>
  <dc:creator>Al</dc:creator>
  <cp:lastModifiedBy>Al</cp:lastModifiedBy>
  <cp:revision>117</cp:revision>
  <cp:lastPrinted>2015-01-21T17:35:16Z</cp:lastPrinted>
  <dcterms:created xsi:type="dcterms:W3CDTF">2015-01-15T13:03:57Z</dcterms:created>
  <dcterms:modified xsi:type="dcterms:W3CDTF">2015-01-24T02:55:03Z</dcterms:modified>
</cp:coreProperties>
</file>